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82" r:id="rId3"/>
    <p:sldId id="285" r:id="rId4"/>
    <p:sldId id="288" r:id="rId5"/>
    <p:sldId id="290" r:id="rId6"/>
    <p:sldId id="286" r:id="rId7"/>
    <p:sldId id="295" r:id="rId8"/>
    <p:sldId id="294" r:id="rId9"/>
    <p:sldId id="257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C2097B-A8BC-496D-8652-8F64064D4536}" v="13" dt="2025-12-30T08:42:23.1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DF6618-0952-AD0E-BB71-22156E925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7120AAE-36DC-8874-530E-5F7A3735A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683BD5A-4370-984F-E3FD-03256D7AE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0734-35B4-4E10-9FDF-AC81D782E6E8}" type="datetimeFigureOut">
              <a:rPr lang="el-GR" smtClean="0"/>
              <a:t>30/12/2025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8DEEF47-68DB-C184-5B55-9AF0CD56A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2D60E76-D2A9-633F-502E-4820FF1A5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6D8B-E50E-47FE-8403-55B74EF5E6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898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6B5962-4FDB-753F-1FB8-861E982FF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59A816C-C6A8-D78F-668F-563898C93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3DF3F03-21F8-5AD0-DB11-ED7053408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0734-35B4-4E10-9FDF-AC81D782E6E8}" type="datetimeFigureOut">
              <a:rPr lang="el-GR" smtClean="0"/>
              <a:t>30/12/2025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FDDA7B7-1518-C24A-402C-91D357135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0D7B7F1-7BB8-AF8D-2757-9EEF194BD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6D8B-E50E-47FE-8403-55B74EF5E6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6971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1FED8D0-F059-E70F-6C26-3E8005C67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E30A2F0-1C1F-2717-2028-9CD79C5EF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751740F-D3DB-5408-010F-0FCE971E1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0734-35B4-4E10-9FDF-AC81D782E6E8}" type="datetimeFigureOut">
              <a:rPr lang="el-GR" smtClean="0"/>
              <a:t>30/12/2025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8854FC7-C9DA-698A-9223-DA7876538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D415F8C-DA32-A4C6-F3B2-27AA73CED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6D8B-E50E-47FE-8403-55B74EF5E6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9131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50552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BG photo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Energy_BG_4000px_new_018.jpg"/>
          <p:cNvSpPr>
            <a:spLocks noGrp="1"/>
          </p:cNvSpPr>
          <p:nvPr>
            <p:ph type="pic" idx="13"/>
          </p:nvPr>
        </p:nvSpPr>
        <p:spPr>
          <a:xfrm>
            <a:off x="-10915" y="-2677915"/>
            <a:ext cx="12213829" cy="122138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3" name="Image"/>
          <p:cNvSpPr>
            <a:spLocks noGrp="1"/>
          </p:cNvSpPr>
          <p:nvPr>
            <p:ph type="pic" sz="half" idx="14"/>
          </p:nvPr>
        </p:nvSpPr>
        <p:spPr>
          <a:xfrm>
            <a:off x="5622508" y="896499"/>
            <a:ext cx="5652765" cy="5065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4" name="Maximum Title"/>
          <p:cNvSpPr txBox="1"/>
          <p:nvPr/>
        </p:nvSpPr>
        <p:spPr>
          <a:xfrm>
            <a:off x="6581421" y="2601966"/>
            <a:ext cx="3848545" cy="690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b">
            <a:spAutoFit/>
          </a:bodyPr>
          <a:lstStyle>
            <a:lvl1pPr>
              <a:lnSpc>
                <a:spcPct val="80000"/>
              </a:lnSpc>
              <a:defRPr sz="10000">
                <a:solidFill>
                  <a:srgbClr val="2A2C41"/>
                </a:solidFill>
                <a:latin typeface="+mj-lt"/>
                <a:ea typeface="+mj-ea"/>
                <a:cs typeface="+mj-cs"/>
                <a:sym typeface="Ping LCG Regular"/>
              </a:defRPr>
            </a:lvl1pPr>
          </a:lstStyle>
          <a:p>
            <a:r>
              <a:rPr sz="5000"/>
              <a:t>Maximum Title</a:t>
            </a:r>
          </a:p>
        </p:txBody>
      </p:sp>
      <p:sp>
        <p:nvSpPr>
          <p:cNvPr id="75" name="Text. Lorem ipsum dolor sit amet, consectetur adipiscing elit, sed do eiusmod tempor incididunt ut labor Lorem ipsum dolor sit amet, consectetur adipiscing elit, sed d eiusmod tempor incididunt ut labore"/>
          <p:cNvSpPr txBox="1"/>
          <p:nvPr/>
        </p:nvSpPr>
        <p:spPr>
          <a:xfrm>
            <a:off x="6613171" y="3672417"/>
            <a:ext cx="3441516" cy="46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spAutoFit/>
          </a:bodyPr>
          <a:lstStyle>
            <a:lvl1pPr>
              <a:spcBef>
                <a:spcPts val="5900"/>
              </a:spcBef>
              <a:defRPr>
                <a:solidFill>
                  <a:srgbClr val="878996"/>
                </a:solidFill>
                <a:latin typeface="+mj-lt"/>
                <a:ea typeface="+mj-ea"/>
                <a:cs typeface="+mj-cs"/>
                <a:sym typeface="Ping LCG Regular"/>
              </a:defRPr>
            </a:lvl1pPr>
          </a:lstStyle>
          <a:p>
            <a:r>
              <a:rPr sz="900"/>
              <a:t>Text. Lorem ipsum dolor sit amet, consectetur adipiscing elit, sed do eiusmod tempor incididunt ut labor Lorem ipsum dolor sit amet, consectetur adipiscing elit, sed d eiusmod tempor incididunt ut labore</a:t>
            </a:r>
          </a:p>
        </p:txBody>
      </p:sp>
      <p:pic>
        <p:nvPicPr>
          <p:cNvPr id="7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95" y="5170296"/>
            <a:ext cx="1746624" cy="852343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341535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9EB572-01C1-581C-B0D2-87BB98DFE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BA2D87B-E198-4036-E2A4-0A9DE1FCB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A75270A-A8A9-9000-6864-80B61DE3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0734-35B4-4E10-9FDF-AC81D782E6E8}" type="datetimeFigureOut">
              <a:rPr lang="el-GR" smtClean="0"/>
              <a:t>30/12/2025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699C834-E5AE-16AE-6D02-B7B6801BE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40022B8-CBE5-D46B-6A98-A8F9487E5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6D8B-E50E-47FE-8403-55B74EF5E6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249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C7F003-5259-ED05-9B26-523EB9577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88448AC-4ADB-9C86-7289-5B240AB85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73FBA55-0A7D-F828-B47E-61A297B5C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0734-35B4-4E10-9FDF-AC81D782E6E8}" type="datetimeFigureOut">
              <a:rPr lang="el-GR" smtClean="0"/>
              <a:t>30/12/2025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8E5D68B-1A73-1031-F7A1-6978C0A30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BE89F34-3D01-1D27-8CFE-6104B01BF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6D8B-E50E-47FE-8403-55B74EF5E6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2388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3FDF0C-D32C-5C99-A10F-93FCA857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EFA216-CFE9-EBA7-D37B-77B3330007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C2C4A73-DB54-3020-3907-D4A4CC9D7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6588F27-1C47-386B-0651-650ED95DD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0734-35B4-4E10-9FDF-AC81D782E6E8}" type="datetimeFigureOut">
              <a:rPr lang="el-GR" smtClean="0"/>
              <a:t>30/12/2025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CD0D592-605D-4D24-A6BC-C611C75EC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FEA188F-A577-8646-9C3D-69D6BC104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6D8B-E50E-47FE-8403-55B74EF5E6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651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231084-DCC5-D2A8-C609-ABA0F1A82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ABF4243-903D-3856-A0AF-7591D6FE5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065B077-625C-49D7-001C-C9B22A2BF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C83DE527-1DD5-D8DF-EDC7-A9458A65D9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648C7B2-CA05-6AD1-E8B7-3F1157EF55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B2826E9-6CFB-C880-7D46-35004AC60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0734-35B4-4E10-9FDF-AC81D782E6E8}" type="datetimeFigureOut">
              <a:rPr lang="el-GR" smtClean="0"/>
              <a:t>30/12/2025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075A2E6-3AB3-F255-C70F-897B1069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19FAB7C2-C495-D023-A50A-F78187E6A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6D8B-E50E-47FE-8403-55B74EF5E6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707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8BD661-17F3-6DFD-831F-1A1ACE84F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4B271D0-B2ED-4107-E8AD-F879465CC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0734-35B4-4E10-9FDF-AC81D782E6E8}" type="datetimeFigureOut">
              <a:rPr lang="el-GR" smtClean="0"/>
              <a:t>30/12/2025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3345E9A-D329-F261-F5F6-1ADD2D4FE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474D4AD-A2A2-CF1D-2CE5-0D755FCE0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6D8B-E50E-47FE-8403-55B74EF5E6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944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ED0A2E4-FA07-D435-91CA-7BC9E3164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0734-35B4-4E10-9FDF-AC81D782E6E8}" type="datetimeFigureOut">
              <a:rPr lang="el-GR" smtClean="0"/>
              <a:t>30/12/2025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ADCA9F1-FA4F-A6A3-1AA0-68963E99F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64A5CB6-3054-2365-B3BD-4E8684E65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6D8B-E50E-47FE-8403-55B74EF5E6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2790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016630-13A1-40A9-E02F-A81A31A25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E49FA12-4A97-3AE5-BBE9-2F4894288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B823342-4C52-6CAA-AD6F-42DBEEF54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70C51EE-995C-7B8F-14ED-9C5CD01E7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0734-35B4-4E10-9FDF-AC81D782E6E8}" type="datetimeFigureOut">
              <a:rPr lang="el-GR" smtClean="0"/>
              <a:t>30/12/2025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AC6D17A-7C3B-5304-6690-6E56895B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04229C8-CE31-31CC-CE67-6B3A8BAD2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6D8B-E50E-47FE-8403-55B74EF5E6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1368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E035A9-A264-DD66-63A4-9F1A5282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6955D175-230D-0B67-07CA-CAF96D2DCF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2398D19-1E53-CA0F-D2D9-B82B1BCC5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034B609-0A2F-1E07-D6DC-160A53D9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0734-35B4-4E10-9FDF-AC81D782E6E8}" type="datetimeFigureOut">
              <a:rPr lang="el-GR" smtClean="0"/>
              <a:t>30/12/2025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5771CD7-3B71-846F-2E20-69EC7FE4D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3DAD774-A9F2-6602-5644-9FEC2D141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6D8B-E50E-47FE-8403-55B74EF5E6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7132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4808BD0-D6CB-E361-DF8E-7A6C56E63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BCBED82-EBEA-08DF-873E-F81A020C6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9CF6759-0C60-00E7-900B-D3DFC2D8FB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F00734-35B4-4E10-9FDF-AC81D782E6E8}" type="datetimeFigureOut">
              <a:rPr lang="el-GR" smtClean="0"/>
              <a:t>30/12/2025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7BC4378-5EC6-FC61-FB70-05D47EB24D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08AABCE-ABAD-2093-7B00-23D74482E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2F6D8B-E50E-47FE-8403-55B74EF5E6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644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21930" b="21930"/>
          <a:stretch>
            <a:fillRect/>
          </a:stretch>
        </p:blipFill>
        <p:spPr>
          <a:xfrm>
            <a:off x="-10915" y="645"/>
            <a:ext cx="12213829" cy="6856710"/>
          </a:xfrm>
          <a:prstGeom prst="rect">
            <a:avLst/>
          </a:prstGeom>
        </p:spPr>
      </p:pic>
      <p:pic>
        <p:nvPicPr>
          <p:cNvPr id="178" name="Image" descr="Image"/>
          <p:cNvPicPr>
            <a:picLocks noGrp="1" noChangeAspect="1"/>
          </p:cNvPicPr>
          <p:nvPr>
            <p:ph type="pic" idx="14"/>
          </p:nvPr>
        </p:nvPicPr>
        <p:blipFill>
          <a:blip r:embed="rId3"/>
          <a:stretch>
            <a:fillRect/>
          </a:stretch>
        </p:blipFill>
        <p:spPr>
          <a:xfrm>
            <a:off x="5622507" y="896499"/>
            <a:ext cx="5652765" cy="5065002"/>
          </a:xfrm>
          <a:prstGeom prst="rect">
            <a:avLst/>
          </a:prstGeom>
        </p:spPr>
      </p:pic>
      <p:sp>
        <p:nvSpPr>
          <p:cNvPr id="179" name="Maximum Title"/>
          <p:cNvSpPr txBox="1"/>
          <p:nvPr/>
        </p:nvSpPr>
        <p:spPr>
          <a:xfrm>
            <a:off x="5622508" y="1951290"/>
            <a:ext cx="6102220" cy="753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b">
            <a:spAutoFit/>
          </a:bodyPr>
          <a:lstStyle>
            <a:lvl1pPr>
              <a:lnSpc>
                <a:spcPct val="80000"/>
              </a:lnSpc>
              <a:defRPr sz="10000">
                <a:solidFill>
                  <a:srgbClr val="2A2C41"/>
                </a:solidFill>
                <a:latin typeface="+mj-lt"/>
                <a:ea typeface="+mj-ea"/>
                <a:cs typeface="+mj-cs"/>
                <a:sym typeface="Ping LCG Regular"/>
              </a:defRPr>
            </a:lvl1pPr>
          </a:lstStyle>
          <a:p>
            <a:pPr algn="ctr"/>
            <a:r>
              <a:rPr lang="en-US" sz="2800" dirty="0"/>
              <a:t>Adding a Commodity </a:t>
            </a:r>
          </a:p>
          <a:p>
            <a:pPr algn="ctr"/>
            <a:r>
              <a:rPr lang="en-US" sz="2800" dirty="0"/>
              <a:t>in </a:t>
            </a:r>
            <a:endParaRPr lang="el-GR" sz="2800" b="1" dirty="0"/>
          </a:p>
        </p:txBody>
      </p:sp>
      <p:sp>
        <p:nvSpPr>
          <p:cNvPr id="180" name="Text. Lorem ipsum dolor sit amet, consectetur adipiscing elit, sed do eiusmod tempor incididunt ut labor Lorem ipsum dolor sit amet, consectetur adipiscing elit, sed d eiusmod tempor incididunt ut labore"/>
          <p:cNvSpPr txBox="1"/>
          <p:nvPr/>
        </p:nvSpPr>
        <p:spPr>
          <a:xfrm>
            <a:off x="6576820" y="4988034"/>
            <a:ext cx="3441516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spAutoFit/>
          </a:bodyPr>
          <a:lstStyle>
            <a:lvl1pPr>
              <a:spcBef>
                <a:spcPts val="5900"/>
              </a:spcBef>
              <a:defRPr>
                <a:solidFill>
                  <a:srgbClr val="878996"/>
                </a:solidFill>
                <a:latin typeface="+mj-lt"/>
                <a:ea typeface="+mj-ea"/>
                <a:cs typeface="+mj-cs"/>
                <a:sym typeface="Ping LCG Regular"/>
              </a:defRPr>
            </a:lvl1pPr>
          </a:lstStyle>
          <a:p>
            <a:endParaRPr sz="900" dirty="0"/>
          </a:p>
        </p:txBody>
      </p:sp>
      <p:pic>
        <p:nvPicPr>
          <p:cNvPr id="18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728" y="5109158"/>
            <a:ext cx="1746624" cy="85234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aximum Title">
            <a:extLst>
              <a:ext uri="{FF2B5EF4-FFF2-40B4-BE49-F238E27FC236}">
                <a16:creationId xmlns:a16="http://schemas.microsoft.com/office/drawing/2014/main" id="{BCB4F255-17A8-BBA6-68DD-46EC7082279F}"/>
              </a:ext>
            </a:extLst>
          </p:cNvPr>
          <p:cNvSpPr txBox="1"/>
          <p:nvPr/>
        </p:nvSpPr>
        <p:spPr>
          <a:xfrm>
            <a:off x="5397780" y="5443832"/>
            <a:ext cx="6102220" cy="255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b">
            <a:spAutoFit/>
          </a:bodyPr>
          <a:lstStyle>
            <a:lvl1pPr>
              <a:lnSpc>
                <a:spcPct val="80000"/>
              </a:lnSpc>
              <a:defRPr sz="10000">
                <a:solidFill>
                  <a:srgbClr val="2A2C41"/>
                </a:solidFill>
                <a:latin typeface="+mj-lt"/>
                <a:ea typeface="+mj-ea"/>
                <a:cs typeface="+mj-cs"/>
                <a:sym typeface="Ping LCG Regular"/>
              </a:defRPr>
            </a:lvl1pPr>
          </a:lstStyle>
          <a:p>
            <a:pPr algn="ctr"/>
            <a:r>
              <a:rPr lang="en-US" sz="1600" b="1" dirty="0"/>
              <a:t>December</a:t>
            </a:r>
            <a:r>
              <a:rPr lang="el-GR" sz="1600" b="1" dirty="0"/>
              <a:t> 2025</a:t>
            </a:r>
            <a:endParaRPr lang="en-US" sz="1600" b="1" dirty="0"/>
          </a:p>
        </p:txBody>
      </p:sp>
      <p:pic>
        <p:nvPicPr>
          <p:cNvPr id="5" name="Εικόνα 4" descr="Εικόνα που περιέχει στιγμιότυπο οθόνης, μαύρο, γραμματοσειρά, γραφικά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7E0E898E-ED6A-3A00-D478-652776B13D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934" y="1198698"/>
            <a:ext cx="7490772" cy="365633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ximum…">
            <a:extLst>
              <a:ext uri="{FF2B5EF4-FFF2-40B4-BE49-F238E27FC236}">
                <a16:creationId xmlns:a16="http://schemas.microsoft.com/office/drawing/2014/main" id="{95E43666-468D-7D3F-D0A7-DC3790D10A82}"/>
              </a:ext>
            </a:extLst>
          </p:cNvPr>
          <p:cNvSpPr txBox="1"/>
          <p:nvPr/>
        </p:nvSpPr>
        <p:spPr>
          <a:xfrm>
            <a:off x="3622287" y="271195"/>
            <a:ext cx="6945071" cy="553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>
              <a:lnSpc>
                <a:spcPct val="80000"/>
              </a:lnSpc>
              <a:defRPr sz="15000">
                <a:solidFill>
                  <a:srgbClr val="2A2C41"/>
                </a:solidFill>
              </a:defRPr>
            </a:pPr>
            <a:r>
              <a:rPr lang="en-US" sz="2000" b="1" dirty="0"/>
              <a:t>SAP Business Network Environment (accessed with the username and password you have for ARIBA)</a:t>
            </a:r>
            <a:endParaRPr lang="el-GR" sz="2000" b="1" dirty="0"/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C61B6B3D-63AE-AE2E-09D5-655667613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00" y="5417528"/>
            <a:ext cx="1746624" cy="852338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AutoShape 2" descr="ServiceNow Logo History">
            <a:extLst>
              <a:ext uri="{FF2B5EF4-FFF2-40B4-BE49-F238E27FC236}">
                <a16:creationId xmlns:a16="http://schemas.microsoft.com/office/drawing/2014/main" id="{841419F8-1A87-DF78-44AA-3752253BB2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" name="Εικόνα 7" descr="Εικόνα που περιέχει στιγμιότυπο οθόνης, μαύρο, γραμματοσειρά, γραφικά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E21181CC-CE54-2A51-9126-C71925CA1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48" y="4582575"/>
            <a:ext cx="5532088" cy="2700278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7E7C3BEA-22A0-D564-C77E-9545720C3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49" y="928376"/>
            <a:ext cx="9824232" cy="442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2419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D5468B-9106-66DC-8874-FD5989BE22AA}"/>
              </a:ext>
            </a:extLst>
          </p:cNvPr>
          <p:cNvSpPr txBox="1"/>
          <p:nvPr/>
        </p:nvSpPr>
        <p:spPr>
          <a:xfrm>
            <a:off x="2809765" y="233937"/>
            <a:ext cx="65693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Enter Supplier Registration Questionnaire </a:t>
            </a:r>
            <a:endParaRPr lang="el-GR" sz="2000" b="1" dirty="0"/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0782C0DF-F05C-DFA1-8FFA-B4F6AA0AF028}"/>
              </a:ext>
            </a:extLst>
          </p:cNvPr>
          <p:cNvSpPr/>
          <p:nvPr/>
        </p:nvSpPr>
        <p:spPr>
          <a:xfrm>
            <a:off x="9787812" y="1380931"/>
            <a:ext cx="2254899" cy="1903445"/>
          </a:xfrm>
          <a:prstGeom prst="cloudCallout">
            <a:avLst>
              <a:gd name="adj1" fmla="val -62094"/>
              <a:gd name="adj2" fmla="val 58933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Click on “Supplier Registration Questionnaire”</a:t>
            </a:r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F8CB1523-2C8C-03C2-8B01-EEE0EF5BD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7" y="1532162"/>
            <a:ext cx="8956964" cy="402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3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FE4541-F551-C638-5C7B-2B2B1A340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2FA0FE-042B-626A-BC11-18F67D625750}"/>
              </a:ext>
            </a:extLst>
          </p:cNvPr>
          <p:cNvSpPr txBox="1"/>
          <p:nvPr/>
        </p:nvSpPr>
        <p:spPr>
          <a:xfrm>
            <a:off x="3600970" y="205946"/>
            <a:ext cx="54827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Revise Registration Questionnaire Response </a:t>
            </a:r>
            <a:endParaRPr lang="el-GR" sz="2000" b="1" dirty="0"/>
          </a:p>
        </p:txBody>
      </p:sp>
      <p:sp>
        <p:nvSpPr>
          <p:cNvPr id="8" name="Φυσαλίδα σκέψης: Σύννεφο 7">
            <a:extLst>
              <a:ext uri="{FF2B5EF4-FFF2-40B4-BE49-F238E27FC236}">
                <a16:creationId xmlns:a16="http://schemas.microsoft.com/office/drawing/2014/main" id="{ACA46333-F9DD-E1CB-FAD6-01F1D20B851A}"/>
              </a:ext>
            </a:extLst>
          </p:cNvPr>
          <p:cNvSpPr/>
          <p:nvPr/>
        </p:nvSpPr>
        <p:spPr>
          <a:xfrm>
            <a:off x="8141618" y="1226882"/>
            <a:ext cx="2719515" cy="1010365"/>
          </a:xfrm>
          <a:prstGeom prst="cloudCallout">
            <a:avLst>
              <a:gd name="adj1" fmla="val -51519"/>
              <a:gd name="adj2" fmla="val 83902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Click on “Revise Response” button…</a:t>
            </a:r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159D5A4-F9F1-FB19-96E0-85BEBFE360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972" t="40914" r="2203" b="4680"/>
          <a:stretch/>
        </p:blipFill>
        <p:spPr>
          <a:xfrm>
            <a:off x="317240" y="4062479"/>
            <a:ext cx="8173617" cy="2330255"/>
          </a:xfrm>
          <a:prstGeom prst="rect">
            <a:avLst/>
          </a:prstGeom>
        </p:spPr>
      </p:pic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173AA410-4371-68B6-3E40-D9FCC67670E2}"/>
              </a:ext>
            </a:extLst>
          </p:cNvPr>
          <p:cNvSpPr/>
          <p:nvPr/>
        </p:nvSpPr>
        <p:spPr>
          <a:xfrm>
            <a:off x="9083709" y="3868440"/>
            <a:ext cx="2719515" cy="1010365"/>
          </a:xfrm>
          <a:prstGeom prst="cloudCallout">
            <a:avLst>
              <a:gd name="adj1" fmla="val -51519"/>
              <a:gd name="adj2" fmla="val 83902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…and then “OK”</a:t>
            </a:r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2DD1D271-771F-DE70-417D-7AB4778D9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867" y="876797"/>
            <a:ext cx="6146361" cy="291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4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42F7-896A-15C9-2504-5FB14E847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4FA1B1-80AD-DB90-9BD5-F16A4A608E28}"/>
              </a:ext>
            </a:extLst>
          </p:cNvPr>
          <p:cNvSpPr txBox="1"/>
          <p:nvPr/>
        </p:nvSpPr>
        <p:spPr>
          <a:xfrm>
            <a:off x="3414357" y="196616"/>
            <a:ext cx="79876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Commodity Change </a:t>
            </a:r>
            <a:r>
              <a:rPr lang="el-GR" sz="2000" b="1" dirty="0"/>
              <a:t>– </a:t>
            </a:r>
            <a:r>
              <a:rPr lang="en-US" sz="2000" b="1" dirty="0"/>
              <a:t>Case Study</a:t>
            </a:r>
            <a:endParaRPr lang="el-GR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6E0B9E-733B-17F3-B17F-44CA742EDFE8}"/>
              </a:ext>
            </a:extLst>
          </p:cNvPr>
          <p:cNvSpPr txBox="1"/>
          <p:nvPr/>
        </p:nvSpPr>
        <p:spPr>
          <a:xfrm>
            <a:off x="197662" y="1293284"/>
            <a:ext cx="1172057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i="1" dirty="0"/>
              <a:t>The existing expense category, as declared during the Supplier’s initial completion of the Registration Questionnaire, was:</a:t>
            </a:r>
            <a:br>
              <a:rPr lang="en-US" sz="1600" dirty="0"/>
            </a:br>
            <a:r>
              <a:rPr lang="en-US" sz="1600" dirty="0"/>
              <a:t>	</a:t>
            </a:r>
            <a:r>
              <a:rPr lang="en-US" sz="1600" b="1" dirty="0"/>
              <a:t>ID: 3015 – MECHANICAL EQUIPMENT</a:t>
            </a:r>
            <a:br>
              <a:rPr lang="en-US" sz="1600" dirty="0"/>
            </a:br>
            <a:r>
              <a:rPr lang="en-US" sz="1600" i="1" dirty="0"/>
              <a:t>Due to an expansion of activities, the Supplier wishes to add the category</a:t>
            </a:r>
            <a:r>
              <a:rPr lang="en-US" sz="1600" dirty="0"/>
              <a:t> </a:t>
            </a:r>
            <a:r>
              <a:rPr lang="en-US" sz="1600" b="1" dirty="0"/>
              <a:t>“MECHANICAL INSTALLATIONS”</a:t>
            </a:r>
            <a:r>
              <a:rPr lang="en-US" sz="1600" dirty="0"/>
              <a:t> </a:t>
            </a:r>
            <a:r>
              <a:rPr lang="en-US" sz="1600" i="1" dirty="0"/>
              <a:t>with</a:t>
            </a:r>
            <a:r>
              <a:rPr lang="en-US" sz="1600" dirty="0"/>
              <a:t> </a:t>
            </a:r>
            <a:r>
              <a:rPr lang="en-US" sz="1600" b="1" dirty="0"/>
              <a:t>ID: 8046</a:t>
            </a:r>
            <a:r>
              <a:rPr lang="en-US" sz="1600" dirty="0"/>
              <a:t>.</a:t>
            </a:r>
            <a:endParaRPr lang="el-GR" sz="1600" dirty="0"/>
          </a:p>
        </p:txBody>
      </p:sp>
      <p:pic>
        <p:nvPicPr>
          <p:cNvPr id="8" name="Γραφικό 7" descr="Αναμμένα φώτα με συμπαγές γέμισμα">
            <a:extLst>
              <a:ext uri="{FF2B5EF4-FFF2-40B4-BE49-F238E27FC236}">
                <a16:creationId xmlns:a16="http://schemas.microsoft.com/office/drawing/2014/main" id="{04F12A54-F181-13B0-1E0C-517748A00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711" y="650640"/>
            <a:ext cx="566012" cy="566012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7C0BBD4E-1073-6A5D-9618-D15F079B5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56" y="2250693"/>
            <a:ext cx="12136544" cy="4410691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6A38F623-13B7-FAC5-FB20-4091CF31961E}"/>
              </a:ext>
            </a:extLst>
          </p:cNvPr>
          <p:cNvSpPr/>
          <p:nvPr/>
        </p:nvSpPr>
        <p:spPr>
          <a:xfrm>
            <a:off x="6621864" y="4280598"/>
            <a:ext cx="2049863" cy="3315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5335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4F918D9-ABA2-BEFC-52DE-FF085BE0D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0" y="950251"/>
            <a:ext cx="11896531" cy="17409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D5468B-9106-66DC-8874-FD5989BE22AA}"/>
              </a:ext>
            </a:extLst>
          </p:cNvPr>
          <p:cNvSpPr txBox="1"/>
          <p:nvPr/>
        </p:nvSpPr>
        <p:spPr>
          <a:xfrm>
            <a:off x="3418980" y="179953"/>
            <a:ext cx="7467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Adding a new Commodity using the category name </a:t>
            </a:r>
            <a:endParaRPr lang="el-GR" sz="2000" b="1" dirty="0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05109DE8-ACE1-5C88-4F58-48DA3588FC4A}"/>
              </a:ext>
            </a:extLst>
          </p:cNvPr>
          <p:cNvSpPr/>
          <p:nvPr/>
        </p:nvSpPr>
        <p:spPr>
          <a:xfrm>
            <a:off x="128409" y="1166279"/>
            <a:ext cx="255367" cy="181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FD0EF1DC-7F06-E9A9-C110-4C64396A21DF}"/>
              </a:ext>
            </a:extLst>
          </p:cNvPr>
          <p:cNvSpPr/>
          <p:nvPr/>
        </p:nvSpPr>
        <p:spPr>
          <a:xfrm>
            <a:off x="2706390" y="1510525"/>
            <a:ext cx="255367" cy="181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7B55F500-EE60-9A83-E975-E95338AD2FA8}"/>
              </a:ext>
            </a:extLst>
          </p:cNvPr>
          <p:cNvSpPr/>
          <p:nvPr/>
        </p:nvSpPr>
        <p:spPr>
          <a:xfrm>
            <a:off x="266263" y="2277472"/>
            <a:ext cx="255367" cy="181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324AF93F-DD57-EE1B-D1C0-A4EF3929977F}"/>
              </a:ext>
            </a:extLst>
          </p:cNvPr>
          <p:cNvSpPr/>
          <p:nvPr/>
        </p:nvSpPr>
        <p:spPr>
          <a:xfrm>
            <a:off x="10975629" y="2383444"/>
            <a:ext cx="255367" cy="181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FCD41D-7C71-72EB-09D8-FE6C863B1C86}"/>
              </a:ext>
            </a:extLst>
          </p:cNvPr>
          <p:cNvSpPr txBox="1"/>
          <p:nvPr/>
        </p:nvSpPr>
        <p:spPr>
          <a:xfrm>
            <a:off x="680688" y="4106965"/>
            <a:ext cx="11723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We choose “Name” in Search Filter </a:t>
            </a:r>
            <a:endParaRPr lang="el-GR" sz="1400" dirty="0"/>
          </a:p>
        </p:txBody>
      </p:sp>
      <p:sp>
        <p:nvSpPr>
          <p:cNvPr id="22" name="Οβάλ 21">
            <a:extLst>
              <a:ext uri="{FF2B5EF4-FFF2-40B4-BE49-F238E27FC236}">
                <a16:creationId xmlns:a16="http://schemas.microsoft.com/office/drawing/2014/main" id="{DE98FA27-CCC2-26D2-9BE5-0F4FB3C115F0}"/>
              </a:ext>
            </a:extLst>
          </p:cNvPr>
          <p:cNvSpPr/>
          <p:nvPr/>
        </p:nvSpPr>
        <p:spPr>
          <a:xfrm>
            <a:off x="308606" y="4149320"/>
            <a:ext cx="255367" cy="181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Οβάλ 22">
            <a:extLst>
              <a:ext uri="{FF2B5EF4-FFF2-40B4-BE49-F238E27FC236}">
                <a16:creationId xmlns:a16="http://schemas.microsoft.com/office/drawing/2014/main" id="{21BB8112-D5FD-13E0-8C4F-E23C8BF5277D}"/>
              </a:ext>
            </a:extLst>
          </p:cNvPr>
          <p:cNvSpPr/>
          <p:nvPr/>
        </p:nvSpPr>
        <p:spPr>
          <a:xfrm>
            <a:off x="304794" y="4786325"/>
            <a:ext cx="255367" cy="181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F50A03-441D-8CD5-BFB5-B6ACA7D14E29}"/>
              </a:ext>
            </a:extLst>
          </p:cNvPr>
          <p:cNvSpPr txBox="1"/>
          <p:nvPr/>
        </p:nvSpPr>
        <p:spPr>
          <a:xfrm>
            <a:off x="680688" y="4723411"/>
            <a:ext cx="11723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After typing in the category we want, we click on the "Search" button</a:t>
            </a:r>
            <a:endParaRPr lang="el-GR" sz="1400" dirty="0"/>
          </a:p>
        </p:txBody>
      </p:sp>
      <p:sp>
        <p:nvSpPr>
          <p:cNvPr id="25" name="Οβάλ 24">
            <a:extLst>
              <a:ext uri="{FF2B5EF4-FFF2-40B4-BE49-F238E27FC236}">
                <a16:creationId xmlns:a16="http://schemas.microsoft.com/office/drawing/2014/main" id="{4B04CCE1-7C37-1298-E585-7930592616F3}"/>
              </a:ext>
            </a:extLst>
          </p:cNvPr>
          <p:cNvSpPr/>
          <p:nvPr/>
        </p:nvSpPr>
        <p:spPr>
          <a:xfrm>
            <a:off x="304794" y="5383138"/>
            <a:ext cx="255367" cy="181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8D1359-8867-8D8D-93A5-BA8B55074032}"/>
              </a:ext>
            </a:extLst>
          </p:cNvPr>
          <p:cNvSpPr txBox="1"/>
          <p:nvPr/>
        </p:nvSpPr>
        <p:spPr>
          <a:xfrm>
            <a:off x="680687" y="5339857"/>
            <a:ext cx="11723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Select the desired category by clicking the checkbox on the left</a:t>
            </a:r>
            <a:endParaRPr lang="el-GR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D0ED9D6-C44D-273B-0CB0-E18F2DEB7189}"/>
              </a:ext>
            </a:extLst>
          </p:cNvPr>
          <p:cNvSpPr txBox="1"/>
          <p:nvPr/>
        </p:nvSpPr>
        <p:spPr>
          <a:xfrm>
            <a:off x="680686" y="5956303"/>
            <a:ext cx="11723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We complete the entry by clicking “Done"</a:t>
            </a:r>
            <a:endParaRPr lang="el-GR" sz="1400" dirty="0"/>
          </a:p>
        </p:txBody>
      </p:sp>
      <p:sp>
        <p:nvSpPr>
          <p:cNvPr id="33" name="Οβάλ 32">
            <a:extLst>
              <a:ext uri="{FF2B5EF4-FFF2-40B4-BE49-F238E27FC236}">
                <a16:creationId xmlns:a16="http://schemas.microsoft.com/office/drawing/2014/main" id="{B6B1E641-9970-A0CF-61B7-A4A1BB8BC8D0}"/>
              </a:ext>
            </a:extLst>
          </p:cNvPr>
          <p:cNvSpPr/>
          <p:nvPr/>
        </p:nvSpPr>
        <p:spPr>
          <a:xfrm>
            <a:off x="318978" y="6020530"/>
            <a:ext cx="255367" cy="181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267B71-28D9-6C27-AF82-9F7532E762CA}"/>
              </a:ext>
            </a:extLst>
          </p:cNvPr>
          <p:cNvSpPr txBox="1"/>
          <p:nvPr/>
        </p:nvSpPr>
        <p:spPr>
          <a:xfrm>
            <a:off x="5415869" y="3429000"/>
            <a:ext cx="844254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l-GR"/>
            </a:defPPr>
            <a:lvl1pPr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400" dirty="0"/>
              <a:t>Actions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53895923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2D9FFB-5429-1C23-7B97-2660CD284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2160B4F6-CF27-8B76-7324-FC6CDC58E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09" y="1008375"/>
            <a:ext cx="11895676" cy="17003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DBEB6A-2F1A-3265-28A5-1CC8CAA11D1E}"/>
              </a:ext>
            </a:extLst>
          </p:cNvPr>
          <p:cNvSpPr txBox="1"/>
          <p:nvPr/>
        </p:nvSpPr>
        <p:spPr>
          <a:xfrm>
            <a:off x="2259832" y="-8180"/>
            <a:ext cx="7467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Adding a new Commodity using the category ID</a:t>
            </a:r>
            <a:endParaRPr lang="el-GR" sz="2000" b="1" dirty="0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E979EC8C-59A8-FC3E-A4EC-0BB16C624BD8}"/>
              </a:ext>
            </a:extLst>
          </p:cNvPr>
          <p:cNvSpPr/>
          <p:nvPr/>
        </p:nvSpPr>
        <p:spPr>
          <a:xfrm>
            <a:off x="135274" y="1212618"/>
            <a:ext cx="255367" cy="181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871A8D67-A686-3A92-8A6A-072232D8FF7B}"/>
              </a:ext>
            </a:extLst>
          </p:cNvPr>
          <p:cNvSpPr/>
          <p:nvPr/>
        </p:nvSpPr>
        <p:spPr>
          <a:xfrm>
            <a:off x="2743713" y="1529186"/>
            <a:ext cx="255367" cy="181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901AC148-E50A-2B3E-E009-74589DBC8095}"/>
              </a:ext>
            </a:extLst>
          </p:cNvPr>
          <p:cNvSpPr/>
          <p:nvPr/>
        </p:nvSpPr>
        <p:spPr>
          <a:xfrm>
            <a:off x="304793" y="2264489"/>
            <a:ext cx="255367" cy="181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B8D3B35C-39A0-D025-9768-BBBC6D2710B7}"/>
              </a:ext>
            </a:extLst>
          </p:cNvPr>
          <p:cNvSpPr/>
          <p:nvPr/>
        </p:nvSpPr>
        <p:spPr>
          <a:xfrm>
            <a:off x="10975629" y="2450606"/>
            <a:ext cx="255367" cy="181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BC3A2B-BC39-93CE-0985-D86AFAC1EFA2}"/>
              </a:ext>
            </a:extLst>
          </p:cNvPr>
          <p:cNvSpPr txBox="1"/>
          <p:nvPr/>
        </p:nvSpPr>
        <p:spPr>
          <a:xfrm>
            <a:off x="5415869" y="3429000"/>
            <a:ext cx="844254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l-GR"/>
            </a:defPPr>
            <a:lvl1pPr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400" dirty="0"/>
              <a:t>Actions</a:t>
            </a:r>
            <a:endParaRPr lang="el-GR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54BE04-0892-2641-22C7-A86BACD13BD9}"/>
              </a:ext>
            </a:extLst>
          </p:cNvPr>
          <p:cNvSpPr txBox="1"/>
          <p:nvPr/>
        </p:nvSpPr>
        <p:spPr>
          <a:xfrm>
            <a:off x="680688" y="4106965"/>
            <a:ext cx="11723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We choose “ID” in Search Filter </a:t>
            </a:r>
            <a:endParaRPr lang="el-GR" sz="1400" dirty="0"/>
          </a:p>
        </p:txBody>
      </p:sp>
      <p:sp>
        <p:nvSpPr>
          <p:cNvPr id="22" name="Οβάλ 21">
            <a:extLst>
              <a:ext uri="{FF2B5EF4-FFF2-40B4-BE49-F238E27FC236}">
                <a16:creationId xmlns:a16="http://schemas.microsoft.com/office/drawing/2014/main" id="{BDAD536B-2588-724E-1E81-C36EAB2FA674}"/>
              </a:ext>
            </a:extLst>
          </p:cNvPr>
          <p:cNvSpPr/>
          <p:nvPr/>
        </p:nvSpPr>
        <p:spPr>
          <a:xfrm>
            <a:off x="308606" y="4149320"/>
            <a:ext cx="255367" cy="181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Οβάλ 22">
            <a:extLst>
              <a:ext uri="{FF2B5EF4-FFF2-40B4-BE49-F238E27FC236}">
                <a16:creationId xmlns:a16="http://schemas.microsoft.com/office/drawing/2014/main" id="{A6F6AA65-15E3-A083-2554-E8123B556302}"/>
              </a:ext>
            </a:extLst>
          </p:cNvPr>
          <p:cNvSpPr/>
          <p:nvPr/>
        </p:nvSpPr>
        <p:spPr>
          <a:xfrm>
            <a:off x="304794" y="4786325"/>
            <a:ext cx="255367" cy="181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5E3EEA-4129-B429-AFEB-FD222EE4891B}"/>
              </a:ext>
            </a:extLst>
          </p:cNvPr>
          <p:cNvSpPr txBox="1"/>
          <p:nvPr/>
        </p:nvSpPr>
        <p:spPr>
          <a:xfrm>
            <a:off x="680688" y="4723411"/>
            <a:ext cx="11723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After typing in the category we want, we click on the "Search" button</a:t>
            </a:r>
            <a:endParaRPr lang="el-GR" sz="1400" dirty="0"/>
          </a:p>
        </p:txBody>
      </p:sp>
      <p:sp>
        <p:nvSpPr>
          <p:cNvPr id="25" name="Οβάλ 24">
            <a:extLst>
              <a:ext uri="{FF2B5EF4-FFF2-40B4-BE49-F238E27FC236}">
                <a16:creationId xmlns:a16="http://schemas.microsoft.com/office/drawing/2014/main" id="{8CF5EAF2-3207-AAD7-6E97-DC91715C8C8A}"/>
              </a:ext>
            </a:extLst>
          </p:cNvPr>
          <p:cNvSpPr/>
          <p:nvPr/>
        </p:nvSpPr>
        <p:spPr>
          <a:xfrm>
            <a:off x="304794" y="5383138"/>
            <a:ext cx="255367" cy="181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3161A7-5D7B-A243-EFDA-56AA33DCAF53}"/>
              </a:ext>
            </a:extLst>
          </p:cNvPr>
          <p:cNvSpPr txBox="1"/>
          <p:nvPr/>
        </p:nvSpPr>
        <p:spPr>
          <a:xfrm>
            <a:off x="680687" y="5339857"/>
            <a:ext cx="11723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Select the desired category by clicking the checkbox on the left</a:t>
            </a:r>
            <a:endParaRPr lang="el-GR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5BBBE4-EDD1-E6F1-E511-78CB22CC976B}"/>
              </a:ext>
            </a:extLst>
          </p:cNvPr>
          <p:cNvSpPr txBox="1"/>
          <p:nvPr/>
        </p:nvSpPr>
        <p:spPr>
          <a:xfrm>
            <a:off x="680686" y="5956303"/>
            <a:ext cx="11723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We complete the entry by clicking “Done"</a:t>
            </a:r>
            <a:endParaRPr lang="el-GR" sz="1400" dirty="0"/>
          </a:p>
        </p:txBody>
      </p:sp>
      <p:sp>
        <p:nvSpPr>
          <p:cNvPr id="33" name="Οβάλ 32">
            <a:extLst>
              <a:ext uri="{FF2B5EF4-FFF2-40B4-BE49-F238E27FC236}">
                <a16:creationId xmlns:a16="http://schemas.microsoft.com/office/drawing/2014/main" id="{5FDF36C9-834E-54AA-10D6-DBF1B9AA7020}"/>
              </a:ext>
            </a:extLst>
          </p:cNvPr>
          <p:cNvSpPr/>
          <p:nvPr/>
        </p:nvSpPr>
        <p:spPr>
          <a:xfrm>
            <a:off x="318978" y="6020530"/>
            <a:ext cx="255367" cy="181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7776532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4D0FBE-527E-75D4-F8CC-B4689FC74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654C8A-716E-1FF1-D155-1067DA147529}"/>
              </a:ext>
            </a:extLst>
          </p:cNvPr>
          <p:cNvSpPr txBox="1"/>
          <p:nvPr/>
        </p:nvSpPr>
        <p:spPr>
          <a:xfrm>
            <a:off x="3752314" y="188196"/>
            <a:ext cx="79876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Submitting the updated categories to PPC SA </a:t>
            </a:r>
            <a:endParaRPr lang="el-GR" sz="2000" b="1" dirty="0"/>
          </a:p>
        </p:txBody>
      </p:sp>
      <p:sp>
        <p:nvSpPr>
          <p:cNvPr id="9" name="Φυσαλίδα σκέψης: Σύννεφο 8">
            <a:extLst>
              <a:ext uri="{FF2B5EF4-FFF2-40B4-BE49-F238E27FC236}">
                <a16:creationId xmlns:a16="http://schemas.microsoft.com/office/drawing/2014/main" id="{43038E6A-66BB-66B1-CBE7-85291B42A274}"/>
              </a:ext>
            </a:extLst>
          </p:cNvPr>
          <p:cNvSpPr/>
          <p:nvPr/>
        </p:nvSpPr>
        <p:spPr>
          <a:xfrm>
            <a:off x="2110152" y="4850200"/>
            <a:ext cx="5420707" cy="1819604"/>
          </a:xfrm>
          <a:prstGeom prst="cloudCallout">
            <a:avLst>
              <a:gd name="adj1" fmla="val 24092"/>
              <a:gd name="adj2" fmla="val -79801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After verifying that the new entry was successfully created, click on ‘Submit Entire Response’. </a:t>
            </a:r>
            <a:r>
              <a:rPr lang="en-US" sz="1400" b="1" dirty="0">
                <a:solidFill>
                  <a:srgbClr val="FF0000"/>
                </a:solidFill>
              </a:rPr>
              <a:t>PPC ARIBA will automatically be updated. No more actions are required from your side.</a:t>
            </a:r>
            <a:endParaRPr lang="el-GR" sz="1400" b="1" dirty="0">
              <a:solidFill>
                <a:srgbClr val="FF0000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F0A22EF9-2302-DA7D-CA4E-C593DA3EE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110" y="761805"/>
            <a:ext cx="9271779" cy="348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55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21930" b="21930"/>
          <a:stretch>
            <a:fillRect/>
          </a:stretch>
        </p:blipFill>
        <p:spPr>
          <a:xfrm>
            <a:off x="-10915" y="643"/>
            <a:ext cx="12213829" cy="6856710"/>
          </a:xfrm>
          <a:prstGeom prst="rect">
            <a:avLst/>
          </a:prstGeom>
        </p:spPr>
      </p:pic>
      <p:pic>
        <p:nvPicPr>
          <p:cNvPr id="149" name="Image" descr="Image"/>
          <p:cNvPicPr>
            <a:picLocks noGrp="1" noChangeAspect="1"/>
          </p:cNvPicPr>
          <p:nvPr>
            <p:ph type="pic" idx="14"/>
          </p:nvPr>
        </p:nvPicPr>
        <p:blipFill>
          <a:blip r:embed="rId3"/>
          <a:srcRect t="21785" b="21784"/>
          <a:stretch>
            <a:fillRect/>
          </a:stretch>
        </p:blipFill>
        <p:spPr>
          <a:xfrm>
            <a:off x="1078" y="-17125"/>
            <a:ext cx="12213829" cy="6892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535" y="11"/>
                </a:lnTo>
                <a:lnTo>
                  <a:pt x="1305" y="6604"/>
                </a:lnTo>
                <a:lnTo>
                  <a:pt x="772" y="6604"/>
                </a:lnTo>
                <a:lnTo>
                  <a:pt x="536" y="13145"/>
                </a:lnTo>
                <a:lnTo>
                  <a:pt x="0" y="13154"/>
                </a:lnTo>
                <a:lnTo>
                  <a:pt x="2" y="21600"/>
                </a:lnTo>
                <a:lnTo>
                  <a:pt x="20060" y="21600"/>
                </a:lnTo>
                <a:lnTo>
                  <a:pt x="20293" y="14820"/>
                </a:lnTo>
                <a:lnTo>
                  <a:pt x="20814" y="14820"/>
                </a:lnTo>
                <a:lnTo>
                  <a:pt x="21093" y="8282"/>
                </a:lnTo>
                <a:lnTo>
                  <a:pt x="21597" y="8282"/>
                </a:lnTo>
                <a:lnTo>
                  <a:pt x="21600" y="0"/>
                </a:lnTo>
                <a:close/>
              </a:path>
            </a:pathLst>
          </a:custGeom>
        </p:spPr>
      </p:pic>
      <p:pic>
        <p:nvPicPr>
          <p:cNvPr id="150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154" y="2131010"/>
            <a:ext cx="5319692" cy="25959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acca971-55ee-4f70-82de-1dfbfc227017}" enabled="1" method="Standard" siteId="{ce73e05e-1b4e-4df3-b69c-705b18aaeef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269</Words>
  <Application>Microsoft Office PowerPoint</Application>
  <PresentationFormat>Ευρεία οθόνη</PresentationFormat>
  <Paragraphs>41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PPC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Markoulis Dimitrios</dc:creator>
  <cp:lastModifiedBy>Lymperopoulos Leonidas</cp:lastModifiedBy>
  <cp:revision>7</cp:revision>
  <dcterms:created xsi:type="dcterms:W3CDTF">2025-07-14T07:49:37Z</dcterms:created>
  <dcterms:modified xsi:type="dcterms:W3CDTF">2025-12-30T19:47:38Z</dcterms:modified>
</cp:coreProperties>
</file>