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39" r:id="rId5"/>
    <p:sldMasterId id="2147483754" r:id="rId6"/>
    <p:sldMasterId id="2147483776" r:id="rId7"/>
  </p:sldMasterIdLst>
  <p:notesMasterIdLst>
    <p:notesMasterId r:id="rId342"/>
  </p:notesMasterIdLst>
  <p:handoutMasterIdLst>
    <p:handoutMasterId r:id="rId343"/>
  </p:handoutMasterIdLst>
  <p:sldIdLst>
    <p:sldId id="2145704729" r:id="rId8"/>
    <p:sldId id="2145704762" r:id="rId9"/>
    <p:sldId id="2147375721" r:id="rId10"/>
    <p:sldId id="2147375317" r:id="rId11"/>
    <p:sldId id="2147375318" r:id="rId12"/>
    <p:sldId id="2147375722" r:id="rId13"/>
    <p:sldId id="2147375723" r:id="rId14"/>
    <p:sldId id="2147375724" r:id="rId15"/>
    <p:sldId id="2145704938" r:id="rId16"/>
    <p:sldId id="2147375725" r:id="rId17"/>
    <p:sldId id="2147375726" r:id="rId18"/>
    <p:sldId id="2147375727" r:id="rId19"/>
    <p:sldId id="2147375728" r:id="rId20"/>
    <p:sldId id="2147375729" r:id="rId21"/>
    <p:sldId id="2147375730" r:id="rId22"/>
    <p:sldId id="2147375731" r:id="rId23"/>
    <p:sldId id="2147375732" r:id="rId24"/>
    <p:sldId id="2147375733" r:id="rId25"/>
    <p:sldId id="2147375734" r:id="rId26"/>
    <p:sldId id="2147375735" r:id="rId27"/>
    <p:sldId id="2147375736" r:id="rId28"/>
    <p:sldId id="2147375737" r:id="rId29"/>
    <p:sldId id="2147375738" r:id="rId30"/>
    <p:sldId id="2147375739" r:id="rId31"/>
    <p:sldId id="2147375740" r:id="rId32"/>
    <p:sldId id="2147375741" r:id="rId33"/>
    <p:sldId id="2147375742" r:id="rId34"/>
    <p:sldId id="2147375743" r:id="rId35"/>
    <p:sldId id="2147375744" r:id="rId36"/>
    <p:sldId id="2147375745" r:id="rId37"/>
    <p:sldId id="2147375746" r:id="rId38"/>
    <p:sldId id="2147375747" r:id="rId39"/>
    <p:sldId id="2147375748" r:id="rId40"/>
    <p:sldId id="2147375749" r:id="rId41"/>
    <p:sldId id="2147375750" r:id="rId42"/>
    <p:sldId id="2147375751" r:id="rId43"/>
    <p:sldId id="2147375752" r:id="rId44"/>
    <p:sldId id="2147375753" r:id="rId45"/>
    <p:sldId id="2147375754" r:id="rId46"/>
    <p:sldId id="2147375755" r:id="rId47"/>
    <p:sldId id="2147375756" r:id="rId48"/>
    <p:sldId id="2147375757" r:id="rId49"/>
    <p:sldId id="2147375758" r:id="rId50"/>
    <p:sldId id="2147375759" r:id="rId51"/>
    <p:sldId id="2147375760" r:id="rId52"/>
    <p:sldId id="2147375761" r:id="rId53"/>
    <p:sldId id="2147375762" r:id="rId54"/>
    <p:sldId id="2147375763" r:id="rId55"/>
    <p:sldId id="2147375764" r:id="rId56"/>
    <p:sldId id="2147375765" r:id="rId57"/>
    <p:sldId id="2147375766" r:id="rId58"/>
    <p:sldId id="2147375767" r:id="rId59"/>
    <p:sldId id="2147375769" r:id="rId60"/>
    <p:sldId id="2147375770" r:id="rId61"/>
    <p:sldId id="2147375771" r:id="rId62"/>
    <p:sldId id="2147375772" r:id="rId63"/>
    <p:sldId id="2147375773" r:id="rId64"/>
    <p:sldId id="2147375774" r:id="rId65"/>
    <p:sldId id="2147375775" r:id="rId66"/>
    <p:sldId id="2147375776" r:id="rId67"/>
    <p:sldId id="2147375777" r:id="rId68"/>
    <p:sldId id="2147375778" r:id="rId69"/>
    <p:sldId id="2147375779" r:id="rId70"/>
    <p:sldId id="2147375780" r:id="rId71"/>
    <p:sldId id="2147375781" r:id="rId72"/>
    <p:sldId id="2147375270" r:id="rId73"/>
    <p:sldId id="2147375403" r:id="rId74"/>
    <p:sldId id="2147375404" r:id="rId75"/>
    <p:sldId id="2147375405" r:id="rId76"/>
    <p:sldId id="2147375406" r:id="rId77"/>
    <p:sldId id="2147375782" r:id="rId78"/>
    <p:sldId id="2147375783" r:id="rId79"/>
    <p:sldId id="2147375784" r:id="rId80"/>
    <p:sldId id="2147375785" r:id="rId81"/>
    <p:sldId id="2147375409" r:id="rId82"/>
    <p:sldId id="2147375410" r:id="rId83"/>
    <p:sldId id="2147375411" r:id="rId84"/>
    <p:sldId id="2147375786" r:id="rId85"/>
    <p:sldId id="2147375787" r:id="rId86"/>
    <p:sldId id="2147375788" r:id="rId87"/>
    <p:sldId id="2147375255" r:id="rId88"/>
    <p:sldId id="2147375356" r:id="rId89"/>
    <p:sldId id="2147375434" r:id="rId90"/>
    <p:sldId id="2147375435" r:id="rId91"/>
    <p:sldId id="2147375257" r:id="rId92"/>
    <p:sldId id="2147375258" r:id="rId93"/>
    <p:sldId id="2147375789" r:id="rId94"/>
    <p:sldId id="2147375413" r:id="rId95"/>
    <p:sldId id="2147375414" r:id="rId96"/>
    <p:sldId id="2147375790" r:id="rId97"/>
    <p:sldId id="2147375791" r:id="rId98"/>
    <p:sldId id="2147375792" r:id="rId99"/>
    <p:sldId id="2147375793" r:id="rId100"/>
    <p:sldId id="2147375436" r:id="rId101"/>
    <p:sldId id="2147375794" r:id="rId102"/>
    <p:sldId id="2147375795" r:id="rId103"/>
    <p:sldId id="2147375796" r:id="rId104"/>
    <p:sldId id="2147375797" r:id="rId105"/>
    <p:sldId id="2147375798" r:id="rId106"/>
    <p:sldId id="2147375799" r:id="rId107"/>
    <p:sldId id="2147375800" r:id="rId108"/>
    <p:sldId id="2147375838" r:id="rId109"/>
    <p:sldId id="2147375839" r:id="rId110"/>
    <p:sldId id="2147375840" r:id="rId111"/>
    <p:sldId id="2147375801" r:id="rId112"/>
    <p:sldId id="2147375802" r:id="rId113"/>
    <p:sldId id="2147375803" r:id="rId114"/>
    <p:sldId id="2147375804" r:id="rId115"/>
    <p:sldId id="2147375805" r:id="rId116"/>
    <p:sldId id="2147375806" r:id="rId117"/>
    <p:sldId id="2147375807" r:id="rId118"/>
    <p:sldId id="2147375808" r:id="rId119"/>
    <p:sldId id="2147375809" r:id="rId120"/>
    <p:sldId id="2147375810" r:id="rId121"/>
    <p:sldId id="2147375811" r:id="rId122"/>
    <p:sldId id="2147375812" r:id="rId123"/>
    <p:sldId id="2147375813" r:id="rId124"/>
    <p:sldId id="2147375814" r:id="rId125"/>
    <p:sldId id="2147375815" r:id="rId126"/>
    <p:sldId id="2147375420" r:id="rId127"/>
    <p:sldId id="2147375816" r:id="rId128"/>
    <p:sldId id="2147375817" r:id="rId129"/>
    <p:sldId id="2147375818" r:id="rId130"/>
    <p:sldId id="2147375819" r:id="rId131"/>
    <p:sldId id="2147375381" r:id="rId132"/>
    <p:sldId id="2147375820" r:id="rId133"/>
    <p:sldId id="2147375836" r:id="rId134"/>
    <p:sldId id="2147375837" r:id="rId135"/>
    <p:sldId id="2147375821" r:id="rId136"/>
    <p:sldId id="2147375822" r:id="rId137"/>
    <p:sldId id="2147375823" r:id="rId138"/>
    <p:sldId id="2147375824" r:id="rId139"/>
    <p:sldId id="2147375825" r:id="rId140"/>
    <p:sldId id="2147375826" r:id="rId141"/>
    <p:sldId id="2147375827" r:id="rId142"/>
    <p:sldId id="2147375828" r:id="rId143"/>
    <p:sldId id="2147375829" r:id="rId144"/>
    <p:sldId id="2147375830" r:id="rId145"/>
    <p:sldId id="2147375831" r:id="rId146"/>
    <p:sldId id="2147375539" r:id="rId147"/>
    <p:sldId id="2147375540" r:id="rId148"/>
    <p:sldId id="2147375541" r:id="rId149"/>
    <p:sldId id="2147375542" r:id="rId150"/>
    <p:sldId id="2147375543" r:id="rId151"/>
    <p:sldId id="2147375544" r:id="rId152"/>
    <p:sldId id="2147375545" r:id="rId153"/>
    <p:sldId id="2147375546" r:id="rId154"/>
    <p:sldId id="2147375547" r:id="rId155"/>
    <p:sldId id="2147375832" r:id="rId156"/>
    <p:sldId id="2147375548" r:id="rId157"/>
    <p:sldId id="2147375549" r:id="rId158"/>
    <p:sldId id="2147375550" r:id="rId159"/>
    <p:sldId id="2147375551" r:id="rId160"/>
    <p:sldId id="2147375552" r:id="rId161"/>
    <p:sldId id="2147375553" r:id="rId162"/>
    <p:sldId id="2147375554" r:id="rId163"/>
    <p:sldId id="2147375555" r:id="rId164"/>
    <p:sldId id="2147375556" r:id="rId165"/>
    <p:sldId id="2147375557" r:id="rId166"/>
    <p:sldId id="2147375558" r:id="rId167"/>
    <p:sldId id="2147375559" r:id="rId168"/>
    <p:sldId id="2147375560" r:id="rId169"/>
    <p:sldId id="2147375561" r:id="rId170"/>
    <p:sldId id="2147375562" r:id="rId171"/>
    <p:sldId id="2147375610" r:id="rId172"/>
    <p:sldId id="2147375563" r:id="rId173"/>
    <p:sldId id="2147375606" r:id="rId174"/>
    <p:sldId id="2147375607" r:id="rId175"/>
    <p:sldId id="2147375626" r:id="rId176"/>
    <p:sldId id="2147375565" r:id="rId177"/>
    <p:sldId id="2147375566" r:id="rId178"/>
    <p:sldId id="2147375567" r:id="rId179"/>
    <p:sldId id="2147375568" r:id="rId180"/>
    <p:sldId id="2147375569" r:id="rId181"/>
    <p:sldId id="2147375570" r:id="rId182"/>
    <p:sldId id="2147375571" r:id="rId183"/>
    <p:sldId id="2147375572" r:id="rId184"/>
    <p:sldId id="2147375573" r:id="rId185"/>
    <p:sldId id="2147375574" r:id="rId186"/>
    <p:sldId id="2147375575" r:id="rId187"/>
    <p:sldId id="2147375576" r:id="rId188"/>
    <p:sldId id="2147375577" r:id="rId189"/>
    <p:sldId id="2147375578" r:id="rId190"/>
    <p:sldId id="2147375579" r:id="rId191"/>
    <p:sldId id="2147375580" r:id="rId192"/>
    <p:sldId id="2147375591" r:id="rId193"/>
    <p:sldId id="2147375581" r:id="rId194"/>
    <p:sldId id="2147375582" r:id="rId195"/>
    <p:sldId id="2147375583" r:id="rId196"/>
    <p:sldId id="2147375584" r:id="rId197"/>
    <p:sldId id="2147375585" r:id="rId198"/>
    <p:sldId id="2147375586" r:id="rId199"/>
    <p:sldId id="2147375587" r:id="rId200"/>
    <p:sldId id="2147375588" r:id="rId201"/>
    <p:sldId id="2147375589" r:id="rId202"/>
    <p:sldId id="2147375437" r:id="rId203"/>
    <p:sldId id="2147375438" r:id="rId204"/>
    <p:sldId id="2147375439" r:id="rId205"/>
    <p:sldId id="2147375440" r:id="rId206"/>
    <p:sldId id="2147375441" r:id="rId207"/>
    <p:sldId id="2147375442" r:id="rId208"/>
    <p:sldId id="2147375443" r:id="rId209"/>
    <p:sldId id="2147375444" r:id="rId210"/>
    <p:sldId id="2147375445" r:id="rId211"/>
    <p:sldId id="2147375625" r:id="rId212"/>
    <p:sldId id="2147375446" r:id="rId213"/>
    <p:sldId id="2147375447" r:id="rId214"/>
    <p:sldId id="2147375448" r:id="rId215"/>
    <p:sldId id="2147375449" r:id="rId216"/>
    <p:sldId id="2147375450" r:id="rId217"/>
    <p:sldId id="2147375452" r:id="rId218"/>
    <p:sldId id="2147375453" r:id="rId219"/>
    <p:sldId id="2147375454" r:id="rId220"/>
    <p:sldId id="2147375455" r:id="rId221"/>
    <p:sldId id="2147375456" r:id="rId222"/>
    <p:sldId id="2147375590" r:id="rId223"/>
    <p:sldId id="2147375458" r:id="rId224"/>
    <p:sldId id="2147375459" r:id="rId225"/>
    <p:sldId id="2147375460" r:id="rId226"/>
    <p:sldId id="2147375608" r:id="rId227"/>
    <p:sldId id="2147375609" r:id="rId228"/>
    <p:sldId id="2147375462" r:id="rId229"/>
    <p:sldId id="2147375463" r:id="rId230"/>
    <p:sldId id="2147375464" r:id="rId231"/>
    <p:sldId id="2147375465" r:id="rId232"/>
    <p:sldId id="2147375466" r:id="rId233"/>
    <p:sldId id="2147375467" r:id="rId234"/>
    <p:sldId id="2147375468" r:id="rId235"/>
    <p:sldId id="2147375469" r:id="rId236"/>
    <p:sldId id="2147375470" r:id="rId237"/>
    <p:sldId id="2147375471" r:id="rId238"/>
    <p:sldId id="2147375472" r:id="rId239"/>
    <p:sldId id="2147375473" r:id="rId240"/>
    <p:sldId id="2147375474" r:id="rId241"/>
    <p:sldId id="2147375475" r:id="rId242"/>
    <p:sldId id="2147375476" r:id="rId243"/>
    <p:sldId id="2147375477" r:id="rId244"/>
    <p:sldId id="2147375478" r:id="rId245"/>
    <p:sldId id="2147375592" r:id="rId246"/>
    <p:sldId id="2147375593" r:id="rId247"/>
    <p:sldId id="2147375594" r:id="rId248"/>
    <p:sldId id="2147375595" r:id="rId249"/>
    <p:sldId id="2147375596" r:id="rId250"/>
    <p:sldId id="2147375597" r:id="rId251"/>
    <p:sldId id="2147375598" r:id="rId252"/>
    <p:sldId id="2147375599" r:id="rId253"/>
    <p:sldId id="2147375600" r:id="rId254"/>
    <p:sldId id="2147375601" r:id="rId255"/>
    <p:sldId id="2147375698" r:id="rId256"/>
    <p:sldId id="2147375637" r:id="rId257"/>
    <p:sldId id="2147375638" r:id="rId258"/>
    <p:sldId id="2147375639" r:id="rId259"/>
    <p:sldId id="2147375640" r:id="rId260"/>
    <p:sldId id="2147375641" r:id="rId261"/>
    <p:sldId id="2147375712" r:id="rId262"/>
    <p:sldId id="2147375643" r:id="rId263"/>
    <p:sldId id="2147375644" r:id="rId264"/>
    <p:sldId id="2147375645" r:id="rId265"/>
    <p:sldId id="2147375646" r:id="rId266"/>
    <p:sldId id="2147375689" r:id="rId267"/>
    <p:sldId id="2147375690" r:id="rId268"/>
    <p:sldId id="2147375713" r:id="rId269"/>
    <p:sldId id="2147375652" r:id="rId270"/>
    <p:sldId id="2147375653" r:id="rId271"/>
    <p:sldId id="2147375714" r:id="rId272"/>
    <p:sldId id="2147375715" r:id="rId273"/>
    <p:sldId id="2147375656" r:id="rId274"/>
    <p:sldId id="2147375657" r:id="rId275"/>
    <p:sldId id="2147375658" r:id="rId276"/>
    <p:sldId id="2147375716" r:id="rId277"/>
    <p:sldId id="2147375663" r:id="rId278"/>
    <p:sldId id="2147375664" r:id="rId279"/>
    <p:sldId id="2147375665" r:id="rId280"/>
    <p:sldId id="2147375666" r:id="rId281"/>
    <p:sldId id="2147375667" r:id="rId282"/>
    <p:sldId id="2147375717" r:id="rId283"/>
    <p:sldId id="2147375669" r:id="rId284"/>
    <p:sldId id="2147375693" r:id="rId285"/>
    <p:sldId id="2147375718" r:id="rId286"/>
    <p:sldId id="2147375719" r:id="rId287"/>
    <p:sldId id="2147375696" r:id="rId288"/>
    <p:sldId id="2147375720" r:id="rId289"/>
    <p:sldId id="2147375671" r:id="rId290"/>
    <p:sldId id="2147375672" r:id="rId291"/>
    <p:sldId id="2147375673" r:id="rId292"/>
    <p:sldId id="2147375674" r:id="rId293"/>
    <p:sldId id="2147375701" r:id="rId294"/>
    <p:sldId id="2147375702" r:id="rId295"/>
    <p:sldId id="2147375703" r:id="rId296"/>
    <p:sldId id="2147375704" r:id="rId297"/>
    <p:sldId id="2147375675" r:id="rId298"/>
    <p:sldId id="2147375676" r:id="rId299"/>
    <p:sldId id="2147375705" r:id="rId300"/>
    <p:sldId id="2147375707" r:id="rId301"/>
    <p:sldId id="2147375708" r:id="rId302"/>
    <p:sldId id="2147375833" r:id="rId303"/>
    <p:sldId id="2147375680" r:id="rId304"/>
    <p:sldId id="2147375681" r:id="rId305"/>
    <p:sldId id="2147375682" r:id="rId306"/>
    <p:sldId id="2147375709" r:id="rId307"/>
    <p:sldId id="2147375710" r:id="rId308"/>
    <p:sldId id="2147375711" r:id="rId309"/>
    <p:sldId id="2147375683" r:id="rId310"/>
    <p:sldId id="2147375684" r:id="rId311"/>
    <p:sldId id="2147375685" r:id="rId312"/>
    <p:sldId id="2147375686" r:id="rId313"/>
    <p:sldId id="2147375687" r:id="rId314"/>
    <p:sldId id="2147375688" r:id="rId315"/>
    <p:sldId id="2147375276" r:id="rId316"/>
    <p:sldId id="2147375277" r:id="rId317"/>
    <p:sldId id="2147375278" r:id="rId318"/>
    <p:sldId id="2147375325" r:id="rId319"/>
    <p:sldId id="2147375280" r:id="rId320"/>
    <p:sldId id="2147375327" r:id="rId321"/>
    <p:sldId id="2147375328" r:id="rId322"/>
    <p:sldId id="2147375424" r:id="rId323"/>
    <p:sldId id="2147375425" r:id="rId324"/>
    <p:sldId id="2147375329" r:id="rId325"/>
    <p:sldId id="2147375330" r:id="rId326"/>
    <p:sldId id="2147375331" r:id="rId327"/>
    <p:sldId id="2147375332" r:id="rId328"/>
    <p:sldId id="2147375281" r:id="rId329"/>
    <p:sldId id="2147375426" r:id="rId330"/>
    <p:sldId id="2147375433" r:id="rId331"/>
    <p:sldId id="2147375427" r:id="rId332"/>
    <p:sldId id="2147375305" r:id="rId333"/>
    <p:sldId id="2147375333" r:id="rId334"/>
    <p:sldId id="2147375283" r:id="rId335"/>
    <p:sldId id="2147375307" r:id="rId336"/>
    <p:sldId id="2147375335" r:id="rId337"/>
    <p:sldId id="2147375337" r:id="rId338"/>
    <p:sldId id="2147375336" r:id="rId339"/>
    <p:sldId id="2147375338" r:id="rId340"/>
    <p:sldId id="2147375303" r:id="rId3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D7AD68A-6AAF-484C-9BFA-9D5190BBDC72}">
          <p14:sldIdLst>
            <p14:sldId id="2145704729"/>
            <p14:sldId id="2145704762"/>
          </p14:sldIdLst>
        </p14:section>
        <p14:section name="Επισκόπηση της Διαδικασίας Προμήθευσης" id="{009E3B59-475B-443C-9A37-84C91A44EA90}">
          <p14:sldIdLst>
            <p14:sldId id="2147375721"/>
          </p14:sldIdLst>
        </p14:section>
        <p14:section name="Διεπαφή χρήστη" id="{55217589-1406-46F2-8CFC-4BEB82B95CD4}">
          <p14:sldIdLst>
            <p14:sldId id="2147375317"/>
            <p14:sldId id="2147375318"/>
            <p14:sldId id="2147375722"/>
            <p14:sldId id="2147375723"/>
            <p14:sldId id="2147375724"/>
            <p14:sldId id="2145704938"/>
          </p14:sldIdLst>
        </p14:section>
        <p14:section name="Έργο Προμήθευσης – Μοναδικός Διαγωνισμός RFI" id="{279629E1-B3E0-4AED-8F86-E44AE45BECD5}">
          <p14:sldIdLst>
            <p14:sldId id="2147375725"/>
            <p14:sldId id="2147375726"/>
            <p14:sldId id="2147375727"/>
            <p14:sldId id="2147375728"/>
            <p14:sldId id="2147375729"/>
            <p14:sldId id="2147375730"/>
            <p14:sldId id="2147375731"/>
            <p14:sldId id="2147375732"/>
            <p14:sldId id="2147375733"/>
            <p14:sldId id="2147375734"/>
            <p14:sldId id="2147375735"/>
            <p14:sldId id="2147375736"/>
            <p14:sldId id="2147375737"/>
            <p14:sldId id="2147375738"/>
            <p14:sldId id="2147375739"/>
            <p14:sldId id="2147375740"/>
            <p14:sldId id="2147375741"/>
            <p14:sldId id="2147375742"/>
            <p14:sldId id="2147375743"/>
            <p14:sldId id="2147375744"/>
            <p14:sldId id="2147375745"/>
            <p14:sldId id="2147375746"/>
            <p14:sldId id="2147375747"/>
            <p14:sldId id="2147375748"/>
            <p14:sldId id="2147375749"/>
            <p14:sldId id="2147375750"/>
            <p14:sldId id="2147375751"/>
            <p14:sldId id="2147375752"/>
            <p14:sldId id="2147375753"/>
            <p14:sldId id="2147375754"/>
            <p14:sldId id="2147375755"/>
            <p14:sldId id="2147375756"/>
            <p14:sldId id="2147375757"/>
            <p14:sldId id="2147375758"/>
            <p14:sldId id="2147375759"/>
            <p14:sldId id="2147375760"/>
            <p14:sldId id="2147375761"/>
            <p14:sldId id="2147375762"/>
          </p14:sldIdLst>
        </p14:section>
        <p14:section name="Έργο Προμήθευσης – Μοναδικός Διαγωνισμός RFP" id="{B211CB7F-8AF8-4348-9E27-0214D3A44643}">
          <p14:sldIdLst>
            <p14:sldId id="2147375763"/>
            <p14:sldId id="2147375764"/>
            <p14:sldId id="2147375765"/>
            <p14:sldId id="2147375766"/>
            <p14:sldId id="2147375767"/>
            <p14:sldId id="2147375769"/>
            <p14:sldId id="2147375770"/>
            <p14:sldId id="2147375771"/>
            <p14:sldId id="2147375772"/>
            <p14:sldId id="2147375773"/>
            <p14:sldId id="2147375774"/>
            <p14:sldId id="2147375775"/>
            <p14:sldId id="2147375776"/>
            <p14:sldId id="2147375777"/>
            <p14:sldId id="2147375778"/>
            <p14:sldId id="2147375779"/>
            <p14:sldId id="2147375780"/>
            <p14:sldId id="2147375781"/>
            <p14:sldId id="2147375270"/>
            <p14:sldId id="2147375403"/>
            <p14:sldId id="2147375404"/>
            <p14:sldId id="2147375405"/>
            <p14:sldId id="2147375406"/>
            <p14:sldId id="2147375782"/>
            <p14:sldId id="2147375783"/>
            <p14:sldId id="2147375784"/>
            <p14:sldId id="2147375785"/>
            <p14:sldId id="2147375409"/>
            <p14:sldId id="2147375410"/>
            <p14:sldId id="2147375411"/>
            <p14:sldId id="2147375786"/>
            <p14:sldId id="2147375787"/>
            <p14:sldId id="2147375788"/>
            <p14:sldId id="2147375255"/>
            <p14:sldId id="2147375356"/>
            <p14:sldId id="2147375434"/>
            <p14:sldId id="2147375435"/>
            <p14:sldId id="2147375257"/>
            <p14:sldId id="2147375258"/>
            <p14:sldId id="2147375789"/>
            <p14:sldId id="2147375413"/>
            <p14:sldId id="2147375414"/>
            <p14:sldId id="2147375790"/>
            <p14:sldId id="2147375791"/>
            <p14:sldId id="2147375792"/>
            <p14:sldId id="2147375793"/>
            <p14:sldId id="2147375436"/>
            <p14:sldId id="2147375794"/>
            <p14:sldId id="2147375795"/>
            <p14:sldId id="2147375796"/>
            <p14:sldId id="2147375797"/>
            <p14:sldId id="2147375798"/>
            <p14:sldId id="2147375799"/>
            <p14:sldId id="2147375800"/>
            <p14:sldId id="2147375838"/>
            <p14:sldId id="2147375839"/>
            <p14:sldId id="2147375840"/>
            <p14:sldId id="2147375801"/>
            <p14:sldId id="2147375802"/>
            <p14:sldId id="2147375803"/>
            <p14:sldId id="2147375804"/>
            <p14:sldId id="2147375805"/>
            <p14:sldId id="2147375806"/>
            <p14:sldId id="2147375807"/>
            <p14:sldId id="2147375808"/>
            <p14:sldId id="2147375809"/>
            <p14:sldId id="2147375810"/>
            <p14:sldId id="2147375811"/>
            <p14:sldId id="2147375812"/>
            <p14:sldId id="2147375813"/>
            <p14:sldId id="2147375814"/>
            <p14:sldId id="2147375815"/>
            <p14:sldId id="2147375420"/>
            <p14:sldId id="2147375816"/>
            <p14:sldId id="2147375817"/>
            <p14:sldId id="2147375818"/>
            <p14:sldId id="2147375819"/>
            <p14:sldId id="2147375381"/>
            <p14:sldId id="2147375820"/>
            <p14:sldId id="2147375836"/>
            <p14:sldId id="2147375837"/>
            <p14:sldId id="2147375821"/>
            <p14:sldId id="2147375822"/>
            <p14:sldId id="2147375823"/>
            <p14:sldId id="2147375824"/>
            <p14:sldId id="2147375825"/>
            <p14:sldId id="2147375826"/>
            <p14:sldId id="2147375827"/>
            <p14:sldId id="2147375828"/>
            <p14:sldId id="2147375829"/>
            <p14:sldId id="2147375830"/>
            <p14:sldId id="2147375831"/>
          </p14:sldIdLst>
        </p14:section>
        <p14:section name="Έργο Προμήθευσης - Mοναδικός Διαγωνισμός Δημοπρασία" id="{E409051F-9FCF-451C-891B-CBA7EF2E16B9}">
          <p14:sldIdLst>
            <p14:sldId id="2147375539"/>
            <p14:sldId id="2147375540"/>
            <p14:sldId id="2147375541"/>
            <p14:sldId id="2147375542"/>
            <p14:sldId id="2147375543"/>
            <p14:sldId id="2147375544"/>
            <p14:sldId id="2147375545"/>
            <p14:sldId id="2147375546"/>
            <p14:sldId id="2147375547"/>
            <p14:sldId id="2147375832"/>
            <p14:sldId id="2147375548"/>
            <p14:sldId id="2147375549"/>
            <p14:sldId id="2147375550"/>
            <p14:sldId id="2147375551"/>
            <p14:sldId id="2147375552"/>
            <p14:sldId id="2147375553"/>
            <p14:sldId id="2147375554"/>
            <p14:sldId id="2147375555"/>
            <p14:sldId id="2147375556"/>
            <p14:sldId id="2147375557"/>
            <p14:sldId id="2147375558"/>
            <p14:sldId id="2147375559"/>
            <p14:sldId id="2147375560"/>
            <p14:sldId id="2147375561"/>
            <p14:sldId id="2147375562"/>
            <p14:sldId id="2147375610"/>
            <p14:sldId id="2147375563"/>
            <p14:sldId id="2147375606"/>
            <p14:sldId id="2147375607"/>
            <p14:sldId id="2147375626"/>
            <p14:sldId id="2147375565"/>
            <p14:sldId id="2147375566"/>
            <p14:sldId id="2147375567"/>
            <p14:sldId id="2147375568"/>
            <p14:sldId id="2147375569"/>
            <p14:sldId id="2147375570"/>
            <p14:sldId id="2147375571"/>
            <p14:sldId id="2147375572"/>
            <p14:sldId id="2147375573"/>
            <p14:sldId id="2147375574"/>
            <p14:sldId id="2147375575"/>
            <p14:sldId id="2147375576"/>
            <p14:sldId id="2147375577"/>
            <p14:sldId id="2147375578"/>
            <p14:sldId id="2147375579"/>
            <p14:sldId id="2147375580"/>
            <p14:sldId id="2147375591"/>
            <p14:sldId id="2147375581"/>
            <p14:sldId id="2147375582"/>
            <p14:sldId id="2147375583"/>
            <p14:sldId id="2147375584"/>
            <p14:sldId id="2147375585"/>
            <p14:sldId id="2147375586"/>
            <p14:sldId id="2147375587"/>
            <p14:sldId id="2147375588"/>
            <p14:sldId id="2147375589"/>
          </p14:sldIdLst>
        </p14:section>
        <p14:section name="Έργο Προμήθευσης - Mοναδικός Διαγωνισμός Πλειοδοτική Δημοπρασία" id="{289C532B-67AA-4CDE-B33D-99B0E2305916}">
          <p14:sldIdLst>
            <p14:sldId id="2147375437"/>
            <p14:sldId id="2147375438"/>
            <p14:sldId id="2147375439"/>
            <p14:sldId id="2147375440"/>
            <p14:sldId id="2147375441"/>
            <p14:sldId id="2147375442"/>
            <p14:sldId id="2147375443"/>
            <p14:sldId id="2147375444"/>
            <p14:sldId id="2147375445"/>
            <p14:sldId id="2147375625"/>
            <p14:sldId id="2147375446"/>
            <p14:sldId id="2147375447"/>
            <p14:sldId id="2147375448"/>
            <p14:sldId id="2147375449"/>
            <p14:sldId id="2147375450"/>
            <p14:sldId id="2147375452"/>
            <p14:sldId id="2147375453"/>
            <p14:sldId id="2147375454"/>
            <p14:sldId id="2147375455"/>
            <p14:sldId id="2147375456"/>
            <p14:sldId id="2147375590"/>
            <p14:sldId id="2147375458"/>
            <p14:sldId id="2147375459"/>
            <p14:sldId id="2147375460"/>
            <p14:sldId id="2147375608"/>
            <p14:sldId id="2147375609"/>
            <p14:sldId id="2147375462"/>
            <p14:sldId id="2147375463"/>
            <p14:sldId id="2147375464"/>
            <p14:sldId id="2147375465"/>
            <p14:sldId id="2147375466"/>
            <p14:sldId id="2147375467"/>
            <p14:sldId id="2147375468"/>
            <p14:sldId id="2147375469"/>
            <p14:sldId id="2147375470"/>
            <p14:sldId id="2147375471"/>
            <p14:sldId id="2147375472"/>
            <p14:sldId id="2147375473"/>
            <p14:sldId id="2147375474"/>
            <p14:sldId id="2147375475"/>
            <p14:sldId id="2147375476"/>
            <p14:sldId id="2147375477"/>
            <p14:sldId id="2147375478"/>
            <p14:sldId id="2147375592"/>
            <p14:sldId id="2147375593"/>
            <p14:sldId id="2147375594"/>
            <p14:sldId id="2147375595"/>
            <p14:sldId id="2147375596"/>
            <p14:sldId id="2147375597"/>
            <p14:sldId id="2147375598"/>
            <p14:sldId id="2147375599"/>
            <p14:sldId id="2147375600"/>
            <p14:sldId id="2147375601"/>
          </p14:sldIdLst>
        </p14:section>
        <p14:section name="Έργο Προμήθευσης - Mοναδικός διαγωνισμός Mixed Divestment" id="{53FD5EBF-B6AE-4C86-A1F7-ED995F6E25B8}">
          <p14:sldIdLst>
            <p14:sldId id="2147375698"/>
            <p14:sldId id="2147375637"/>
            <p14:sldId id="2147375638"/>
            <p14:sldId id="2147375639"/>
            <p14:sldId id="2147375640"/>
            <p14:sldId id="2147375641"/>
            <p14:sldId id="2147375712"/>
            <p14:sldId id="2147375643"/>
            <p14:sldId id="2147375644"/>
            <p14:sldId id="2147375645"/>
            <p14:sldId id="2147375646"/>
            <p14:sldId id="2147375689"/>
            <p14:sldId id="2147375690"/>
            <p14:sldId id="2147375713"/>
            <p14:sldId id="2147375652"/>
            <p14:sldId id="2147375653"/>
            <p14:sldId id="2147375714"/>
            <p14:sldId id="2147375715"/>
            <p14:sldId id="2147375656"/>
            <p14:sldId id="2147375657"/>
            <p14:sldId id="2147375658"/>
            <p14:sldId id="2147375716"/>
            <p14:sldId id="2147375663"/>
            <p14:sldId id="2147375664"/>
            <p14:sldId id="2147375665"/>
            <p14:sldId id="2147375666"/>
            <p14:sldId id="2147375667"/>
            <p14:sldId id="2147375717"/>
            <p14:sldId id="2147375669"/>
            <p14:sldId id="2147375693"/>
            <p14:sldId id="2147375718"/>
            <p14:sldId id="2147375719"/>
            <p14:sldId id="2147375696"/>
            <p14:sldId id="2147375720"/>
            <p14:sldId id="2147375671"/>
            <p14:sldId id="2147375672"/>
            <p14:sldId id="2147375673"/>
            <p14:sldId id="2147375674"/>
            <p14:sldId id="2147375701"/>
            <p14:sldId id="2147375702"/>
            <p14:sldId id="2147375703"/>
            <p14:sldId id="2147375704"/>
            <p14:sldId id="2147375675"/>
            <p14:sldId id="2147375676"/>
            <p14:sldId id="2147375705"/>
            <p14:sldId id="2147375707"/>
            <p14:sldId id="2147375708"/>
            <p14:sldId id="2147375833"/>
            <p14:sldId id="2147375680"/>
            <p14:sldId id="2147375681"/>
            <p14:sldId id="2147375682"/>
            <p14:sldId id="2147375709"/>
            <p14:sldId id="2147375710"/>
            <p14:sldId id="2147375711"/>
            <p14:sldId id="2147375683"/>
            <p14:sldId id="2147375684"/>
            <p14:sldId id="2147375685"/>
            <p14:sldId id="2147375686"/>
            <p14:sldId id="2147375687"/>
            <p14:sldId id="2147375688"/>
          </p14:sldIdLst>
        </p14:section>
        <p14:section name="Πλήρες Έργο Προμήθευσης - Δύο Στάδια - RFI και RFP" id="{01E55DE6-1153-46C1-9A5F-FC65489DD22E}">
          <p14:sldIdLst>
            <p14:sldId id="2147375276"/>
            <p14:sldId id="2147375277"/>
            <p14:sldId id="2147375278"/>
            <p14:sldId id="2147375325"/>
            <p14:sldId id="2147375280"/>
            <p14:sldId id="2147375327"/>
            <p14:sldId id="2147375328"/>
            <p14:sldId id="2147375424"/>
            <p14:sldId id="2147375425"/>
            <p14:sldId id="2147375329"/>
            <p14:sldId id="2147375330"/>
            <p14:sldId id="2147375331"/>
            <p14:sldId id="2147375332"/>
            <p14:sldId id="2147375281"/>
            <p14:sldId id="2147375426"/>
            <p14:sldId id="2147375433"/>
            <p14:sldId id="2147375427"/>
            <p14:sldId id="2147375305"/>
            <p14:sldId id="2147375333"/>
            <p14:sldId id="2147375283"/>
            <p14:sldId id="2147375307"/>
            <p14:sldId id="2147375335"/>
            <p14:sldId id="2147375337"/>
            <p14:sldId id="2147375336"/>
            <p14:sldId id="2147375338"/>
            <p14:sldId id="2147375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B2EB18-029C-5F1F-9E1A-46A612BD56A6}" name="Centonze, Marcello" initials="MC" userId="S::macentonze@deloitte.it::f233f51d-d5c0-4e1e-b7bd-fdf2d8ac3601" providerId="AD"/>
  <p188:author id="{9C456D56-B0DB-02A9-C954-AE50FA051D36}" name="Linsalata, Alessandro" initials="LA" userId="S::alinsalata@deloitte.it::0584967c-815c-4664-8ccf-905b0834e8a7" providerId="AD"/>
  <p188:author id="{DF6B0267-D44D-377B-6251-F2B29F2992B8}" name="Markoulis Dimitrios" initials="DM" userId="S::D.Markoulis@ppcgroup.com::7ee80532-e5d0-4111-94f2-b692b4f40f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AD7"/>
    <a:srgbClr val="D9D9D9"/>
    <a:srgbClr val="111111"/>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25" autoAdjust="0"/>
    <p:restoredTop sz="94660"/>
  </p:normalViewPr>
  <p:slideViewPr>
    <p:cSldViewPr snapToGrid="0">
      <p:cViewPr varScale="1">
        <p:scale>
          <a:sx n="73" d="100"/>
          <a:sy n="73" d="100"/>
        </p:scale>
        <p:origin x="77" y="17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slide" Target="slides/slide328.xml"/><Relationship Id="rId5" Type="http://schemas.openxmlformats.org/officeDocument/2006/relationships/slideMaster" Target="slideMasters/slideMaster2.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46" Type="http://schemas.openxmlformats.org/officeDocument/2006/relationships/theme" Target="theme/theme1.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slide" Target="slides/slide330.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7" Type="http://schemas.openxmlformats.org/officeDocument/2006/relationships/slideMaster" Target="slideMasters/slideMaster4.xml"/><Relationship Id="rId183" Type="http://schemas.openxmlformats.org/officeDocument/2006/relationships/slide" Target="slides/slide176.xml"/><Relationship Id="rId239" Type="http://schemas.openxmlformats.org/officeDocument/2006/relationships/slide" Target="slides/slide232.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348" Type="http://schemas.microsoft.com/office/2018/10/relationships/authors" Target="authors.xml"/><Relationship Id="rId152" Type="http://schemas.openxmlformats.org/officeDocument/2006/relationships/slide" Target="slides/slide145.xml"/><Relationship Id="rId194" Type="http://schemas.openxmlformats.org/officeDocument/2006/relationships/slide" Target="slides/slide187.xml"/><Relationship Id="rId208" Type="http://schemas.openxmlformats.org/officeDocument/2006/relationships/slide" Target="slides/slide201.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slide" Target="slides/slide331.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slide" Target="slides/slide332.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slide" Target="slides/slide333.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slide" Target="slides/slide334.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notesMaster" Target="notesMasters/notesMaster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343"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344"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slide" Target="slides/slide327.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345" Type="http://schemas.openxmlformats.org/officeDocument/2006/relationships/viewProps" Target="viewProps.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slide" Target="slides/slide329.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347" Type="http://schemas.openxmlformats.org/officeDocument/2006/relationships/tableStyles" Target="tableStyles.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 Id="rId173" Type="http://schemas.openxmlformats.org/officeDocument/2006/relationships/slide" Target="slides/slide166.xml"/><Relationship Id="rId229" Type="http://schemas.openxmlformats.org/officeDocument/2006/relationships/slide" Target="slides/slide222.xml"/><Relationship Id="rId240" Type="http://schemas.openxmlformats.org/officeDocument/2006/relationships/slide" Target="slides/slide2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BDF786-BDA9-E0DE-45EF-84435532B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2F9B91D-5719-2F43-71D6-24E430CB64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38623-E051-4FE5-A5DD-61DCC3B20595}" type="datetimeFigureOut">
              <a:rPr lang="en-GB" smtClean="0"/>
              <a:t>24/10/2025</a:t>
            </a:fld>
            <a:endParaRPr lang="en-GB"/>
          </a:p>
        </p:txBody>
      </p:sp>
      <p:sp>
        <p:nvSpPr>
          <p:cNvPr id="4" name="Footer Placeholder 3">
            <a:extLst>
              <a:ext uri="{FF2B5EF4-FFF2-40B4-BE49-F238E27FC236}">
                <a16:creationId xmlns:a16="http://schemas.microsoft.com/office/drawing/2014/main" id="{01E1F1C8-E709-D4A7-8C95-9E4CF10CC1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2E9A992-694F-5D30-969D-2233C959B7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3F801-D757-4EFA-A947-AD299942C874}" type="slidenum">
              <a:rPr lang="en-GB" smtClean="0"/>
              <a:t>‹#›</a:t>
            </a:fld>
            <a:endParaRPr lang="en-GB"/>
          </a:p>
        </p:txBody>
      </p:sp>
    </p:spTree>
    <p:extLst>
      <p:ext uri="{BB962C8B-B14F-4D97-AF65-F5344CB8AC3E}">
        <p14:creationId xmlns:p14="http://schemas.microsoft.com/office/powerpoint/2010/main" val="418365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A319D-0294-44B3-8CFE-A1B55F6EFBFF}"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3EB24-268E-4862-98E2-4351853AD46A}" type="slidenum">
              <a:rPr lang="en-US" smtClean="0"/>
              <a:t>‹#›</a:t>
            </a:fld>
            <a:endParaRPr lang="en-US"/>
          </a:p>
        </p:txBody>
      </p:sp>
    </p:spTree>
    <p:extLst>
      <p:ext uri="{BB962C8B-B14F-4D97-AF65-F5344CB8AC3E}">
        <p14:creationId xmlns:p14="http://schemas.microsoft.com/office/powerpoint/2010/main" val="2371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1</a:t>
            </a:fld>
            <a:endParaRPr lang="en-US"/>
          </a:p>
        </p:txBody>
      </p:sp>
    </p:spTree>
    <p:extLst>
      <p:ext uri="{BB962C8B-B14F-4D97-AF65-F5344CB8AC3E}">
        <p14:creationId xmlns:p14="http://schemas.microsoft.com/office/powerpoint/2010/main" val="162265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3287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178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57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283</a:t>
            </a:fld>
            <a:endParaRPr lang="en-US"/>
          </a:p>
        </p:txBody>
      </p:sp>
    </p:spTree>
    <p:extLst>
      <p:ext uri="{BB962C8B-B14F-4D97-AF65-F5344CB8AC3E}">
        <p14:creationId xmlns:p14="http://schemas.microsoft.com/office/powerpoint/2010/main" val="36776898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284</a:t>
            </a:fld>
            <a:endParaRPr lang="en-US"/>
          </a:p>
        </p:txBody>
      </p:sp>
    </p:spTree>
    <p:extLst>
      <p:ext uri="{BB962C8B-B14F-4D97-AF65-F5344CB8AC3E}">
        <p14:creationId xmlns:p14="http://schemas.microsoft.com/office/powerpoint/2010/main" val="3497651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285</a:t>
            </a:fld>
            <a:endParaRPr lang="en-US"/>
          </a:p>
        </p:txBody>
      </p:sp>
    </p:spTree>
    <p:extLst>
      <p:ext uri="{BB962C8B-B14F-4D97-AF65-F5344CB8AC3E}">
        <p14:creationId xmlns:p14="http://schemas.microsoft.com/office/powerpoint/2010/main" val="22345545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286</a:t>
            </a:fld>
            <a:endParaRPr lang="en-US"/>
          </a:p>
        </p:txBody>
      </p:sp>
    </p:spTree>
    <p:extLst>
      <p:ext uri="{BB962C8B-B14F-4D97-AF65-F5344CB8AC3E}">
        <p14:creationId xmlns:p14="http://schemas.microsoft.com/office/powerpoint/2010/main" val="29568652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3EB24-268E-4862-98E2-4351853AD46A}" type="slidenum">
              <a:rPr lang="en-US" smtClean="0"/>
              <a:t>289</a:t>
            </a:fld>
            <a:endParaRPr lang="en-US"/>
          </a:p>
        </p:txBody>
      </p:sp>
    </p:spTree>
    <p:extLst>
      <p:ext uri="{BB962C8B-B14F-4D97-AF65-F5344CB8AC3E}">
        <p14:creationId xmlns:p14="http://schemas.microsoft.com/office/powerpoint/2010/main" val="28816815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3EB24-268E-4862-98E2-4351853AD46A}" type="slidenum">
              <a:rPr lang="en-US" smtClean="0"/>
              <a:t>290</a:t>
            </a:fld>
            <a:endParaRPr lang="en-US"/>
          </a:p>
        </p:txBody>
      </p:sp>
    </p:spTree>
    <p:extLst>
      <p:ext uri="{BB962C8B-B14F-4D97-AF65-F5344CB8AC3E}">
        <p14:creationId xmlns:p14="http://schemas.microsoft.com/office/powerpoint/2010/main" val="38873398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291</a:t>
            </a:fld>
            <a:endParaRPr lang="en-US"/>
          </a:p>
        </p:txBody>
      </p:sp>
    </p:spTree>
    <p:extLst>
      <p:ext uri="{BB962C8B-B14F-4D97-AF65-F5344CB8AC3E}">
        <p14:creationId xmlns:p14="http://schemas.microsoft.com/office/powerpoint/2010/main" val="5568003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292</a:t>
            </a:fld>
            <a:endParaRPr lang="en-US"/>
          </a:p>
        </p:txBody>
      </p:sp>
    </p:spTree>
    <p:extLst>
      <p:ext uri="{BB962C8B-B14F-4D97-AF65-F5344CB8AC3E}">
        <p14:creationId xmlns:p14="http://schemas.microsoft.com/office/powerpoint/2010/main" val="476350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5686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293</a:t>
            </a:fld>
            <a:endParaRPr lang="en-US"/>
          </a:p>
        </p:txBody>
      </p:sp>
    </p:spTree>
    <p:extLst>
      <p:ext uri="{BB962C8B-B14F-4D97-AF65-F5344CB8AC3E}">
        <p14:creationId xmlns:p14="http://schemas.microsoft.com/office/powerpoint/2010/main" val="10697550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294</a:t>
            </a:fld>
            <a:endParaRPr lang="en-US"/>
          </a:p>
        </p:txBody>
      </p:sp>
    </p:spTree>
    <p:extLst>
      <p:ext uri="{BB962C8B-B14F-4D97-AF65-F5344CB8AC3E}">
        <p14:creationId xmlns:p14="http://schemas.microsoft.com/office/powerpoint/2010/main" val="11203326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295</a:t>
            </a:fld>
            <a:endParaRPr lang="en-US"/>
          </a:p>
        </p:txBody>
      </p:sp>
    </p:spTree>
    <p:extLst>
      <p:ext uri="{BB962C8B-B14F-4D97-AF65-F5344CB8AC3E}">
        <p14:creationId xmlns:p14="http://schemas.microsoft.com/office/powerpoint/2010/main" val="411637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921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3181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52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9008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122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65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93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2080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2543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0407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887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257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6361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9933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058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4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69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5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9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14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8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14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61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0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637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95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17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55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54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10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53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1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752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54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707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3EB24-268E-4862-98E2-4351853AD46A}" type="slidenum">
              <a:rPr lang="en-US" smtClean="0"/>
              <a:t>116</a:t>
            </a:fld>
            <a:endParaRPr lang="en-US"/>
          </a:p>
        </p:txBody>
      </p:sp>
    </p:spTree>
    <p:extLst>
      <p:ext uri="{BB962C8B-B14F-4D97-AF65-F5344CB8AC3E}">
        <p14:creationId xmlns:p14="http://schemas.microsoft.com/office/powerpoint/2010/main" val="1612654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9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60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596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47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818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87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74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732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90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86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243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923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0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093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60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25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51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70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890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26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5027D-485E-438F-8377-FE12C2112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069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42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39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836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454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650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90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51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5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15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432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431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46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85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6697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76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718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11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87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93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6519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058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44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36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422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2684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18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49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165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2875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9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01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704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076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705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84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34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1006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97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620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2617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22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597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67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105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790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3171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003EB24-268E-4862-98E2-4351853AD46A}" type="slidenum">
              <a:rPr lang="en-US" smtClean="0"/>
              <a:t>273</a:t>
            </a:fld>
            <a:endParaRPr lang="en-US"/>
          </a:p>
        </p:txBody>
      </p:sp>
    </p:spTree>
    <p:extLst>
      <p:ext uri="{BB962C8B-B14F-4D97-AF65-F5344CB8AC3E}">
        <p14:creationId xmlns:p14="http://schemas.microsoft.com/office/powerpoint/2010/main" val="32527533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274</a:t>
            </a:fld>
            <a:endParaRPr lang="en-US"/>
          </a:p>
        </p:txBody>
      </p:sp>
    </p:spTree>
    <p:extLst>
      <p:ext uri="{BB962C8B-B14F-4D97-AF65-F5344CB8AC3E}">
        <p14:creationId xmlns:p14="http://schemas.microsoft.com/office/powerpoint/2010/main" val="33900921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275</a:t>
            </a:fld>
            <a:endParaRPr lang="en-US"/>
          </a:p>
        </p:txBody>
      </p:sp>
    </p:spTree>
    <p:extLst>
      <p:ext uri="{BB962C8B-B14F-4D97-AF65-F5344CB8AC3E}">
        <p14:creationId xmlns:p14="http://schemas.microsoft.com/office/powerpoint/2010/main" val="5758943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277</a:t>
            </a:fld>
            <a:endParaRPr lang="en-US"/>
          </a:p>
        </p:txBody>
      </p:sp>
    </p:spTree>
    <p:extLst>
      <p:ext uri="{BB962C8B-B14F-4D97-AF65-F5344CB8AC3E}">
        <p14:creationId xmlns:p14="http://schemas.microsoft.com/office/powerpoint/2010/main" val="22546662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487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95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Intro Slide">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36E38D3-453E-8FED-9687-D699E2AA9444}"/>
              </a:ext>
            </a:extLst>
          </p:cNvPr>
          <p:cNvPicPr>
            <a:picLocks noChangeAspect="1"/>
          </p:cNvPicPr>
          <p:nvPr userDrawn="1"/>
        </p:nvPicPr>
        <p:blipFill>
          <a:blip r:embed="rId2"/>
          <a:srcRect t="17286" b="26575"/>
          <a:stretch>
            <a:fillRect/>
          </a:stretch>
        </p:blipFill>
        <p:spPr>
          <a:xfrm>
            <a:off x="-10916" y="7937"/>
            <a:ext cx="12213829" cy="6856710"/>
          </a:xfrm>
          <a:prstGeom prst="rect">
            <a:avLst/>
          </a:prstGeom>
        </p:spPr>
      </p:pic>
      <p:grpSp>
        <p:nvGrpSpPr>
          <p:cNvPr id="7" name="Group 6">
            <a:extLst>
              <a:ext uri="{FF2B5EF4-FFF2-40B4-BE49-F238E27FC236}">
                <a16:creationId xmlns:a16="http://schemas.microsoft.com/office/drawing/2014/main" id="{916E65FA-60DC-11F7-E6F5-DAA6FD5608A7}"/>
              </a:ext>
            </a:extLst>
          </p:cNvPr>
          <p:cNvGrpSpPr/>
          <p:nvPr/>
        </p:nvGrpSpPr>
        <p:grpSpPr>
          <a:xfrm>
            <a:off x="10831592" y="239348"/>
            <a:ext cx="900000" cy="900000"/>
            <a:chOff x="10716549" y="301072"/>
            <a:chExt cx="612000" cy="612000"/>
          </a:xfrm>
        </p:grpSpPr>
        <p:sp>
          <p:nvSpPr>
            <p:cNvPr id="8" name="Oval 7">
              <a:extLst>
                <a:ext uri="{FF2B5EF4-FFF2-40B4-BE49-F238E27FC236}">
                  <a16:creationId xmlns:a16="http://schemas.microsoft.com/office/drawing/2014/main" id="{EFA7AD70-71EA-37A9-12BC-A37CD666D800}"/>
                </a:ext>
              </a:extLst>
            </p:cNvPr>
            <p:cNvSpPr/>
            <p:nvPr/>
          </p:nvSpPr>
          <p:spPr bwMode="gray">
            <a:xfrm>
              <a:off x="10716549" y="301072"/>
              <a:ext cx="612000" cy="612000"/>
            </a:xfrm>
            <a:prstGeom prst="ellipse">
              <a:avLst/>
            </a:prstGeom>
            <a:solidFill>
              <a:schemeClr val="bg1"/>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a:solidFill>
                  <a:schemeClr val="bg1"/>
                </a:solidFill>
              </a:endParaRPr>
            </a:p>
          </p:txBody>
        </p:sp>
        <p:pic>
          <p:nvPicPr>
            <p:cNvPr id="9" name="Graphic 8">
              <a:extLst>
                <a:ext uri="{FF2B5EF4-FFF2-40B4-BE49-F238E27FC236}">
                  <a16:creationId xmlns:a16="http://schemas.microsoft.com/office/drawing/2014/main" id="{642E03C5-6870-D97D-3B74-4439CD2A7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6549" y="301072"/>
              <a:ext cx="612000" cy="612000"/>
            </a:xfrm>
            <a:prstGeom prst="rect">
              <a:avLst/>
            </a:prstGeom>
          </p:spPr>
        </p:pic>
      </p:grpSp>
      <p:sp>
        <p:nvSpPr>
          <p:cNvPr id="10" name="Subtitle 5">
            <a:extLst>
              <a:ext uri="{FF2B5EF4-FFF2-40B4-BE49-F238E27FC236}">
                <a16:creationId xmlns:a16="http://schemas.microsoft.com/office/drawing/2014/main" id="{161F9B29-F3A6-4ED1-2CCB-EC389A847E45}"/>
              </a:ext>
            </a:extLst>
          </p:cNvPr>
          <p:cNvSpPr txBox="1">
            <a:spLocks/>
          </p:cNvSpPr>
          <p:nvPr/>
        </p:nvSpPr>
        <p:spPr>
          <a:xfrm>
            <a:off x="460376" y="4790346"/>
            <a:ext cx="5635624" cy="844863"/>
          </a:xfrm>
          <a:prstGeom prst="rect">
            <a:avLst/>
          </a:prstGeom>
        </p:spPr>
        <p:txBody>
          <a:bodyPr lIns="0" tIns="45720" rIns="91440" bIns="45720" anchor="t"/>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400">
              <a:spcBef>
                <a:spcPts val="600"/>
              </a:spcBef>
              <a:spcAft>
                <a:spcPts val="0"/>
              </a:spcAft>
              <a:buSzTx/>
              <a:defRPr/>
            </a:pPr>
            <a:r>
              <a:rPr lang="en-US" sz="2400">
                <a:solidFill>
                  <a:schemeClr val="bg1"/>
                </a:solidFill>
                <a:latin typeface="Ping LCG Regular"/>
                <a:ea typeface="Ping LCG Regular" pitchFamily="50" charset="0"/>
              </a:rPr>
              <a:t>SAP Ariba Implementation for Public Power Corporation</a:t>
            </a:r>
          </a:p>
        </p:txBody>
      </p:sp>
      <p:sp>
        <p:nvSpPr>
          <p:cNvPr id="12" name="Text Placeholder 4">
            <a:extLst>
              <a:ext uri="{FF2B5EF4-FFF2-40B4-BE49-F238E27FC236}">
                <a16:creationId xmlns:a16="http://schemas.microsoft.com/office/drawing/2014/main" id="{E23D7A5D-B9B1-C305-A020-E5CB9F0EE3D0}"/>
              </a:ext>
            </a:extLst>
          </p:cNvPr>
          <p:cNvSpPr txBox="1">
            <a:spLocks/>
          </p:cNvSpPr>
          <p:nvPr/>
        </p:nvSpPr>
        <p:spPr>
          <a:xfrm>
            <a:off x="471574" y="3962405"/>
            <a:ext cx="5635624" cy="54885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dirty="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200" normalizeH="0" noProof="0">
                <a:ln>
                  <a:noFill/>
                </a:ln>
                <a:solidFill>
                  <a:prstClr val="white"/>
                </a:solidFill>
                <a:effectLst/>
                <a:uLnTx/>
                <a:uFillTx/>
                <a:latin typeface="Ping LCG Regular" pitchFamily="50" charset="0"/>
                <a:ea typeface="Ping LCG Regular" pitchFamily="50" charset="0"/>
                <a:cs typeface="Open Sans Semibold" panose="020B0606030504020204" pitchFamily="34" charset="0"/>
              </a:rPr>
              <a:t>Public Power Corporation S.A.</a:t>
            </a:r>
            <a:endParaRPr kumimoji="0" lang="en-US" sz="1400" b="1" i="0" u="none" strike="noStrike" kern="1200" cap="none" spc="200" normalizeH="0" noProof="0">
              <a:ln>
                <a:noFill/>
              </a:ln>
              <a:solidFill>
                <a:prstClr val="white"/>
              </a:solidFill>
              <a:effectLst>
                <a:outerShdw blurRad="38100" dist="38100" dir="2700000" algn="tl">
                  <a:srgbClr val="000000">
                    <a:alpha val="43137"/>
                  </a:srgbClr>
                </a:outerShdw>
              </a:effectLst>
              <a:uLnTx/>
              <a:uFillTx/>
              <a:latin typeface="Ping LCG Regular" pitchFamily="50" charset="0"/>
              <a:ea typeface="Ping LCG Regular" pitchFamily="50" charset="0"/>
              <a:cs typeface="Open Sans Semibold" panose="020B0606030504020204" pitchFamily="34" charset="0"/>
            </a:endParaRPr>
          </a:p>
        </p:txBody>
      </p:sp>
      <p:cxnSp>
        <p:nvCxnSpPr>
          <p:cNvPr id="13" name="Straight Connector 12">
            <a:extLst>
              <a:ext uri="{FF2B5EF4-FFF2-40B4-BE49-F238E27FC236}">
                <a16:creationId xmlns:a16="http://schemas.microsoft.com/office/drawing/2014/main" id="{56DFB3EA-A506-82D9-3AF8-717062399F7B}"/>
              </a:ext>
            </a:extLst>
          </p:cNvPr>
          <p:cNvCxnSpPr>
            <a:cxnSpLocks/>
          </p:cNvCxnSpPr>
          <p:nvPr/>
        </p:nvCxnSpPr>
        <p:spPr>
          <a:xfrm>
            <a:off x="460375" y="4671528"/>
            <a:ext cx="2705100" cy="0"/>
          </a:xfrm>
          <a:prstGeom prst="line">
            <a:avLst/>
          </a:prstGeom>
          <a:ln>
            <a:solidFill>
              <a:srgbClr val="FA4616"/>
            </a:solidFill>
          </a:ln>
        </p:spPr>
        <p:style>
          <a:lnRef idx="2">
            <a:schemeClr val="accent1"/>
          </a:lnRef>
          <a:fillRef idx="0">
            <a:schemeClr val="accent1"/>
          </a:fillRef>
          <a:effectRef idx="1">
            <a:schemeClr val="accent1"/>
          </a:effectRef>
          <a:fontRef idx="minor">
            <a:schemeClr val="tx1"/>
          </a:fontRef>
        </p:style>
      </p:cxnSp>
      <p:sp>
        <p:nvSpPr>
          <p:cNvPr id="14" name="text" descr="{&quot;templafy&quot;:{&quot;id&quot;:&quot;d2655e43-8e0c-4284-9358-0ff79f991f30&quot;}}" title="UserProfile.LegalEntity.Copyright_en-AU">
            <a:extLst>
              <a:ext uri="{FF2B5EF4-FFF2-40B4-BE49-F238E27FC236}">
                <a16:creationId xmlns:a16="http://schemas.microsoft.com/office/drawing/2014/main" id="{A1727FC8-D187-F00E-44EB-2702CB94BDD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ext Placeholder 23">
            <a:extLst>
              <a:ext uri="{FF2B5EF4-FFF2-40B4-BE49-F238E27FC236}">
                <a16:creationId xmlns:a16="http://schemas.microsoft.com/office/drawing/2014/main" id="{6840313D-4247-7A2D-6FF5-8CF04DC58FF5}"/>
              </a:ext>
            </a:extLst>
          </p:cNvPr>
          <p:cNvSpPr>
            <a:spLocks noGrp="1"/>
          </p:cNvSpPr>
          <p:nvPr>
            <p:ph type="body" sz="quarter" idx="10"/>
          </p:nvPr>
        </p:nvSpPr>
        <p:spPr>
          <a:xfrm>
            <a:off x="460375" y="5754026"/>
            <a:ext cx="7566025" cy="414338"/>
          </a:xfrm>
        </p:spPr>
        <p:txBody>
          <a:bodyPr lIns="0">
            <a:normAutofit/>
          </a:bodyPr>
          <a:lstStyle>
            <a:lvl1pPr marL="0" indent="0">
              <a:buNone/>
              <a:defRPr sz="1400" b="0">
                <a:solidFill>
                  <a:schemeClr val="bg1"/>
                </a:solidFill>
                <a:latin typeface="Ping LCG Regular"/>
              </a:defRPr>
            </a:lvl1pPr>
          </a:lstStyle>
          <a:p>
            <a:pPr lvl="0"/>
            <a:r>
              <a:rPr lang="en-US"/>
              <a:t>Click to edit Master text styles</a:t>
            </a:r>
          </a:p>
        </p:txBody>
      </p:sp>
      <p:pic>
        <p:nvPicPr>
          <p:cNvPr id="3" name="Picture 2">
            <a:extLst>
              <a:ext uri="{FF2B5EF4-FFF2-40B4-BE49-F238E27FC236}">
                <a16:creationId xmlns:a16="http://schemas.microsoft.com/office/drawing/2014/main" id="{AE3FB55C-0F10-9914-1FE8-686F9B21EE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4305" y="1370759"/>
            <a:ext cx="1434573" cy="269915"/>
          </a:xfrm>
          <a:prstGeom prst="rect">
            <a:avLst/>
          </a:prstGeom>
        </p:spPr>
      </p:pic>
      <p:sp>
        <p:nvSpPr>
          <p:cNvPr id="4" name="Slide Number Placeholder 5">
            <a:extLst>
              <a:ext uri="{FF2B5EF4-FFF2-40B4-BE49-F238E27FC236}">
                <a16:creationId xmlns:a16="http://schemas.microsoft.com/office/drawing/2014/main" id="{52320944-EAFB-4985-8795-9EDA2E24F3C7}"/>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1467925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618330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Intro Slide">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36E38D3-453E-8FED-9687-D699E2AA9444}"/>
              </a:ext>
            </a:extLst>
          </p:cNvPr>
          <p:cNvPicPr>
            <a:picLocks noChangeAspect="1"/>
          </p:cNvPicPr>
          <p:nvPr userDrawn="1"/>
        </p:nvPicPr>
        <p:blipFill>
          <a:blip r:embed="rId2"/>
          <a:srcRect t="17286" b="26575"/>
          <a:stretch>
            <a:fillRect/>
          </a:stretch>
        </p:blipFill>
        <p:spPr>
          <a:xfrm>
            <a:off x="-10916" y="7937"/>
            <a:ext cx="12213829" cy="6856710"/>
          </a:xfrm>
          <a:prstGeom prst="rect">
            <a:avLst/>
          </a:prstGeom>
        </p:spPr>
      </p:pic>
      <p:grpSp>
        <p:nvGrpSpPr>
          <p:cNvPr id="7" name="Group 6">
            <a:extLst>
              <a:ext uri="{FF2B5EF4-FFF2-40B4-BE49-F238E27FC236}">
                <a16:creationId xmlns:a16="http://schemas.microsoft.com/office/drawing/2014/main" id="{916E65FA-60DC-11F7-E6F5-DAA6FD5608A7}"/>
              </a:ext>
            </a:extLst>
          </p:cNvPr>
          <p:cNvGrpSpPr/>
          <p:nvPr/>
        </p:nvGrpSpPr>
        <p:grpSpPr>
          <a:xfrm>
            <a:off x="10831592" y="239348"/>
            <a:ext cx="900000" cy="900000"/>
            <a:chOff x="10716549" y="301072"/>
            <a:chExt cx="612000" cy="612000"/>
          </a:xfrm>
        </p:grpSpPr>
        <p:sp>
          <p:nvSpPr>
            <p:cNvPr id="8" name="Oval 7">
              <a:extLst>
                <a:ext uri="{FF2B5EF4-FFF2-40B4-BE49-F238E27FC236}">
                  <a16:creationId xmlns:a16="http://schemas.microsoft.com/office/drawing/2014/main" id="{EFA7AD70-71EA-37A9-12BC-A37CD666D800}"/>
                </a:ext>
              </a:extLst>
            </p:cNvPr>
            <p:cNvSpPr/>
            <p:nvPr/>
          </p:nvSpPr>
          <p:spPr bwMode="gray">
            <a:xfrm>
              <a:off x="10716549" y="301072"/>
              <a:ext cx="612000" cy="612000"/>
            </a:xfrm>
            <a:prstGeom prst="ellipse">
              <a:avLst/>
            </a:prstGeom>
            <a:solidFill>
              <a:schemeClr val="bg1"/>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a:solidFill>
                  <a:schemeClr val="bg1"/>
                </a:solidFill>
              </a:endParaRPr>
            </a:p>
          </p:txBody>
        </p:sp>
        <p:pic>
          <p:nvPicPr>
            <p:cNvPr id="9" name="Graphic 8">
              <a:extLst>
                <a:ext uri="{FF2B5EF4-FFF2-40B4-BE49-F238E27FC236}">
                  <a16:creationId xmlns:a16="http://schemas.microsoft.com/office/drawing/2014/main" id="{642E03C5-6870-D97D-3B74-4439CD2A7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6549" y="301072"/>
              <a:ext cx="612000" cy="612000"/>
            </a:xfrm>
            <a:prstGeom prst="rect">
              <a:avLst/>
            </a:prstGeom>
          </p:spPr>
        </p:pic>
      </p:grpSp>
      <p:sp>
        <p:nvSpPr>
          <p:cNvPr id="10" name="Subtitle 5">
            <a:extLst>
              <a:ext uri="{FF2B5EF4-FFF2-40B4-BE49-F238E27FC236}">
                <a16:creationId xmlns:a16="http://schemas.microsoft.com/office/drawing/2014/main" id="{161F9B29-F3A6-4ED1-2CCB-EC389A847E45}"/>
              </a:ext>
            </a:extLst>
          </p:cNvPr>
          <p:cNvSpPr txBox="1">
            <a:spLocks/>
          </p:cNvSpPr>
          <p:nvPr/>
        </p:nvSpPr>
        <p:spPr>
          <a:xfrm>
            <a:off x="460376" y="4790346"/>
            <a:ext cx="5635624" cy="844863"/>
          </a:xfrm>
          <a:prstGeom prst="rect">
            <a:avLst/>
          </a:prstGeom>
        </p:spPr>
        <p:txBody>
          <a:bodyPr lIns="0" tIns="45720" rIns="91440" bIns="45720" anchor="t"/>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400">
              <a:spcBef>
                <a:spcPts val="600"/>
              </a:spcBef>
              <a:spcAft>
                <a:spcPts val="0"/>
              </a:spcAft>
              <a:buSzTx/>
              <a:defRPr/>
            </a:pPr>
            <a:r>
              <a:rPr lang="en-US" sz="2400">
                <a:solidFill>
                  <a:schemeClr val="bg1"/>
                </a:solidFill>
                <a:latin typeface="Ping LCG Regular"/>
                <a:ea typeface="Ping LCG Regular" pitchFamily="50" charset="0"/>
              </a:rPr>
              <a:t>SAP Ariba Implementation for Public Power Corporation</a:t>
            </a:r>
          </a:p>
        </p:txBody>
      </p:sp>
      <p:sp>
        <p:nvSpPr>
          <p:cNvPr id="12" name="Text Placeholder 4">
            <a:extLst>
              <a:ext uri="{FF2B5EF4-FFF2-40B4-BE49-F238E27FC236}">
                <a16:creationId xmlns:a16="http://schemas.microsoft.com/office/drawing/2014/main" id="{E23D7A5D-B9B1-C305-A020-E5CB9F0EE3D0}"/>
              </a:ext>
            </a:extLst>
          </p:cNvPr>
          <p:cNvSpPr txBox="1">
            <a:spLocks/>
          </p:cNvSpPr>
          <p:nvPr/>
        </p:nvSpPr>
        <p:spPr>
          <a:xfrm>
            <a:off x="471574" y="3962405"/>
            <a:ext cx="5635624" cy="54885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dirty="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200" normalizeH="0" noProof="0">
                <a:ln>
                  <a:noFill/>
                </a:ln>
                <a:solidFill>
                  <a:prstClr val="white"/>
                </a:solidFill>
                <a:effectLst/>
                <a:uLnTx/>
                <a:uFillTx/>
                <a:latin typeface="Ping LCG Regular" pitchFamily="50" charset="0"/>
                <a:ea typeface="Ping LCG Regular" pitchFamily="50" charset="0"/>
                <a:cs typeface="Open Sans Semibold" panose="020B0606030504020204" pitchFamily="34" charset="0"/>
              </a:rPr>
              <a:t>Public Power Corporation S.A.</a:t>
            </a:r>
            <a:endParaRPr kumimoji="0" lang="en-US" sz="1400" b="1" i="0" u="none" strike="noStrike" kern="1200" cap="none" spc="200" normalizeH="0" noProof="0">
              <a:ln>
                <a:noFill/>
              </a:ln>
              <a:solidFill>
                <a:prstClr val="white"/>
              </a:solidFill>
              <a:effectLst>
                <a:outerShdw blurRad="38100" dist="38100" dir="2700000" algn="tl">
                  <a:srgbClr val="000000">
                    <a:alpha val="43137"/>
                  </a:srgbClr>
                </a:outerShdw>
              </a:effectLst>
              <a:uLnTx/>
              <a:uFillTx/>
              <a:latin typeface="Ping LCG Regular" pitchFamily="50" charset="0"/>
              <a:ea typeface="Ping LCG Regular" pitchFamily="50" charset="0"/>
              <a:cs typeface="Open Sans Semibold" panose="020B0606030504020204" pitchFamily="34" charset="0"/>
            </a:endParaRPr>
          </a:p>
        </p:txBody>
      </p:sp>
      <p:cxnSp>
        <p:nvCxnSpPr>
          <p:cNvPr id="13" name="Straight Connector 12">
            <a:extLst>
              <a:ext uri="{FF2B5EF4-FFF2-40B4-BE49-F238E27FC236}">
                <a16:creationId xmlns:a16="http://schemas.microsoft.com/office/drawing/2014/main" id="{56DFB3EA-A506-82D9-3AF8-717062399F7B}"/>
              </a:ext>
            </a:extLst>
          </p:cNvPr>
          <p:cNvCxnSpPr>
            <a:cxnSpLocks/>
          </p:cNvCxnSpPr>
          <p:nvPr/>
        </p:nvCxnSpPr>
        <p:spPr>
          <a:xfrm>
            <a:off x="460375" y="4671528"/>
            <a:ext cx="2705100" cy="0"/>
          </a:xfrm>
          <a:prstGeom prst="line">
            <a:avLst/>
          </a:prstGeom>
          <a:ln>
            <a:solidFill>
              <a:srgbClr val="FA4616"/>
            </a:solidFill>
          </a:ln>
        </p:spPr>
        <p:style>
          <a:lnRef idx="2">
            <a:schemeClr val="accent1"/>
          </a:lnRef>
          <a:fillRef idx="0">
            <a:schemeClr val="accent1"/>
          </a:fillRef>
          <a:effectRef idx="1">
            <a:schemeClr val="accent1"/>
          </a:effectRef>
          <a:fontRef idx="minor">
            <a:schemeClr val="tx1"/>
          </a:fontRef>
        </p:style>
      </p:cxnSp>
      <p:sp>
        <p:nvSpPr>
          <p:cNvPr id="14" name="text" descr="{&quot;templafy&quot;:{&quot;id&quot;:&quot;d2655e43-8e0c-4284-9358-0ff79f991f30&quot;}}" title="UserProfile.LegalEntity.Copyright_en-AU">
            <a:extLst>
              <a:ext uri="{FF2B5EF4-FFF2-40B4-BE49-F238E27FC236}">
                <a16:creationId xmlns:a16="http://schemas.microsoft.com/office/drawing/2014/main" id="{A1727FC8-D187-F00E-44EB-2702CB94BDD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ext Placeholder 23">
            <a:extLst>
              <a:ext uri="{FF2B5EF4-FFF2-40B4-BE49-F238E27FC236}">
                <a16:creationId xmlns:a16="http://schemas.microsoft.com/office/drawing/2014/main" id="{6840313D-4247-7A2D-6FF5-8CF04DC58FF5}"/>
              </a:ext>
            </a:extLst>
          </p:cNvPr>
          <p:cNvSpPr>
            <a:spLocks noGrp="1"/>
          </p:cNvSpPr>
          <p:nvPr>
            <p:ph type="body" sz="quarter" idx="10"/>
          </p:nvPr>
        </p:nvSpPr>
        <p:spPr>
          <a:xfrm>
            <a:off x="460375" y="5754026"/>
            <a:ext cx="7566025" cy="414338"/>
          </a:xfrm>
        </p:spPr>
        <p:txBody>
          <a:bodyPr lIns="0">
            <a:normAutofit/>
          </a:bodyPr>
          <a:lstStyle>
            <a:lvl1pPr marL="0" indent="0">
              <a:buNone/>
              <a:defRPr sz="1400" b="0">
                <a:solidFill>
                  <a:schemeClr val="bg1"/>
                </a:solidFill>
                <a:latin typeface="Ping LCG Regular"/>
              </a:defRPr>
            </a:lvl1pPr>
          </a:lstStyle>
          <a:p>
            <a:pPr lvl="0"/>
            <a:r>
              <a:rPr lang="en-US"/>
              <a:t>Click to edit Master text styles</a:t>
            </a:r>
          </a:p>
        </p:txBody>
      </p:sp>
      <p:pic>
        <p:nvPicPr>
          <p:cNvPr id="3" name="Picture 2">
            <a:extLst>
              <a:ext uri="{FF2B5EF4-FFF2-40B4-BE49-F238E27FC236}">
                <a16:creationId xmlns:a16="http://schemas.microsoft.com/office/drawing/2014/main" id="{AE3FB55C-0F10-9914-1FE8-686F9B21EE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4305" y="1370759"/>
            <a:ext cx="1434573" cy="269915"/>
          </a:xfrm>
          <a:prstGeom prst="rect">
            <a:avLst/>
          </a:prstGeom>
        </p:spPr>
      </p:pic>
      <p:sp>
        <p:nvSpPr>
          <p:cNvPr id="4" name="Slide Number Placeholder 5">
            <a:extLst>
              <a:ext uri="{FF2B5EF4-FFF2-40B4-BE49-F238E27FC236}">
                <a16:creationId xmlns:a16="http://schemas.microsoft.com/office/drawing/2014/main" id="{52320944-EAFB-4985-8795-9EDA2E24F3C7}"/>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499792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3978406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56878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117047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541262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710203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6616454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349125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878892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ix chapters_4">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2401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95001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218124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057718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ix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758416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35422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chapters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0306" y="3713792"/>
            <a:ext cx="493292"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5" y="3729131"/>
            <a:ext cx="7232720"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89942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1427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 chapters_7">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33622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89372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05609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0915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chapters_4">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2401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3421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2407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872856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6953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etailed Agenda Slide a 1">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31141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tailed Agenda Slide 7 sottosezioni">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03651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tailed Agenda Slide 4 colore 1">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5347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tailed Agenda Slide 7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765156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tailed Agenda Slide 5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69773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etailed Agenda Slide 5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rgbClr val="009AD7"/>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userDrawn="1"/>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a:solidFill>
            <a:schemeClr val="bg1">
              <a:lumMod val="85000"/>
            </a:schemeClr>
          </a:solidFill>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a:solidFill>
            <a:schemeClr val="bg1">
              <a:lumMod val="85000"/>
            </a:schemeClr>
          </a:solidFill>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4405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tailed Agenda Slide 4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243439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etailed Agenda Slide 7 sottosezioni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47696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etailed Agenda Slide 4 sottosezioni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81590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1402664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etailed Agenda Slide 7 sottosezioni colore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20574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etailed Agenda Slide 4 sottosezioni colore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591452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Detailed Agenda Slide 7 sottosezioni colore 5">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rgbClr val="009AD7"/>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10901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Detailed Agenda Slide 5 sottosezioni colore 5">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rgbClr val="009AD7"/>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36192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Detailed Agenda Slide 7 sottosezioni colore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rgbClr val="009AD7"/>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48924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etailed Agenda Slide 7 sottosezioni colore7">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013729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076873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8461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sub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sp>
        <p:nvSpPr>
          <p:cNvPr id="6" name="Text Placeholder 4">
            <a:extLst>
              <a:ext uri="{FF2B5EF4-FFF2-40B4-BE49-F238E27FC236}">
                <a16:creationId xmlns:a16="http://schemas.microsoft.com/office/drawing/2014/main" id="{DB1D2B23-EBFF-E89B-16D6-EAA1FB588730}"/>
              </a:ext>
            </a:extLst>
          </p:cNvPr>
          <p:cNvSpPr>
            <a:spLocks noGrp="1"/>
          </p:cNvSpPr>
          <p:nvPr>
            <p:ph type="body" sz="quarter" idx="14" hasCustomPrompt="1"/>
          </p:nvPr>
        </p:nvSpPr>
        <p:spPr>
          <a:xfrm>
            <a:off x="501649" y="804751"/>
            <a:ext cx="11043546" cy="320057"/>
          </a:xfrm>
        </p:spPr>
        <p:txBody>
          <a:bodyPr>
            <a:noAutofit/>
          </a:bodyPr>
          <a:lstStyle>
            <a:lvl1pPr marL="91440" indent="0">
              <a:buNone/>
              <a:defRPr lang="en-US" sz="1400" kern="1200" dirty="0">
                <a:solidFill>
                  <a:srgbClr val="5B6068"/>
                </a:solidFill>
                <a:latin typeface="Calibri" panose="020F0502020204030204" pitchFamily="34" charset="0"/>
                <a:ea typeface="+mn-ea"/>
                <a:cs typeface="Calibri" panose="020F0502020204030204" pitchFamily="34" charset="0"/>
              </a:defRPr>
            </a:lvl1pPr>
          </a:lstStyle>
          <a:p>
            <a:pPr lvl="0"/>
            <a:r>
              <a:rPr lang="en-US"/>
              <a:t>Click to add subtitle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Slide Number Placeholder 5">
            <a:extLst>
              <a:ext uri="{FF2B5EF4-FFF2-40B4-BE49-F238E27FC236}">
                <a16:creationId xmlns:a16="http://schemas.microsoft.com/office/drawing/2014/main" id="{3C34B58C-D716-7BF0-4922-7D924DAA9D2D}"/>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333481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nly 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3" name="Slide Number Placeholder 5">
            <a:extLst>
              <a:ext uri="{FF2B5EF4-FFF2-40B4-BE49-F238E27FC236}">
                <a16:creationId xmlns:a16="http://schemas.microsoft.com/office/drawing/2014/main" id="{9958266D-D340-B110-D210-A7C5DE98070E}"/>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3777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lenco a 8">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153474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151713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08617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069543"/>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263820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2621274"/>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153474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08617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263820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151713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07071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262218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1532243"/>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08617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263820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153224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086789"/>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263882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19209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17448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374352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3726893"/>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19209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374352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17448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372806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189593"/>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374352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18959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3744139"/>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2" name="Rectangle 41">
            <a:extLst>
              <a:ext uri="{FF2B5EF4-FFF2-40B4-BE49-F238E27FC236}">
                <a16:creationId xmlns:a16="http://schemas.microsoft.com/office/drawing/2014/main" id="{05E9ED48-BCA9-83C5-FFE8-16C1275EB909}"/>
              </a:ext>
            </a:extLst>
          </p:cNvPr>
          <p:cNvSpPr/>
          <p:nvPr userDrawn="1"/>
        </p:nvSpPr>
        <p:spPr>
          <a:xfrm>
            <a:off x="1578367" y="431267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A24EED7-E245-840E-01FB-2FBE346800D2}"/>
              </a:ext>
            </a:extLst>
          </p:cNvPr>
          <p:cNvSpPr/>
          <p:nvPr userDrawn="1"/>
        </p:nvSpPr>
        <p:spPr>
          <a:xfrm>
            <a:off x="294027" y="4296047"/>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5CF2B724-E9C6-C343-CC4F-B69694AA6E13}"/>
              </a:ext>
            </a:extLst>
          </p:cNvPr>
          <p:cNvSpPr/>
          <p:nvPr userDrawn="1"/>
        </p:nvSpPr>
        <p:spPr>
          <a:xfrm>
            <a:off x="9539743" y="431267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5" name="Text Placeholder 7">
            <a:extLst>
              <a:ext uri="{FF2B5EF4-FFF2-40B4-BE49-F238E27FC236}">
                <a16:creationId xmlns:a16="http://schemas.microsoft.com/office/drawing/2014/main" id="{FF3C316A-6987-2E3F-7173-28C108897F9B}"/>
              </a:ext>
            </a:extLst>
          </p:cNvPr>
          <p:cNvSpPr>
            <a:spLocks noGrp="1"/>
          </p:cNvSpPr>
          <p:nvPr>
            <p:ph type="body" sz="quarter" idx="27" hasCustomPrompt="1"/>
          </p:nvPr>
        </p:nvSpPr>
        <p:spPr>
          <a:xfrm>
            <a:off x="296885" y="430253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46" name="Text Placeholder 7">
            <a:extLst>
              <a:ext uri="{FF2B5EF4-FFF2-40B4-BE49-F238E27FC236}">
                <a16:creationId xmlns:a16="http://schemas.microsoft.com/office/drawing/2014/main" id="{09A60281-778F-EE73-5CA3-9EEE22F3BF1C}"/>
              </a:ext>
            </a:extLst>
          </p:cNvPr>
          <p:cNvSpPr>
            <a:spLocks noGrp="1"/>
          </p:cNvSpPr>
          <p:nvPr>
            <p:ph type="body" sz="quarter" idx="28" hasCustomPrompt="1"/>
          </p:nvPr>
        </p:nvSpPr>
        <p:spPr>
          <a:xfrm>
            <a:off x="1578367" y="431267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47" name="Text Placeholder 7">
            <a:extLst>
              <a:ext uri="{FF2B5EF4-FFF2-40B4-BE49-F238E27FC236}">
                <a16:creationId xmlns:a16="http://schemas.microsoft.com/office/drawing/2014/main" id="{9030FDFD-E10E-4275-EA73-3E968D6DEDE2}"/>
              </a:ext>
            </a:extLst>
          </p:cNvPr>
          <p:cNvSpPr>
            <a:spLocks noGrp="1"/>
          </p:cNvSpPr>
          <p:nvPr>
            <p:ph type="body" sz="quarter" idx="29" hasCustomPrompt="1"/>
          </p:nvPr>
        </p:nvSpPr>
        <p:spPr>
          <a:xfrm>
            <a:off x="9539684" y="431329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8" name="Rectangle 47">
            <a:extLst>
              <a:ext uri="{FF2B5EF4-FFF2-40B4-BE49-F238E27FC236}">
                <a16:creationId xmlns:a16="http://schemas.microsoft.com/office/drawing/2014/main" id="{483B305C-C905-81F0-4039-FFB037A339FB}"/>
              </a:ext>
            </a:extLst>
          </p:cNvPr>
          <p:cNvSpPr/>
          <p:nvPr userDrawn="1"/>
        </p:nvSpPr>
        <p:spPr>
          <a:xfrm>
            <a:off x="1572439" y="488435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1516F21C-6195-79E6-C126-125E83B85CF3}"/>
              </a:ext>
            </a:extLst>
          </p:cNvPr>
          <p:cNvSpPr/>
          <p:nvPr userDrawn="1"/>
        </p:nvSpPr>
        <p:spPr>
          <a:xfrm>
            <a:off x="288099" y="4867727"/>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FE0FC2F2-F455-EB7B-AB0B-E93A871F070C}"/>
              </a:ext>
            </a:extLst>
          </p:cNvPr>
          <p:cNvSpPr/>
          <p:nvPr userDrawn="1"/>
        </p:nvSpPr>
        <p:spPr>
          <a:xfrm>
            <a:off x="9533815" y="488435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1" name="Text Placeholder 7">
            <a:extLst>
              <a:ext uri="{FF2B5EF4-FFF2-40B4-BE49-F238E27FC236}">
                <a16:creationId xmlns:a16="http://schemas.microsoft.com/office/drawing/2014/main" id="{82600373-696F-FEC8-CC8C-684284485A03}"/>
              </a:ext>
            </a:extLst>
          </p:cNvPr>
          <p:cNvSpPr>
            <a:spLocks noGrp="1"/>
          </p:cNvSpPr>
          <p:nvPr>
            <p:ph type="body" sz="quarter" idx="30" hasCustomPrompt="1"/>
          </p:nvPr>
        </p:nvSpPr>
        <p:spPr>
          <a:xfrm>
            <a:off x="290957" y="486890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52" name="Text Placeholder 7">
            <a:extLst>
              <a:ext uri="{FF2B5EF4-FFF2-40B4-BE49-F238E27FC236}">
                <a16:creationId xmlns:a16="http://schemas.microsoft.com/office/drawing/2014/main" id="{66965BEA-4FC2-F092-2972-3DD3C241C1D9}"/>
              </a:ext>
            </a:extLst>
          </p:cNvPr>
          <p:cNvSpPr>
            <a:spLocks noGrp="1"/>
          </p:cNvSpPr>
          <p:nvPr>
            <p:ph type="body" sz="quarter" idx="31" hasCustomPrompt="1"/>
          </p:nvPr>
        </p:nvSpPr>
        <p:spPr>
          <a:xfrm>
            <a:off x="1572439" y="488435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53" name="Text Placeholder 7">
            <a:extLst>
              <a:ext uri="{FF2B5EF4-FFF2-40B4-BE49-F238E27FC236}">
                <a16:creationId xmlns:a16="http://schemas.microsoft.com/office/drawing/2014/main" id="{5917273B-27B8-DA00-379E-65D00A31D481}"/>
              </a:ext>
            </a:extLst>
          </p:cNvPr>
          <p:cNvSpPr>
            <a:spLocks noGrp="1"/>
          </p:cNvSpPr>
          <p:nvPr>
            <p:ph type="body" sz="quarter" idx="32" hasCustomPrompt="1"/>
          </p:nvPr>
        </p:nvSpPr>
        <p:spPr>
          <a:xfrm>
            <a:off x="9533756" y="488497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54" name="Rectangle 53">
            <a:extLst>
              <a:ext uri="{FF2B5EF4-FFF2-40B4-BE49-F238E27FC236}">
                <a16:creationId xmlns:a16="http://schemas.microsoft.com/office/drawing/2014/main" id="{94F644EE-4905-BC59-D68D-F0D1A9B8506C}"/>
              </a:ext>
            </a:extLst>
          </p:cNvPr>
          <p:cNvSpPr/>
          <p:nvPr userDrawn="1"/>
        </p:nvSpPr>
        <p:spPr>
          <a:xfrm>
            <a:off x="1576757" y="543783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55F94305-C2CD-3E1F-4A7A-18607895488E}"/>
              </a:ext>
            </a:extLst>
          </p:cNvPr>
          <p:cNvSpPr/>
          <p:nvPr userDrawn="1"/>
        </p:nvSpPr>
        <p:spPr>
          <a:xfrm>
            <a:off x="292417" y="542120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DCA0D552-5B6A-3EF5-ACD7-EC6B0A451C88}"/>
              </a:ext>
            </a:extLst>
          </p:cNvPr>
          <p:cNvSpPr/>
          <p:nvPr userDrawn="1"/>
        </p:nvSpPr>
        <p:spPr>
          <a:xfrm>
            <a:off x="9538133" y="543783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7" name="Text Placeholder 7">
            <a:extLst>
              <a:ext uri="{FF2B5EF4-FFF2-40B4-BE49-F238E27FC236}">
                <a16:creationId xmlns:a16="http://schemas.microsoft.com/office/drawing/2014/main" id="{BDE96FB9-3CBE-18BF-5F20-52FBDB892029}"/>
              </a:ext>
            </a:extLst>
          </p:cNvPr>
          <p:cNvSpPr>
            <a:spLocks noGrp="1"/>
          </p:cNvSpPr>
          <p:nvPr>
            <p:ph type="body" sz="quarter" idx="33" hasCustomPrompt="1"/>
          </p:nvPr>
        </p:nvSpPr>
        <p:spPr>
          <a:xfrm>
            <a:off x="295275" y="542237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58" name="Text Placeholder 7">
            <a:extLst>
              <a:ext uri="{FF2B5EF4-FFF2-40B4-BE49-F238E27FC236}">
                <a16:creationId xmlns:a16="http://schemas.microsoft.com/office/drawing/2014/main" id="{14966E56-42B0-A44C-E700-67A317B1C7CF}"/>
              </a:ext>
            </a:extLst>
          </p:cNvPr>
          <p:cNvSpPr>
            <a:spLocks noGrp="1"/>
          </p:cNvSpPr>
          <p:nvPr>
            <p:ph type="body" sz="quarter" idx="34" hasCustomPrompt="1"/>
          </p:nvPr>
        </p:nvSpPr>
        <p:spPr>
          <a:xfrm>
            <a:off x="1576757" y="543783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59" name="Text Placeholder 7">
            <a:extLst>
              <a:ext uri="{FF2B5EF4-FFF2-40B4-BE49-F238E27FC236}">
                <a16:creationId xmlns:a16="http://schemas.microsoft.com/office/drawing/2014/main" id="{D226611A-4147-6CD3-C66C-AFFD13952A2A}"/>
              </a:ext>
            </a:extLst>
          </p:cNvPr>
          <p:cNvSpPr>
            <a:spLocks noGrp="1"/>
          </p:cNvSpPr>
          <p:nvPr>
            <p:ph type="body" sz="quarter" idx="35" hasCustomPrompt="1"/>
          </p:nvPr>
        </p:nvSpPr>
        <p:spPr>
          <a:xfrm>
            <a:off x="9538074" y="543844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491886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o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Rectangle 7">
            <a:extLst>
              <a:ext uri="{FF2B5EF4-FFF2-40B4-BE49-F238E27FC236}">
                <a16:creationId xmlns:a16="http://schemas.microsoft.com/office/drawing/2014/main" id="{295C2D06-E6D2-4C48-0BCF-388129D16CCC}"/>
              </a:ext>
            </a:extLst>
          </p:cNvPr>
          <p:cNvSpPr/>
          <p:nvPr/>
        </p:nvSpPr>
        <p:spPr>
          <a:xfrm>
            <a:off x="320475" y="1510841"/>
            <a:ext cx="720000" cy="720000"/>
          </a:xfrm>
          <a:prstGeom prst="rect">
            <a:avLst/>
          </a:prstGeom>
          <a:solidFill>
            <a:srgbClr val="009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6878A0-3146-E2DD-A2B5-1E90F40E4D1A}"/>
              </a:ext>
            </a:extLst>
          </p:cNvPr>
          <p:cNvSpPr/>
          <p:nvPr/>
        </p:nvSpPr>
        <p:spPr>
          <a:xfrm>
            <a:off x="320475" y="2587282"/>
            <a:ext cx="720000" cy="7200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821610-72BC-7FEB-EAFB-5307AE1FD6F0}"/>
              </a:ext>
            </a:extLst>
          </p:cNvPr>
          <p:cNvSpPr/>
          <p:nvPr/>
        </p:nvSpPr>
        <p:spPr>
          <a:xfrm>
            <a:off x="320475" y="3651964"/>
            <a:ext cx="723172" cy="741740"/>
          </a:xfrm>
          <a:prstGeom prst="rect">
            <a:avLst/>
          </a:prstGeom>
          <a:solidFill>
            <a:srgbClr val="6A9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31B07F-E0A0-4F4C-8A31-B1C1CB38C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75" y="4625528"/>
            <a:ext cx="977950" cy="730288"/>
          </a:xfrm>
          <a:prstGeom prst="rect">
            <a:avLst/>
          </a:prstGeom>
        </p:spPr>
      </p:pic>
      <p:pic>
        <p:nvPicPr>
          <p:cNvPr id="12" name="Picture 11" descr="A yellow square with black dots&#10;&#10;Description automatically generated with medium confidence">
            <a:extLst>
              <a:ext uri="{FF2B5EF4-FFF2-40B4-BE49-F238E27FC236}">
                <a16:creationId xmlns:a16="http://schemas.microsoft.com/office/drawing/2014/main" id="{4CE3B9CE-D76D-CCEF-A7FA-D4017B008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75" y="5505155"/>
            <a:ext cx="1285050" cy="792903"/>
          </a:xfrm>
          <a:prstGeom prst="rect">
            <a:avLst/>
          </a:prstGeom>
        </p:spPr>
      </p:pic>
      <p:sp>
        <p:nvSpPr>
          <p:cNvPr id="6" name="Slide Number Placeholder 5">
            <a:extLst>
              <a:ext uri="{FF2B5EF4-FFF2-40B4-BE49-F238E27FC236}">
                <a16:creationId xmlns:a16="http://schemas.microsoft.com/office/drawing/2014/main" id="{6F7C9CF9-CDEF-9B2B-9301-427227DB64A4}"/>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463890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866145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Slide Number Placeholder 5">
            <a:extLst>
              <a:ext uri="{FF2B5EF4-FFF2-40B4-BE49-F238E27FC236}">
                <a16:creationId xmlns:a16="http://schemas.microsoft.com/office/drawing/2014/main" id="{414D3372-36D5-6C46-7952-4B5C55BE4F82}"/>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3422035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5763-7CF4-BA58-DF80-899B6106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616B1A-84DE-6FCB-D75D-A15EF12B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0FBED3-76C5-EBEA-983B-4ABD131E2E11}"/>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230C9B72-406D-0031-F293-6CF71DAEE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FCAEF-B540-6BA7-7904-FF1DE707396E}"/>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E98760A4-D1DD-E6C1-9AE4-EE7E1E3AC3EF}"/>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D3081B06-4370-2F4D-91F6-4424DD47FD6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D9158318-EE20-7E39-68BE-E10E5E4323C4}"/>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27624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1564-4B7B-F24E-6057-F932875BC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371E4-018C-8132-5D81-C4414BA09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18A49-CA3D-A37F-A3AA-B012E49AA4F8}"/>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B5255ADF-1FBF-D7C9-CADC-0B125B7B5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F9973-DE74-F5B2-8191-16072AA35041}"/>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5F93ACDA-A932-B991-BB8A-BA68A993FB5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B3A2167A-067D-A191-2FE1-521DD5E2C2F2}"/>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CEA823F8-FE3E-4F69-81B4-0F29555FA7E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331295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F63C-EED4-E6D2-B046-8F82A12F1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859CE-3C7C-058C-693F-1EBD42B6D2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A7866-E494-29DE-A06B-BBAC83038A45}"/>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63357517-B52A-0153-D4DD-096475A32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78068-E058-849A-B548-8D4F043A40F1}"/>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436B3257-2A17-8C97-EF84-0B1F2C4F420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D1BD5481-230D-9119-4BA4-E4866559AC5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75992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A11E-0F63-5F2E-5399-A114F00FB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5CFC6-58B2-13D6-0D9A-CE94502C5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5AAAB-660B-4631-369A-B3562D6A94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55CBA0-2621-9DD3-FC9D-B15BEFFE446A}"/>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77B7FC2D-8177-CE69-4F7C-7F1963CB1A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09E3A-C10E-F722-93DA-930F6D0E7EFB}"/>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774A226B-551F-A316-32FE-97808EE5A6D6}"/>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7D56484E-4947-D8D5-ACA4-04F015F1D303}"/>
              </a:ext>
            </a:extLst>
          </p:cNvPr>
          <p:cNvSpPr/>
          <p:nvPr/>
        </p:nvSpPr>
        <p:spPr bwMode="gray">
          <a:xfrm>
            <a:off x="110621" y="6687850"/>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0" name="Slide Number Placeholder 5">
            <a:extLst>
              <a:ext uri="{FF2B5EF4-FFF2-40B4-BE49-F238E27FC236}">
                <a16:creationId xmlns:a16="http://schemas.microsoft.com/office/drawing/2014/main" id="{7842AB15-A70A-2B3A-B764-895BB5191CBF}"/>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507090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983B-B489-7FCC-1BD3-97A48A60F2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3C512-A8B4-55AE-1501-3275B0B2D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2B322-3DE5-B2D7-CCFF-E14736D4E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194FD-B152-9475-344A-5E1ADA21D4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48D6FB-897B-1DBC-9611-91F0E708A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F4D239-7C32-1798-4DE7-E6BEAB56A5B1}"/>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8" name="Footer Placeholder 7">
            <a:extLst>
              <a:ext uri="{FF2B5EF4-FFF2-40B4-BE49-F238E27FC236}">
                <a16:creationId xmlns:a16="http://schemas.microsoft.com/office/drawing/2014/main" id="{B40693E6-5B43-5177-C3C1-F14E6AFCC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A07EF-E052-4440-6426-C08D7C96D6F9}"/>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10" name="Image" descr="Image">
            <a:extLst>
              <a:ext uri="{FF2B5EF4-FFF2-40B4-BE49-F238E27FC236}">
                <a16:creationId xmlns:a16="http://schemas.microsoft.com/office/drawing/2014/main" id="{B737F35A-7CD7-88D6-D1BE-51DEC671C98B}"/>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11" name="text" descr="{&quot;templafy&quot;:{&quot;id&quot;:&quot;d2655e43-8e0c-4284-9358-0ff79f991f30&quot;}}" title="UserProfile.LegalEntity.Copyright_en-AU">
            <a:extLst>
              <a:ext uri="{FF2B5EF4-FFF2-40B4-BE49-F238E27FC236}">
                <a16:creationId xmlns:a16="http://schemas.microsoft.com/office/drawing/2014/main" id="{7B2F5452-2A0E-54F0-C9A9-088E908E5CFF}"/>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2" name="Slide Number Placeholder 5">
            <a:extLst>
              <a:ext uri="{FF2B5EF4-FFF2-40B4-BE49-F238E27FC236}">
                <a16:creationId xmlns:a16="http://schemas.microsoft.com/office/drawing/2014/main" id="{6CDED971-460B-52BD-F9CE-A2DA4DC70A2C}"/>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178951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1073-FD1B-6C9C-7119-3507FED0CF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BB3599-C32B-3189-4D83-8AC798B26F40}"/>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4" name="Footer Placeholder 3">
            <a:extLst>
              <a:ext uri="{FF2B5EF4-FFF2-40B4-BE49-F238E27FC236}">
                <a16:creationId xmlns:a16="http://schemas.microsoft.com/office/drawing/2014/main" id="{4FC6CE4A-2F0D-BDB7-B6ED-AE28E4566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285550-F479-64D7-F246-64AE7FB9E032}"/>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6" name="Image" descr="Image">
            <a:extLst>
              <a:ext uri="{FF2B5EF4-FFF2-40B4-BE49-F238E27FC236}">
                <a16:creationId xmlns:a16="http://schemas.microsoft.com/office/drawing/2014/main" id="{11A5DF49-A79C-8FE8-2B1A-30052B78CFC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63D25D46-2179-D860-2B57-44182D373798}"/>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Slide Number Placeholder 5">
            <a:extLst>
              <a:ext uri="{FF2B5EF4-FFF2-40B4-BE49-F238E27FC236}">
                <a16:creationId xmlns:a16="http://schemas.microsoft.com/office/drawing/2014/main" id="{C21F0BA6-9F22-70A9-0FA5-5AA9877B5116}"/>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601026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124A-0A6A-15A2-96A8-47BDEDA5B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FD0329-0F40-73FD-DBB1-6104358D4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26947-9ABE-D280-65F6-BD7AAEF7D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4062A-EAE8-C3D1-94BF-581EE92BC1FA}"/>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97A322DE-E0A2-F139-FAC1-24B3BD0C1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D4558-3A92-6576-F043-6CC5F05697DC}"/>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02A38D42-6384-8254-2EB2-E42B464FD7ED}"/>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17351405-4F91-2D5F-CB5F-F70F2E275704}"/>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0021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lenco a 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1554618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7B3C-F994-9754-3018-D53A33176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7BCE6-92C0-B048-5894-E0FE05AB4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F6175F-AECE-9F34-5972-5AD9BF8E6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A60B3-777A-6538-8B36-98A91A777C1B}"/>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77A8706F-EB8E-7404-EAFF-D740F8AAE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7B8B4-6AAD-C515-43F9-7B6B997DF133}"/>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AFCF0D46-5EC6-D887-A644-F4832491E623}"/>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B5F15792-A700-5FF5-CE39-88D42C260217}"/>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0" name="Slide Number Placeholder 5">
            <a:extLst>
              <a:ext uri="{FF2B5EF4-FFF2-40B4-BE49-F238E27FC236}">
                <a16:creationId xmlns:a16="http://schemas.microsoft.com/office/drawing/2014/main" id="{202E931F-3D72-47DA-A18C-12EDB32F498C}"/>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669983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015A-C2DE-E0CF-33D3-8043EC486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964F9-C348-7FA8-E4A3-2C50EF04A4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6905A-D663-5C4C-9CB6-9A4E4BD120A6}"/>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E8D5DC90-29F2-2A7A-8219-6589FAEB0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48B7E-2343-6DF7-7C4E-4B18BB94E66F}"/>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AC440C5E-FA94-CDCF-E84E-63C61008569A}"/>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FC3CB57D-1703-B136-4BAD-850326B77AD5}"/>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D222FF11-3887-E05C-20D7-ED25661777F5}"/>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657138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602F2BD7-2F9C-A09B-6CF7-E9CED26FE745}"/>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2" name="Vertical Title 1">
            <a:extLst>
              <a:ext uri="{FF2B5EF4-FFF2-40B4-BE49-F238E27FC236}">
                <a16:creationId xmlns:a16="http://schemas.microsoft.com/office/drawing/2014/main" id="{55A33A54-4406-FCCA-6393-08B3BEFCEB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877A9-2043-98BD-A77F-45644000BD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B5C8-6816-1FE9-6B6D-53DE4F4BD8A9}"/>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B53D0BC6-DE07-6112-2CD0-C900A32D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C9835-AA72-880B-D1B5-1808126C24FC}"/>
              </a:ext>
            </a:extLst>
          </p:cNvPr>
          <p:cNvSpPr>
            <a:spLocks noGrp="1"/>
          </p:cNvSpPr>
          <p:nvPr>
            <p:ph type="sldNum" sz="quarter" idx="12"/>
          </p:nvPr>
        </p:nvSpPr>
        <p:spPr/>
        <p:txBody>
          <a:bodyPr/>
          <a:lstStyle/>
          <a:p>
            <a:fld id="{9710942B-4EBA-4ADF-82FF-6DB45EC13E48}" type="slidenum">
              <a:rPr lang="en-US" smtClean="0"/>
              <a:t>‹#›</a:t>
            </a:fld>
            <a:endParaRPr lang="en-US"/>
          </a:p>
        </p:txBody>
      </p:sp>
      <p:sp>
        <p:nvSpPr>
          <p:cNvPr id="8" name="text" descr="{&quot;templafy&quot;:{&quot;id&quot;:&quot;d2655e43-8e0c-4284-9358-0ff79f991f30&quot;}}" title="UserProfile.LegalEntity.Copyright_en-AU">
            <a:extLst>
              <a:ext uri="{FF2B5EF4-FFF2-40B4-BE49-F238E27FC236}">
                <a16:creationId xmlns:a16="http://schemas.microsoft.com/office/drawing/2014/main" id="{7B01F433-892E-8F96-59F1-772AF721D0E0}"/>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BAE09AD1-5565-C4F6-974C-9005E40642F9}"/>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870014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pic>
        <p:nvPicPr>
          <p:cNvPr id="4" name="Image" descr="Image">
            <a:extLst>
              <a:ext uri="{FF2B5EF4-FFF2-40B4-BE49-F238E27FC236}">
                <a16:creationId xmlns:a16="http://schemas.microsoft.com/office/drawing/2014/main" id="{BF63E04B-6A40-F2B4-6EE8-14B342A05368}"/>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5" name="text" descr="{&quot;templafy&quot;:{&quot;id&quot;:&quot;d2655e43-8e0c-4284-9358-0ff79f991f30&quot;}}" title="UserProfile.LegalEntity.Copyright_en-AU">
            <a:extLst>
              <a:ext uri="{FF2B5EF4-FFF2-40B4-BE49-F238E27FC236}">
                <a16:creationId xmlns:a16="http://schemas.microsoft.com/office/drawing/2014/main" id="{16428F3C-DF71-0173-17EC-578EEF0DC306}"/>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6" name="Slide Number Placeholder 5">
            <a:extLst>
              <a:ext uri="{FF2B5EF4-FFF2-40B4-BE49-F238E27FC236}">
                <a16:creationId xmlns:a16="http://schemas.microsoft.com/office/drawing/2014/main" id="{7DCC87E0-A6BE-F86A-1274-A2307794FCA4}"/>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1232594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803959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D1E4-CC86-86E3-D1D6-E5687A4EB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5C94D5-8496-476E-A6AA-B83A8BEDF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3A1D4-307E-6812-DCC3-5877C6E7EB44}"/>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36D5C765-B24A-71AC-7A60-C46CD25D5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0811E-AE69-21DA-558E-7C6F9CF9ED4A}"/>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260583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4EAF-13C2-75DD-2A90-681AA1470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7EE99-1316-5785-C94A-0AAD162F4E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04837-8C6C-911E-8042-0C385F066AB8}"/>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EFB1ED77-DD2F-70AE-22CB-D56BAE937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7FC2C-768E-FC72-0E2E-8390E176676C}"/>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365321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6880-B2A9-76A4-143F-6DFD714BE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2A35D2-1843-D129-7E7D-3EE54EF8A9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C9E3A-6432-E903-98F8-81C2D410E4FF}"/>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11B56896-4950-B74B-3B11-F1A8ADEF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B567C-88F9-00F9-8B79-8F8C1E00A22B}"/>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574858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3A5A-7A3D-DBF4-2298-38C547477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AA440-29CC-B9DC-AF7A-C07CF8B94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C8786E-F7EE-BC5C-8F5D-556987B4E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877313-D1B2-CE01-7E7A-5B53C862A33C}"/>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E8CFCAAB-6D2C-E7F6-A197-C62CF557B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EFFFF-8B68-91B6-A325-0E33CBA8F6BE}"/>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556380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1EB5-FFC7-F725-C580-01BD83A532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F2DF8-3222-B572-4DF4-3A6ACD542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E7C5FA-D55C-EA33-9A4B-A5B8BEADE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46B74-09EE-4AC9-BFD5-ED85127CC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592704-CFB0-12DD-C82C-A11DCD13D8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F191A-48A8-7EFD-A490-5FFC1E5F36DE}"/>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8" name="Footer Placeholder 7">
            <a:extLst>
              <a:ext uri="{FF2B5EF4-FFF2-40B4-BE49-F238E27FC236}">
                <a16:creationId xmlns:a16="http://schemas.microsoft.com/office/drawing/2014/main" id="{E2CEA823-47B9-A130-7D5C-CB28B0EF9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ADCF6F-921E-FE8D-986E-207B094CAE6F}"/>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401199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676654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1E97-975A-C3C5-F9E8-2F7B8D90D4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BABEFD-6EDA-5377-7CDE-A8A91581333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4" name="Footer Placeholder 3">
            <a:extLst>
              <a:ext uri="{FF2B5EF4-FFF2-40B4-BE49-F238E27FC236}">
                <a16:creationId xmlns:a16="http://schemas.microsoft.com/office/drawing/2014/main" id="{DCC6141C-0688-609D-5D19-8850A0BAF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EAC5D2-D5D8-2BD0-B7B6-D62CCE4520D6}"/>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95911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BF2E7-7432-07B8-CCE9-06F7A932B124}"/>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3" name="Footer Placeholder 2">
            <a:extLst>
              <a:ext uri="{FF2B5EF4-FFF2-40B4-BE49-F238E27FC236}">
                <a16:creationId xmlns:a16="http://schemas.microsoft.com/office/drawing/2014/main" id="{988B837C-B132-6B3F-74B4-7E5202070F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CCFDCB-E868-8015-2CAB-378EE0AA91D6}"/>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74820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C24D-67BB-6BBB-C09D-8C9C87B69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5F86FB-3BCF-3AA6-7C91-79B71554B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C067C5-FAF4-168C-C98B-A2273A228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CC33E-37EC-71AC-E822-C2D2D33C66F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8477C070-C73D-07C5-8629-64797151F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31DF8-534B-EB98-FF8B-D3DCCA473B43}"/>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617427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D01C-8701-E25D-4396-B41BA4214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F1584-983D-F743-99EF-7FD204011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4AB18D-6452-86A0-1811-6A860EEFA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1956E-33CE-7311-3614-2C7390C0E1F6}"/>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1CAA436E-2CF7-4EA2-620C-48B7AF9B5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B1FA-78F4-42D8-D495-AB2A98851E65}"/>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613810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57A-9F17-F34B-7776-D27BBC5313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8AB6F-E31E-6B8E-586A-0F1390E9F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4D63C-5D9A-F4E1-046B-730D81F50050}"/>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1ABD01B0-AF77-9ED0-E785-100196806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DDA57-8B73-93C9-17ED-195BE95DA797}"/>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334729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73140-C9D8-C377-01B0-CA681D0CCC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7BA33-3DC4-CE99-BA37-BF5189836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76425-B190-055B-9DDD-19C2396C637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77E9535E-F2C7-9A47-C9B5-FEBA59406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9F997-44E9-BBFA-ACEF-5BF63BC5159E}"/>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159893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1856194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Detailed Agenda Slide a 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046614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644-A425-AD26-7BFA-EC57EE54A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68EF5-711C-791C-E86E-AC588341C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BBE37-AEDF-CDB7-12BA-2B694A789E95}"/>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9F7907C0-33A4-2735-6517-1A53A396C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C5479-0157-1A19-A558-4FA3D27FCA6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3115606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ECFE-4FC3-4B89-D2FD-12F94ED0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5E9FE-D905-8E21-6652-2A180194F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26163-651C-D166-A4CA-6442E8585FCC}"/>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B1172259-91A5-1CF2-B063-E0747903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7C2EC-1FC1-AC14-D15D-23AF03323960}"/>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37034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7476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86B-B179-2995-C0BB-D1A427EA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E5BD5-345C-E7EA-2C81-61E303AB6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C494D-5416-76E7-538A-142E1D063629}"/>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E9E281DB-EFA1-3B4D-C97C-27FBD5F0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EDD9B-8864-F203-B1D7-A5DEA1716CD3}"/>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52785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4460-5247-7C84-2271-00B516564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F2185-15B5-E3A6-479D-FE01B3DD7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1EE3A-3A8A-950A-3B92-5D263DA1D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ABF3E-690F-5FAA-4ABA-CA038C4E35D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7D887B0C-0C40-1924-D221-CD807B955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AD544-6DA6-4C1B-E74E-3A63C3F2DCCA}"/>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955576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352D-BDF4-9DA5-CE4C-7DEE07720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41E77-D26D-529E-42DE-42130D60B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41714-F12C-E398-32C6-6C09CCD3F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E22E5-4512-6D49-95CD-AC75A5B0E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54A2D-6487-58F7-DC9B-CA72F17BC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FD72-B1A1-52F5-0D74-33E3A0194A2D}"/>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8" name="Footer Placeholder 7">
            <a:extLst>
              <a:ext uri="{FF2B5EF4-FFF2-40B4-BE49-F238E27FC236}">
                <a16:creationId xmlns:a16="http://schemas.microsoft.com/office/drawing/2014/main" id="{1219A415-9832-4B46-0C5B-4A188AA27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061B8-66ED-11FA-B84A-01FD2566A89B}"/>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41861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6DEE-6350-2D51-5955-2B237769F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BED5A-941E-1C21-3F47-22440D2002D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4" name="Footer Placeholder 3">
            <a:extLst>
              <a:ext uri="{FF2B5EF4-FFF2-40B4-BE49-F238E27FC236}">
                <a16:creationId xmlns:a16="http://schemas.microsoft.com/office/drawing/2014/main" id="{AB7099AD-8C9A-F195-FE97-A89FC006F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63371-E1F2-3125-4C2B-86990F2E2D6C}"/>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416194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FFB1-E428-19D7-386F-A46992BC96B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3" name="Footer Placeholder 2">
            <a:extLst>
              <a:ext uri="{FF2B5EF4-FFF2-40B4-BE49-F238E27FC236}">
                <a16:creationId xmlns:a16="http://schemas.microsoft.com/office/drawing/2014/main" id="{0420BA8D-CCEA-365A-16B1-8727624155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B0849-0627-FBD7-31C3-FDE0DD83264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4255657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E7C1-9E0D-39AB-B224-D7F61AE4D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7E2B7-10AA-3BB8-F084-1BE5198E9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43B605-F132-1D86-E351-6A6759233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C43DC-7158-59F6-2780-025B7631F5C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1229248D-CF45-F8BD-30CB-21EFDC302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3A8A9-0FFC-6EED-CBF3-9E952162B7F8}"/>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59292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BD46-5C50-0806-60C4-4410A3B37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DB58C4-27CA-210D-B62F-F0D63B2CF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8C26CD-CEF4-9124-2AEF-EAC38AA51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422EB-C7D1-9374-4785-9D96CA05766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5B0516F1-7B1F-20D2-4EAC-802126B92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C57B-E25C-32A4-EED1-11B352C511E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80718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472C-7D21-F599-A163-45E0D04E1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8E241-60AB-7F3C-5A50-CA4C56F3D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3D091-DA71-DCB7-543A-DC5699DD5A1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33B8B100-934D-AEF0-B228-FD9E00C3F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3E0ED-86F5-7DB8-54BF-D1D148724462}"/>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02549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896CA-E129-D90D-C8A9-F2F56A404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1227F-996A-024C-5013-1D19637202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BC4E-68DD-EBC1-0163-CB86367C127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F491765B-764F-6744-C710-3DF5E2EDF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0AE61-ED97-3C85-3977-30273ED80207}"/>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462203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47620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8703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2885100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905119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9081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87647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77935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22137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4185488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003516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883886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644-A425-AD26-7BFA-EC57EE54A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68EF5-711C-791C-E86E-AC588341C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BBE37-AEDF-CDB7-12BA-2B694A789E95}"/>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9F7907C0-33A4-2735-6517-1A53A396C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C5479-0157-1A19-A558-4FA3D27FCA6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23814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01563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ECFE-4FC3-4B89-D2FD-12F94ED0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5E9FE-D905-8E21-6652-2A180194F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26163-651C-D166-A4CA-6442E8585FCC}"/>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B1172259-91A5-1CF2-B063-E0747903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7C2EC-1FC1-AC14-D15D-23AF03323960}"/>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299490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86B-B179-2995-C0BB-D1A427EA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E5BD5-345C-E7EA-2C81-61E303AB6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C494D-5416-76E7-538A-142E1D063629}"/>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E9E281DB-EFA1-3B4D-C97C-27FBD5F0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EDD9B-8864-F203-B1D7-A5DEA1716CD3}"/>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850992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4460-5247-7C84-2271-00B516564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F2185-15B5-E3A6-479D-FE01B3DD7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1EE3A-3A8A-950A-3B92-5D263DA1D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ABF3E-690F-5FAA-4ABA-CA038C4E35D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7D887B0C-0C40-1924-D221-CD807B955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AD544-6DA6-4C1B-E74E-3A63C3F2DCCA}"/>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120447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352D-BDF4-9DA5-CE4C-7DEE07720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41E77-D26D-529E-42DE-42130D60B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41714-F12C-E398-32C6-6C09CCD3F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E22E5-4512-6D49-95CD-AC75A5B0E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54A2D-6487-58F7-DC9B-CA72F17BC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FD72-B1A1-52F5-0D74-33E3A0194A2D}"/>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8" name="Footer Placeholder 7">
            <a:extLst>
              <a:ext uri="{FF2B5EF4-FFF2-40B4-BE49-F238E27FC236}">
                <a16:creationId xmlns:a16="http://schemas.microsoft.com/office/drawing/2014/main" id="{1219A415-9832-4B46-0C5B-4A188AA27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061B8-66ED-11FA-B84A-01FD2566A89B}"/>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811892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6DEE-6350-2D51-5955-2B237769F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BED5A-941E-1C21-3F47-22440D2002D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4" name="Footer Placeholder 3">
            <a:extLst>
              <a:ext uri="{FF2B5EF4-FFF2-40B4-BE49-F238E27FC236}">
                <a16:creationId xmlns:a16="http://schemas.microsoft.com/office/drawing/2014/main" id="{AB7099AD-8C9A-F195-FE97-A89FC006F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63371-E1F2-3125-4C2B-86990F2E2D6C}"/>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161863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FFB1-E428-19D7-386F-A46992BC96B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3" name="Footer Placeholder 2">
            <a:extLst>
              <a:ext uri="{FF2B5EF4-FFF2-40B4-BE49-F238E27FC236}">
                <a16:creationId xmlns:a16="http://schemas.microsoft.com/office/drawing/2014/main" id="{0420BA8D-CCEA-365A-16B1-8727624155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B0849-0627-FBD7-31C3-FDE0DD83264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956977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E7C1-9E0D-39AB-B224-D7F61AE4D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7E2B7-10AA-3BB8-F084-1BE5198E9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43B605-F132-1D86-E351-6A6759233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C43DC-7158-59F6-2780-025B7631F5C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1229248D-CF45-F8BD-30CB-21EFDC302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3A8A9-0FFC-6EED-CBF3-9E952162B7F8}"/>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4058417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BD46-5C50-0806-60C4-4410A3B37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DB58C4-27CA-210D-B62F-F0D63B2CF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8C26CD-CEF4-9124-2AEF-EAC38AA51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422EB-C7D1-9374-4785-9D96CA05766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5B0516F1-7B1F-20D2-4EAC-802126B92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C57B-E25C-32A4-EED1-11B352C511E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004175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472C-7D21-F599-A163-45E0D04E1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8E241-60AB-7F3C-5A50-CA4C56F3D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3D091-DA71-DCB7-543A-DC5699DD5A1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33B8B100-934D-AEF0-B228-FD9E00C3F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3E0ED-86F5-7DB8-54BF-D1D148724462}"/>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561644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896CA-E129-D90D-C8A9-F2F56A404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1227F-996A-024C-5013-1D19637202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BC4E-68DD-EBC1-0163-CB86367C127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F491765B-764F-6744-C710-3DF5E2EDF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0AE61-ED97-3C85-3977-30273ED80207}"/>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31885226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2.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2A6484-5F18-CF8D-D009-57C5B04E1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EBA8E-2513-04E6-AF47-227ED306D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68A8-82C6-E015-331A-A78ECEC39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C1B38BDD-2489-98F5-3208-86F482F4E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DBEDEB-E6D9-58FF-2274-CD05E311DF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7" name="text" descr="{&quot;templafy&quot;:{&quot;id&quot;:&quot;d2655e43-8e0c-4284-9358-0ff79f991f30&quot;}}" title="UserProfile.LegalEntity.Copyright_en-AU">
            <a:extLst>
              <a:ext uri="{FF2B5EF4-FFF2-40B4-BE49-F238E27FC236}">
                <a16:creationId xmlns:a16="http://schemas.microsoft.com/office/drawing/2014/main" id="{7A1FB763-05AF-7784-63F1-2FABDD4EA9D9}"/>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pic>
        <p:nvPicPr>
          <p:cNvPr id="8" name="Picture 7" descr="A logo with blue and orange lines&#10;&#10;Description automatically generated">
            <a:extLst>
              <a:ext uri="{FF2B5EF4-FFF2-40B4-BE49-F238E27FC236}">
                <a16:creationId xmlns:a16="http://schemas.microsoft.com/office/drawing/2014/main" id="{0F0C84FE-E6D8-1A23-A44C-543CDFAFD3D1}"/>
              </a:ext>
            </a:extLst>
          </p:cNvPr>
          <p:cNvPicPr>
            <a:picLocks noChangeAspect="1"/>
          </p:cNvPicPr>
          <p:nvPr userDrawn="1"/>
        </p:nvPicPr>
        <p:blipFill>
          <a:blip r:embed="rId55"/>
          <a:stretch>
            <a:fillRect/>
          </a:stretch>
        </p:blipFill>
        <p:spPr>
          <a:xfrm>
            <a:off x="11677731" y="115887"/>
            <a:ext cx="365125" cy="365125"/>
          </a:xfrm>
          <a:prstGeom prst="rect">
            <a:avLst/>
          </a:prstGeom>
        </p:spPr>
      </p:pic>
    </p:spTree>
    <p:extLst>
      <p:ext uri="{BB962C8B-B14F-4D97-AF65-F5344CB8AC3E}">
        <p14:creationId xmlns:p14="http://schemas.microsoft.com/office/powerpoint/2010/main" val="8086392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85" r:id="rId3"/>
    <p:sldLayoutId id="2147483738" r:id="rId4"/>
    <p:sldLayoutId id="2147483686" r:id="rId5"/>
    <p:sldLayoutId id="2147483699" r:id="rId6"/>
    <p:sldLayoutId id="2147483666" r:id="rId7"/>
    <p:sldLayoutId id="2147483696" r:id="rId8"/>
    <p:sldLayoutId id="2147483730" r:id="rId9"/>
    <p:sldLayoutId id="2147483731" r:id="rId10"/>
    <p:sldLayoutId id="2147483732" r:id="rId11"/>
    <p:sldLayoutId id="2147483733" r:id="rId12"/>
    <p:sldLayoutId id="2147483735" r:id="rId13"/>
    <p:sldLayoutId id="2147483736" r:id="rId14"/>
    <p:sldLayoutId id="2147483734" r:id="rId15"/>
    <p:sldLayoutId id="2147483725" r:id="rId16"/>
    <p:sldLayoutId id="2147483726" r:id="rId17"/>
    <p:sldLayoutId id="2147483727" r:id="rId18"/>
    <p:sldLayoutId id="2147483728" r:id="rId19"/>
    <p:sldLayoutId id="2147483729" r:id="rId20"/>
    <p:sldLayoutId id="2147483722" r:id="rId21"/>
    <p:sldLayoutId id="2147483689" r:id="rId22"/>
    <p:sldLayoutId id="2147483700" r:id="rId23"/>
    <p:sldLayoutId id="2147483690" r:id="rId24"/>
    <p:sldLayoutId id="2147483720" r:id="rId25"/>
    <p:sldLayoutId id="2147483721" r:id="rId26"/>
    <p:sldLayoutId id="2147483701" r:id="rId27"/>
    <p:sldLayoutId id="2147483691" r:id="rId28"/>
    <p:sldLayoutId id="2147483702" r:id="rId29"/>
    <p:sldLayoutId id="2147483692" r:id="rId30"/>
    <p:sldLayoutId id="2147483703" r:id="rId31"/>
    <p:sldLayoutId id="2147483693" r:id="rId32"/>
    <p:sldLayoutId id="2147483719" r:id="rId33"/>
    <p:sldLayoutId id="2147483694" r:id="rId34"/>
    <p:sldLayoutId id="2147483695" r:id="rId35"/>
    <p:sldLayoutId id="2147483687" r:id="rId36"/>
    <p:sldLayoutId id="2147483688" r:id="rId37"/>
    <p:sldLayoutId id="2147483667" r:id="rId38"/>
    <p:sldLayoutId id="2147483668" r:id="rId39"/>
    <p:sldLayoutId id="2147483669" r:id="rId40"/>
    <p:sldLayoutId id="2147483670" r:id="rId41"/>
    <p:sldLayoutId id="2147483671" r:id="rId42"/>
    <p:sldLayoutId id="2147483672" r:id="rId43"/>
    <p:sldLayoutId id="2147483673" r:id="rId44"/>
    <p:sldLayoutId id="2147483674" r:id="rId45"/>
    <p:sldLayoutId id="2147483675" r:id="rId46"/>
    <p:sldLayoutId id="2147483676" r:id="rId47"/>
    <p:sldLayoutId id="2147483677" r:id="rId48"/>
    <p:sldLayoutId id="2147483678" r:id="rId49"/>
    <p:sldLayoutId id="2147483679" r:id="rId50"/>
    <p:sldLayoutId id="2147483680" r:id="rId51"/>
    <p:sldLayoutId id="2147483681" r:id="rId52"/>
    <p:sldLayoutId id="2147483682" r:id="rId53"/>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A079C-36DB-9748-3003-43474B6E6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523B5-21AF-C1C6-1856-4E307C100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45B9A-0386-C176-B941-FAD7BC569D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F1E810E1-FEAB-EAB3-1E14-39F7803335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D80E42-223B-1B1B-B9BB-EC98066CC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DB1FD3-D049-4CBD-926A-65BFA2F610D9}" type="slidenum">
              <a:rPr lang="en-US" smtClean="0"/>
              <a:t>‹#›</a:t>
            </a:fld>
            <a:endParaRPr lang="en-US"/>
          </a:p>
        </p:txBody>
      </p:sp>
      <p:pic>
        <p:nvPicPr>
          <p:cNvPr id="17" name="Image" descr="Image">
            <a:extLst>
              <a:ext uri="{FF2B5EF4-FFF2-40B4-BE49-F238E27FC236}">
                <a16:creationId xmlns:a16="http://schemas.microsoft.com/office/drawing/2014/main" id="{AC9CB7CD-1C90-DBBA-B22E-05A7719DBF16}"/>
              </a:ext>
            </a:extLst>
          </p:cNvPr>
          <p:cNvPicPr>
            <a:picLocks/>
          </p:cNvPicPr>
          <p:nvPr userDrawn="1"/>
        </p:nvPicPr>
        <p:blipFill rotWithShape="1">
          <a:blip r:embed="rId16"/>
          <a:srcRect t="79122" b="7165"/>
          <a:stretch/>
        </p:blipFill>
        <p:spPr>
          <a:xfrm>
            <a:off x="4323" y="6390966"/>
            <a:ext cx="12192000" cy="468000"/>
          </a:xfrm>
          <a:prstGeom prst="rect">
            <a:avLst/>
          </a:prstGeom>
          <a:solidFill>
            <a:srgbClr val="F2F2F2"/>
          </a:solidFill>
        </p:spPr>
      </p:pic>
      <p:sp>
        <p:nvSpPr>
          <p:cNvPr id="11" name="text" descr="{&quot;templafy&quot;:{&quot;id&quot;:&quot;d2655e43-8e0c-4284-9358-0ff79f991f30&quot;}}" title="UserProfile.LegalEntity.Copyright_en-AU">
            <a:extLst>
              <a:ext uri="{FF2B5EF4-FFF2-40B4-BE49-F238E27FC236}">
                <a16:creationId xmlns:a16="http://schemas.microsoft.com/office/drawing/2014/main" id="{547B713C-0790-9340-33B1-7386B131E736}"/>
              </a:ext>
            </a:extLst>
          </p:cNvPr>
          <p:cNvSpPr/>
          <p:nvPr userDrawn="1"/>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12782718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88A1D-0C3F-729A-6041-0E6DACADD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85BB6-474E-0942-45C2-28F115379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B881C-2673-3BA4-DB50-B8B835553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16CCE4B9-6B71-5439-CED9-103113A1F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59FA45-D4ED-6744-448D-0EFE98B3E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AF18E-98B1-4CE9-B8C1-BEB1E2F5CF34}" type="slidenum">
              <a:rPr lang="en-US" smtClean="0"/>
              <a:t>‹#›</a:t>
            </a:fld>
            <a:endParaRPr lang="en-US"/>
          </a:p>
        </p:txBody>
      </p:sp>
    </p:spTree>
    <p:extLst>
      <p:ext uri="{BB962C8B-B14F-4D97-AF65-F5344CB8AC3E}">
        <p14:creationId xmlns:p14="http://schemas.microsoft.com/office/powerpoint/2010/main" val="367454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88A1D-0C3F-729A-6041-0E6DACADD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85BB6-474E-0942-45C2-28F115379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B881C-2673-3BA4-DB50-B8B835553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16CCE4B9-6B71-5439-CED9-103113A1F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59FA45-D4ED-6744-448D-0EFE98B3E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AF18E-98B1-4CE9-B8C1-BEB1E2F5CF34}" type="slidenum">
              <a:rPr lang="en-US" smtClean="0"/>
              <a:t>‹#›</a:t>
            </a:fld>
            <a:endParaRPr lang="en-US"/>
          </a:p>
        </p:txBody>
      </p:sp>
    </p:spTree>
    <p:extLst>
      <p:ext uri="{BB962C8B-B14F-4D97-AF65-F5344CB8AC3E}">
        <p14:creationId xmlns:p14="http://schemas.microsoft.com/office/powerpoint/2010/main" val="113255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1.xml"/><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1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166.png"/></Relationships>
</file>

<file path=ppt/slides/_rels/slide1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168.png"/><Relationship Id="rId4" Type="http://schemas.openxmlformats.org/officeDocument/2006/relationships/slide" Target="slide8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1.xml"/><Relationship Id="rId4" Type="http://schemas.openxmlformats.org/officeDocument/2006/relationships/image" Target="../media/image171.png"/></Relationships>
</file>

<file path=ppt/slides/_rels/slide1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17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176.png"/></Relationships>
</file>

<file path=ppt/slides/_rels/slide13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41.xml"/><Relationship Id="rId5" Type="http://schemas.openxmlformats.org/officeDocument/2006/relationships/image" Target="../media/image183.png"/><Relationship Id="rId4" Type="http://schemas.openxmlformats.org/officeDocument/2006/relationships/image" Target="../media/image182.png"/></Relationships>
</file>

<file path=ppt/slides/_rels/slide1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8.xml"/><Relationship Id="rId1" Type="http://schemas.openxmlformats.org/officeDocument/2006/relationships/slideLayout" Target="../slideLayouts/slideLayout41.xml"/><Relationship Id="rId5" Type="http://schemas.openxmlformats.org/officeDocument/2006/relationships/image" Target="../media/image183.png"/><Relationship Id="rId4" Type="http://schemas.openxmlformats.org/officeDocument/2006/relationships/image" Target="../media/image186.png"/></Relationships>
</file>

<file path=ppt/slides/_rels/slide1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116.png"/><Relationship Id="rId4" Type="http://schemas.openxmlformats.org/officeDocument/2006/relationships/image" Target="../media/image1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1.xml"/></Relationships>
</file>

<file path=ppt/slides/_rels/slide1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81.xml"/></Relationships>
</file>

<file path=ppt/slides/_rels/slide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3.png"/><Relationship Id="rId1" Type="http://schemas.openxmlformats.org/officeDocument/2006/relationships/slideLayout" Target="../slideLayouts/slideLayout81.xml"/></Relationships>
</file>

<file path=ppt/slides/_rels/slide14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1.xml"/></Relationships>
</file>

<file path=ppt/slides/_rels/slide14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81.xml"/><Relationship Id="rId4" Type="http://schemas.openxmlformats.org/officeDocument/2006/relationships/image" Target="../media/image19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1.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1.xml"/></Relationships>
</file>

<file path=ppt/slides/_rels/slide15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1.xml"/></Relationships>
</file>

<file path=ppt/slides/_rels/slide15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1.xml"/></Relationships>
</file>

<file path=ppt/slides/_rels/slide15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15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1.xml"/></Relationships>
</file>

<file path=ppt/slides/_rels/slide15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81.xml"/></Relationships>
</file>

<file path=ppt/slides/_rels/slide15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1.xml"/></Relationships>
</file>

<file path=ppt/slides/_rels/slide15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1.xml"/></Relationships>
</file>

<file path=ppt/slides/_rels/slide16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1.xml"/></Relationships>
</file>

<file path=ppt/slides/_rels/slide16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1.xml"/></Relationships>
</file>

<file path=ppt/slides/_rels/slide16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1.xml"/></Relationships>
</file>

<file path=ppt/slides/_rels/slide1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81.xml"/></Relationships>
</file>

<file path=ppt/slides/_rels/slide16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81.xml"/></Relationships>
</file>

<file path=ppt/slides/_rels/slide16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1.xml"/></Relationships>
</file>

<file path=ppt/slides/_rels/slide16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81.xml"/></Relationships>
</file>

<file path=ppt/slides/_rels/slide16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8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slide" Target="slide32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81.xml"/></Relationships>
</file>

<file path=ppt/slides/_rels/slide17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1.xml"/></Relationships>
</file>

<file path=ppt/slides/_rels/slide1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2.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1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3.xml"/><Relationship Id="rId1" Type="http://schemas.openxmlformats.org/officeDocument/2006/relationships/slideLayout" Target="../slideLayouts/slideLayout81.xml"/><Relationship Id="rId4" Type="http://schemas.openxmlformats.org/officeDocument/2006/relationships/image" Target="../media/image232.png"/></Relationships>
</file>

<file path=ppt/slides/_rels/slide17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1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18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18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18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2.xml"/><Relationship Id="rId1" Type="http://schemas.openxmlformats.org/officeDocument/2006/relationships/slideLayout" Target="../slideLayouts/slideLayout81.xml"/><Relationship Id="rId4" Type="http://schemas.openxmlformats.org/officeDocument/2006/relationships/image" Target="../media/image242.png"/></Relationships>
</file>

<file path=ppt/slides/_rels/slide18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63.xml"/><Relationship Id="rId1" Type="http://schemas.openxmlformats.org/officeDocument/2006/relationships/slideLayout" Target="../slideLayouts/slideLayout81.xml"/><Relationship Id="rId5" Type="http://schemas.openxmlformats.org/officeDocument/2006/relationships/image" Target="../media/image245.png"/><Relationship Id="rId4" Type="http://schemas.openxmlformats.org/officeDocument/2006/relationships/image" Target="../media/image244.png"/></Relationships>
</file>

<file path=ppt/slides/_rels/slide1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4.xml"/><Relationship Id="rId1" Type="http://schemas.openxmlformats.org/officeDocument/2006/relationships/slideLayout" Target="../slideLayouts/slideLayout81.xml"/><Relationship Id="rId4" Type="http://schemas.openxmlformats.org/officeDocument/2006/relationships/image" Target="../media/image247.png"/></Relationships>
</file>

<file path=ppt/slides/_rels/slide18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5.xml"/><Relationship Id="rId1" Type="http://schemas.openxmlformats.org/officeDocument/2006/relationships/slideLayout" Target="../slideLayouts/slideLayout81.xml"/><Relationship Id="rId4" Type="http://schemas.openxmlformats.org/officeDocument/2006/relationships/image" Target="../media/image249.png"/></Relationships>
</file>

<file path=ppt/slides/_rels/slide18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6.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19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19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8.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19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19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0.xml"/><Relationship Id="rId1" Type="http://schemas.openxmlformats.org/officeDocument/2006/relationships/slideLayout" Target="../slideLayouts/slideLayout81.xml"/></Relationships>
</file>

<file path=ppt/slides/_rels/slide19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1.xml"/><Relationship Id="rId1" Type="http://schemas.openxmlformats.org/officeDocument/2006/relationships/slideLayout" Target="../slideLayouts/slideLayout81.xml"/><Relationship Id="rId5" Type="http://schemas.openxmlformats.org/officeDocument/2006/relationships/image" Target="../media/image257.png"/><Relationship Id="rId4" Type="http://schemas.openxmlformats.org/officeDocument/2006/relationships/image" Target="../media/image256.png"/></Relationships>
</file>

<file path=ppt/slides/_rels/slide19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81.xml"/></Relationships>
</file>

<file path=ppt/slides/_rels/slide1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9.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20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81.xml"/></Relationships>
</file>

<file path=ppt/slides/_rels/slide20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8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81.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81.xml"/><Relationship Id="rId4" Type="http://schemas.openxmlformats.org/officeDocument/2006/relationships/image" Target="../media/image264.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81.xml"/></Relationships>
</file>

<file path=ppt/slides/_rels/slide20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1.xml"/></Relationships>
</file>

<file path=ppt/slides/_rels/slide20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1.xml"/></Relationships>
</file>

<file path=ppt/slides/_rels/slide2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68.png"/><Relationship Id="rId1" Type="http://schemas.openxmlformats.org/officeDocument/2006/relationships/slideLayout" Target="../slideLayouts/slideLayout81.xml"/></Relationships>
</file>

<file path=ppt/slides/_rels/slide21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81.xml"/></Relationships>
</file>

<file path=ppt/slides/_rels/slide21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81.xml"/><Relationship Id="rId4" Type="http://schemas.openxmlformats.org/officeDocument/2006/relationships/image" Target="../media/image273.png"/></Relationships>
</file>

<file path=ppt/slides/_rels/slide21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1.xml"/></Relationships>
</file>

<file path=ppt/slides/_rels/slide21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1.xml"/></Relationships>
</file>

<file path=ppt/slides/_rels/slide21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1.xml"/></Relationships>
</file>

<file path=ppt/slides/_rels/slide21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1.xml"/></Relationships>
</file>

<file path=ppt/slides/_rels/slide219.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22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81.xml"/></Relationships>
</file>

<file path=ppt/slides/_rels/slide22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8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81.xml"/></Relationships>
</file>

<file path=ppt/slides/_rels/slide224.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81.xml"/></Relationships>
</file>

<file path=ppt/slides/_rels/slide22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3.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22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4.xml"/><Relationship Id="rId1" Type="http://schemas.openxmlformats.org/officeDocument/2006/relationships/slideLayout" Target="../slideLayouts/slideLayout81.xml"/><Relationship Id="rId4" Type="http://schemas.openxmlformats.org/officeDocument/2006/relationships/image" Target="../media/image281.png"/></Relationships>
</file>

<file path=ppt/slides/_rels/slide22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5.xml"/><Relationship Id="rId1" Type="http://schemas.openxmlformats.org/officeDocument/2006/relationships/slideLayout" Target="../slideLayouts/slideLayout8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23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23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23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23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2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2.xml"/><Relationship Id="rId1" Type="http://schemas.openxmlformats.org/officeDocument/2006/relationships/slideLayout" Target="../slideLayouts/slideLayout8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3.xml"/><Relationship Id="rId1" Type="http://schemas.openxmlformats.org/officeDocument/2006/relationships/slideLayout" Target="../slideLayouts/slideLayout81.xml"/><Relationship Id="rId4" Type="http://schemas.openxmlformats.org/officeDocument/2006/relationships/image" Target="../media/image242.png"/></Relationships>
</file>

<file path=ppt/slides/_rels/slide23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84.xml"/><Relationship Id="rId1" Type="http://schemas.openxmlformats.org/officeDocument/2006/relationships/slideLayout" Target="../slideLayouts/slideLayout81.xml"/><Relationship Id="rId5" Type="http://schemas.openxmlformats.org/officeDocument/2006/relationships/image" Target="../media/image289.png"/><Relationship Id="rId4" Type="http://schemas.openxmlformats.org/officeDocument/2006/relationships/image" Target="../media/image28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2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5.xml"/><Relationship Id="rId1" Type="http://schemas.openxmlformats.org/officeDocument/2006/relationships/slideLayout" Target="../slideLayouts/slideLayout81.xml"/><Relationship Id="rId4" Type="http://schemas.openxmlformats.org/officeDocument/2006/relationships/image" Target="../media/image287.png"/></Relationships>
</file>

<file path=ppt/slides/_rels/slide2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86.xml"/><Relationship Id="rId1" Type="http://schemas.openxmlformats.org/officeDocument/2006/relationships/slideLayout" Target="../slideLayouts/slideLayout81.xml"/><Relationship Id="rId4" Type="http://schemas.openxmlformats.org/officeDocument/2006/relationships/image" Target="../media/image290.png"/></Relationships>
</file>

<file path=ppt/slides/_rels/slide24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24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24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89.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24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24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92.xml"/><Relationship Id="rId1" Type="http://schemas.openxmlformats.org/officeDocument/2006/relationships/slideLayout" Target="../slideLayouts/slideLayout81.xml"/><Relationship Id="rId4" Type="http://schemas.openxmlformats.org/officeDocument/2006/relationships/image" Target="../media/image255.png"/></Relationships>
</file>

<file path=ppt/slides/_rels/slide24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25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41.xml"/></Relationships>
</file>

<file path=ppt/slides/_rels/slide25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41.xml"/></Relationships>
</file>

<file path=ppt/slides/_rels/slide2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25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slide" Target="slide74.xml"/><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4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1.xml"/></Relationships>
</file>

<file path=ppt/slides/_rels/slide25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41.xml"/><Relationship Id="rId4" Type="http://schemas.openxmlformats.org/officeDocument/2006/relationships/image" Target="../media/image302.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41.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41.xml"/></Relationships>
</file>

<file path=ppt/slides/_rels/slide26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8.png"/><Relationship Id="rId1" Type="http://schemas.openxmlformats.org/officeDocument/2006/relationships/slideLayout" Target="../slideLayouts/slideLayout41.xml"/></Relationships>
</file>

<file path=ppt/slides/_rels/slide2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1.png"/><Relationship Id="rId1" Type="http://schemas.openxmlformats.org/officeDocument/2006/relationships/slideLayout" Target="../slideLayouts/slideLayout41.xml"/><Relationship Id="rId4" Type="http://schemas.openxmlformats.org/officeDocument/2006/relationships/image" Target="../media/image312.png"/></Relationships>
</file>

<file path=ppt/slides/_rels/slide26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41.xml"/></Relationships>
</file>

<file path=ppt/slides/_rels/slide26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41.xml"/></Relationships>
</file>

<file path=ppt/slides/_rels/slide2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17.png"/><Relationship Id="rId1" Type="http://schemas.openxmlformats.org/officeDocument/2006/relationships/slideLayout" Target="../slideLayouts/slideLayout41.xml"/><Relationship Id="rId6" Type="http://schemas.openxmlformats.org/officeDocument/2006/relationships/image" Target="../media/image319.png"/><Relationship Id="rId5" Type="http://schemas.openxmlformats.org/officeDocument/2006/relationships/image" Target="../media/image38.png"/><Relationship Id="rId4" Type="http://schemas.openxmlformats.org/officeDocument/2006/relationships/image" Target="../media/image318.png"/></Relationships>
</file>

<file path=ppt/slides/_rels/slide2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0.png"/><Relationship Id="rId1" Type="http://schemas.openxmlformats.org/officeDocument/2006/relationships/slideLayout" Target="../slideLayouts/slideLayout41.xml"/></Relationships>
</file>

<file path=ppt/slides/_rels/slide26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41.xml"/></Relationships>
</file>

<file path=ppt/slides/_rels/slide268.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41.xml"/></Relationships>
</file>

<file path=ppt/slides/_rels/slide269.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41.xml"/><Relationship Id="rId4" Type="http://schemas.openxmlformats.org/officeDocument/2006/relationships/image" Target="../media/image327.png"/></Relationships>
</file>

<file path=ppt/slides/_rels/slide27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1.xml"/></Relationships>
</file>

<file path=ppt/slides/_rels/slide27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94.xml"/><Relationship Id="rId1" Type="http://schemas.openxmlformats.org/officeDocument/2006/relationships/slideLayout" Target="../slideLayouts/slideLayout41.xml"/><Relationship Id="rId4" Type="http://schemas.openxmlformats.org/officeDocument/2006/relationships/image" Target="../media/image330.png"/></Relationships>
</file>

<file path=ppt/slides/_rels/slide27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5.xml"/><Relationship Id="rId1" Type="http://schemas.openxmlformats.org/officeDocument/2006/relationships/slideLayout" Target="../slideLayouts/slideLayout41.xml"/><Relationship Id="rId5" Type="http://schemas.openxmlformats.org/officeDocument/2006/relationships/image" Target="../media/image333.png"/><Relationship Id="rId4" Type="http://schemas.openxmlformats.org/officeDocument/2006/relationships/image" Target="../media/image332.png"/></Relationships>
</file>

<file path=ppt/slides/_rels/slide27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27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98.xml"/><Relationship Id="rId1" Type="http://schemas.openxmlformats.org/officeDocument/2006/relationships/slideLayout" Target="../slideLayouts/slideLayout41.xml"/><Relationship Id="rId6" Type="http://schemas.openxmlformats.org/officeDocument/2006/relationships/slide" Target="slide325.xml"/><Relationship Id="rId5" Type="http://schemas.openxmlformats.org/officeDocument/2006/relationships/image" Target="../media/image338.png"/><Relationship Id="rId4" Type="http://schemas.openxmlformats.org/officeDocument/2006/relationships/image" Target="../media/image337.png"/></Relationships>
</file>

<file path=ppt/slides/_rels/slide279.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99.xml"/><Relationship Id="rId1" Type="http://schemas.openxmlformats.org/officeDocument/2006/relationships/slideLayout" Target="../slideLayouts/slideLayout41.xml"/><Relationship Id="rId5" Type="http://schemas.openxmlformats.org/officeDocument/2006/relationships/image" Target="../media/image340.png"/><Relationship Id="rId4" Type="http://schemas.openxmlformats.org/officeDocument/2006/relationships/slide" Target="slide32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8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00.xml"/><Relationship Id="rId1" Type="http://schemas.openxmlformats.org/officeDocument/2006/relationships/slideLayout" Target="../slideLayouts/slideLayout41.xml"/><Relationship Id="rId5" Type="http://schemas.openxmlformats.org/officeDocument/2006/relationships/image" Target="../media/image340.png"/><Relationship Id="rId4" Type="http://schemas.openxmlformats.org/officeDocument/2006/relationships/slide" Target="slide325.xml"/></Relationships>
</file>

<file path=ppt/slides/_rels/slide28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01.xml"/><Relationship Id="rId1" Type="http://schemas.openxmlformats.org/officeDocument/2006/relationships/slideLayout" Target="../slideLayouts/slideLayout41.xml"/><Relationship Id="rId4" Type="http://schemas.openxmlformats.org/officeDocument/2006/relationships/slide" Target="slide32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284.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03.xml"/><Relationship Id="rId1" Type="http://schemas.openxmlformats.org/officeDocument/2006/relationships/slideLayout" Target="../slideLayouts/slideLayout41.xml"/><Relationship Id="rId5" Type="http://schemas.openxmlformats.org/officeDocument/2006/relationships/slide" Target="slide91.xml"/><Relationship Id="rId4" Type="http://schemas.openxmlformats.org/officeDocument/2006/relationships/slide" Target="slide36.xml"/></Relationships>
</file>

<file path=ppt/slides/_rels/slide28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286.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28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41.xml"/></Relationships>
</file>

<file path=ppt/slides/_rels/slide28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41.xml"/></Relationships>
</file>

<file path=ppt/slides/_rels/slide28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290.xml.rels><?xml version="1.0" encoding="UTF-8" standalone="yes"?>
<Relationships xmlns="http://schemas.openxmlformats.org/package/2006/relationships"><Relationship Id="rId8" Type="http://schemas.openxmlformats.org/officeDocument/2006/relationships/image" Target="../media/image356.png"/><Relationship Id="rId13" Type="http://schemas.openxmlformats.org/officeDocument/2006/relationships/image" Target="../media/image361.png"/><Relationship Id="rId3" Type="http://schemas.openxmlformats.org/officeDocument/2006/relationships/image" Target="../media/image351.png"/><Relationship Id="rId7" Type="http://schemas.openxmlformats.org/officeDocument/2006/relationships/image" Target="../media/image355.png"/><Relationship Id="rId12" Type="http://schemas.openxmlformats.org/officeDocument/2006/relationships/image" Target="../media/image360.png"/><Relationship Id="rId2" Type="http://schemas.openxmlformats.org/officeDocument/2006/relationships/notesSlide" Target="../notesSlides/notesSlide107.xml"/><Relationship Id="rId1" Type="http://schemas.openxmlformats.org/officeDocument/2006/relationships/slideLayout" Target="../slideLayouts/slideLayout41.xml"/><Relationship Id="rId6" Type="http://schemas.openxmlformats.org/officeDocument/2006/relationships/image" Target="../media/image354.png"/><Relationship Id="rId11" Type="http://schemas.openxmlformats.org/officeDocument/2006/relationships/image" Target="../media/image359.png"/><Relationship Id="rId5" Type="http://schemas.openxmlformats.org/officeDocument/2006/relationships/image" Target="../media/image353.png"/><Relationship Id="rId10" Type="http://schemas.openxmlformats.org/officeDocument/2006/relationships/image" Target="../media/image358.png"/><Relationship Id="rId4" Type="http://schemas.openxmlformats.org/officeDocument/2006/relationships/image" Target="../media/image352.png"/><Relationship Id="rId9" Type="http://schemas.openxmlformats.org/officeDocument/2006/relationships/image" Target="../media/image357.png"/></Relationships>
</file>

<file path=ppt/slides/_rels/slide29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292.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293.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10.xml"/><Relationship Id="rId1" Type="http://schemas.openxmlformats.org/officeDocument/2006/relationships/slideLayout" Target="../slideLayouts/slideLayout41.xml"/><Relationship Id="rId4" Type="http://schemas.openxmlformats.org/officeDocument/2006/relationships/image" Target="../media/image365.png"/></Relationships>
</file>

<file path=ppt/slides/_rels/slide29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11.xml"/><Relationship Id="rId1" Type="http://schemas.openxmlformats.org/officeDocument/2006/relationships/slideLayout" Target="../slideLayouts/slideLayout41.xml"/><Relationship Id="rId4" Type="http://schemas.openxmlformats.org/officeDocument/2006/relationships/image" Target="../media/image367.png"/></Relationships>
</file>

<file path=ppt/slides/_rels/slide295.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13.xml"/><Relationship Id="rId1" Type="http://schemas.openxmlformats.org/officeDocument/2006/relationships/slideLayout" Target="../slideLayouts/slideLayout41.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29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14.xml"/><Relationship Id="rId1" Type="http://schemas.openxmlformats.org/officeDocument/2006/relationships/slideLayout" Target="../slideLayouts/slideLayout41.xml"/><Relationship Id="rId4" Type="http://schemas.openxmlformats.org/officeDocument/2006/relationships/image" Target="../media/image374.png"/></Relationships>
</file>

<file path=ppt/slides/_rels/slide299.xml.rels><?xml version="1.0" encoding="UTF-8" standalone="yes"?>
<Relationships xmlns="http://schemas.openxmlformats.org/package/2006/relationships"><Relationship Id="rId3" Type="http://schemas.openxmlformats.org/officeDocument/2006/relationships/image" Target="../media/image375.png"/><Relationship Id="rId7" Type="http://schemas.openxmlformats.org/officeDocument/2006/relationships/image" Target="../media/image379.png"/><Relationship Id="rId2" Type="http://schemas.openxmlformats.org/officeDocument/2006/relationships/notesSlide" Target="../notesSlides/notesSlide115.xml"/><Relationship Id="rId1" Type="http://schemas.openxmlformats.org/officeDocument/2006/relationships/slideLayout" Target="../slideLayouts/slideLayout41.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30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16.xml"/><Relationship Id="rId1" Type="http://schemas.openxmlformats.org/officeDocument/2006/relationships/slideLayout" Target="../slideLayouts/slideLayout41.xml"/><Relationship Id="rId5" Type="http://schemas.openxmlformats.org/officeDocument/2006/relationships/image" Target="../media/image382.png"/><Relationship Id="rId4" Type="http://schemas.openxmlformats.org/officeDocument/2006/relationships/image" Target="../media/image381.png"/></Relationships>
</file>

<file path=ppt/slides/_rels/slide301.xml.rels><?xml version="1.0" encoding="UTF-8" standalone="yes"?>
<Relationships xmlns="http://schemas.openxmlformats.org/package/2006/relationships"><Relationship Id="rId8" Type="http://schemas.openxmlformats.org/officeDocument/2006/relationships/image" Target="../media/image388.png"/><Relationship Id="rId13" Type="http://schemas.openxmlformats.org/officeDocument/2006/relationships/image" Target="../media/image393.png"/><Relationship Id="rId3" Type="http://schemas.openxmlformats.org/officeDocument/2006/relationships/image" Target="../media/image383.png"/><Relationship Id="rId7" Type="http://schemas.openxmlformats.org/officeDocument/2006/relationships/image" Target="../media/image387.png"/><Relationship Id="rId12" Type="http://schemas.openxmlformats.org/officeDocument/2006/relationships/image" Target="../media/image392.png"/><Relationship Id="rId2" Type="http://schemas.openxmlformats.org/officeDocument/2006/relationships/notesSlide" Target="../notesSlides/notesSlide117.xml"/><Relationship Id="rId1" Type="http://schemas.openxmlformats.org/officeDocument/2006/relationships/slideLayout" Target="../slideLayouts/slideLayout41.xml"/><Relationship Id="rId6" Type="http://schemas.openxmlformats.org/officeDocument/2006/relationships/image" Target="../media/image386.png"/><Relationship Id="rId11" Type="http://schemas.openxmlformats.org/officeDocument/2006/relationships/image" Target="../media/image391.png"/><Relationship Id="rId5" Type="http://schemas.openxmlformats.org/officeDocument/2006/relationships/image" Target="../media/image385.png"/><Relationship Id="rId15" Type="http://schemas.openxmlformats.org/officeDocument/2006/relationships/image" Target="../media/image395.png"/><Relationship Id="rId10"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389.png"/><Relationship Id="rId14" Type="http://schemas.openxmlformats.org/officeDocument/2006/relationships/image" Target="../media/image394.png"/></Relationships>
</file>

<file path=ppt/slides/_rels/slide302.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image" Target="../media/image396.png"/><Relationship Id="rId7" Type="http://schemas.openxmlformats.org/officeDocument/2006/relationships/image" Target="../media/image400.png"/><Relationship Id="rId2" Type="http://schemas.openxmlformats.org/officeDocument/2006/relationships/notesSlide" Target="../notesSlides/notesSlide118.xml"/><Relationship Id="rId1" Type="http://schemas.openxmlformats.org/officeDocument/2006/relationships/slideLayout" Target="../slideLayouts/slideLayout41.xml"/><Relationship Id="rId6" Type="http://schemas.openxmlformats.org/officeDocument/2006/relationships/image" Target="../media/image399.png"/><Relationship Id="rId5" Type="http://schemas.openxmlformats.org/officeDocument/2006/relationships/image" Target="../media/image398.png"/><Relationship Id="rId4" Type="http://schemas.openxmlformats.org/officeDocument/2006/relationships/image" Target="../media/image397.png"/></Relationships>
</file>

<file path=ppt/slides/_rels/slide30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19.xml"/><Relationship Id="rId1" Type="http://schemas.openxmlformats.org/officeDocument/2006/relationships/slideLayout" Target="../slideLayouts/slideLayout41.xml"/><Relationship Id="rId5" Type="http://schemas.openxmlformats.org/officeDocument/2006/relationships/image" Target="../media/image404.png"/><Relationship Id="rId4" Type="http://schemas.openxmlformats.org/officeDocument/2006/relationships/image" Target="../media/image403.png"/></Relationships>
</file>

<file path=ppt/slides/_rels/slide304.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20.xml"/><Relationship Id="rId1" Type="http://schemas.openxmlformats.org/officeDocument/2006/relationships/slideLayout" Target="../slideLayouts/slideLayout41.xml"/><Relationship Id="rId5" Type="http://schemas.openxmlformats.org/officeDocument/2006/relationships/image" Target="../media/image407.png"/><Relationship Id="rId4" Type="http://schemas.openxmlformats.org/officeDocument/2006/relationships/image" Target="../media/image406.png"/></Relationships>
</file>

<file path=ppt/slides/_rels/slide305.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306.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122.xml"/><Relationship Id="rId1" Type="http://schemas.openxmlformats.org/officeDocument/2006/relationships/slideLayout" Target="../slideLayouts/slideLayout41.xml"/><Relationship Id="rId5" Type="http://schemas.openxmlformats.org/officeDocument/2006/relationships/image" Target="../media/image411.png"/><Relationship Id="rId4" Type="http://schemas.openxmlformats.org/officeDocument/2006/relationships/image" Target="../media/image410.png"/></Relationships>
</file>

<file path=ppt/slides/_rels/slide307.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23.xml"/><Relationship Id="rId1" Type="http://schemas.openxmlformats.org/officeDocument/2006/relationships/slideLayout" Target="../slideLayouts/slideLayout41.xml"/><Relationship Id="rId6" Type="http://schemas.openxmlformats.org/officeDocument/2006/relationships/image" Target="../media/image415.png"/><Relationship Id="rId5" Type="http://schemas.openxmlformats.org/officeDocument/2006/relationships/image" Target="../media/image414.png"/><Relationship Id="rId4" Type="http://schemas.openxmlformats.org/officeDocument/2006/relationships/image" Target="../media/image413.png"/></Relationships>
</file>

<file path=ppt/slides/_rels/slide308.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124.xml"/><Relationship Id="rId1" Type="http://schemas.openxmlformats.org/officeDocument/2006/relationships/slideLayout" Target="../slideLayouts/slideLayout4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3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3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17.png"/><Relationship Id="rId1" Type="http://schemas.openxmlformats.org/officeDocument/2006/relationships/slideLayout" Target="../slideLayouts/slideLayout41.xml"/><Relationship Id="rId4" Type="http://schemas.openxmlformats.org/officeDocument/2006/relationships/image" Target="../media/image418.emf"/></Relationships>
</file>

<file path=ppt/slides/_rels/slide312.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313.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4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41.xml"/></Relationships>
</file>

<file path=ppt/slides/_rels/slide316.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41.xml"/></Relationships>
</file>

<file path=ppt/slides/_rels/slide317.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41.xml"/></Relationships>
</file>

<file path=ppt/slides/_rels/slide318.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41.xml"/></Relationships>
</file>

<file path=ppt/slides/_rels/slide319.xml.rels><?xml version="1.0" encoding="UTF-8" standalone="yes"?>
<Relationships xmlns="http://schemas.openxmlformats.org/package/2006/relationships"><Relationship Id="rId3" Type="http://schemas.openxmlformats.org/officeDocument/2006/relationships/slide" Target="slide313.xml"/><Relationship Id="rId2" Type="http://schemas.openxmlformats.org/officeDocument/2006/relationships/image" Target="../media/image42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4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2.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41.xml"/></Relationships>
</file>

<file path=ppt/slides/_rels/slide3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6.xml"/><Relationship Id="rId1" Type="http://schemas.openxmlformats.org/officeDocument/2006/relationships/slideLayout" Target="../slideLayouts/slideLayout41.xml"/><Relationship Id="rId5" Type="http://schemas.openxmlformats.org/officeDocument/2006/relationships/image" Target="../media/image75.png"/><Relationship Id="rId4" Type="http://schemas.openxmlformats.org/officeDocument/2006/relationships/image" Target="../media/image74.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7.xml"/><Relationship Id="rId1" Type="http://schemas.openxmlformats.org/officeDocument/2006/relationships/slideLayout" Target="../slideLayouts/slideLayout41.xml"/><Relationship Id="rId4" Type="http://schemas.openxmlformats.org/officeDocument/2006/relationships/image" Target="../media/image432.png"/></Relationships>
</file>

<file path=ppt/slides/_rels/slide326.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4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8.xml.rels><?xml version="1.0" encoding="UTF-8" standalone="yes"?>
<Relationships xmlns="http://schemas.openxmlformats.org/package/2006/relationships"><Relationship Id="rId2" Type="http://schemas.openxmlformats.org/officeDocument/2006/relationships/image" Target="../media/image434.png"/><Relationship Id="rId1" Type="http://schemas.openxmlformats.org/officeDocument/2006/relationships/slideLayout" Target="../slideLayouts/slideLayout41.xml"/></Relationships>
</file>

<file path=ppt/slides/_rels/slide32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41.xml"/><Relationship Id="rId5" Type="http://schemas.openxmlformats.org/officeDocument/2006/relationships/slide" Target="slide250.xml"/><Relationship Id="rId4" Type="http://schemas.openxmlformats.org/officeDocument/2006/relationships/slide" Target="slide4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4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41.xml"/><Relationship Id="rId5" Type="http://schemas.openxmlformats.org/officeDocument/2006/relationships/image" Target="../media/image442.png"/><Relationship Id="rId4" Type="http://schemas.openxmlformats.org/officeDocument/2006/relationships/image" Target="../media/image441.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slide" Target="slide29.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75.png"/><Relationship Id="rId5" Type="http://schemas.openxmlformats.org/officeDocument/2006/relationships/slide" Target="slide324.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86.png"/><Relationship Id="rId1" Type="http://schemas.openxmlformats.org/officeDocument/2006/relationships/slideLayout" Target="../slideLayouts/slideLayout41.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5.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1.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1.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 Target="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slide" Target="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slide" Target="slide8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slide" Target="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23.pn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slide" Target="slide82.xml"/><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slide" Target="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5A767-3A3B-4853-B76A-939F8144FED1}"/>
              </a:ext>
            </a:extLst>
          </p:cNvPr>
          <p:cNvSpPr>
            <a:spLocks noGrp="1"/>
          </p:cNvSpPr>
          <p:nvPr>
            <p:ph type="body" sz="quarter" idx="10"/>
          </p:nvPr>
        </p:nvSpPr>
        <p:spPr/>
        <p:txBody>
          <a:bodyPr/>
          <a:lstStyle/>
          <a:p>
            <a:r>
              <a:rPr lang="en-GB"/>
              <a:t>P5 Sourcing Manual</a:t>
            </a:r>
          </a:p>
        </p:txBody>
      </p:sp>
    </p:spTree>
    <p:extLst>
      <p:ext uri="{BB962C8B-B14F-4D97-AF65-F5344CB8AC3E}">
        <p14:creationId xmlns:p14="http://schemas.microsoft.com/office/powerpoint/2010/main" val="422622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pPr algn="l" rtl="0"/>
            <a:r>
              <a:rPr lang="it-IT"/>
              <a:t>3</a:t>
            </a:r>
            <a:endParaRPr lang="en-US"/>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vert="horz" lIns="90000" tIns="72000" rIns="108000" bIns="45720" rtlCol="0" anchor="t">
            <a:normAutofit/>
          </a:bodyPr>
          <a:lstStyle/>
          <a:p>
            <a:pPr algn="l" rtl="0"/>
            <a:r>
              <a:rPr lang="el-GR" dirty="0">
                <a:latin typeface="Calibri"/>
                <a:ea typeface="Calibri"/>
                <a:cs typeface="Calibri"/>
              </a:rPr>
              <a:t>Έργο Προμήθευσης </a:t>
            </a:r>
            <a:r>
              <a:rPr lang="it-IT" dirty="0">
                <a:latin typeface="Calibri"/>
                <a:ea typeface="Calibri"/>
                <a:cs typeface="Calibri"/>
              </a:rPr>
              <a:t>– M</a:t>
            </a:r>
            <a:r>
              <a:rPr lang="el-GR" dirty="0" err="1">
                <a:latin typeface="Calibri"/>
                <a:ea typeface="Calibri"/>
                <a:cs typeface="Calibri"/>
              </a:rPr>
              <a:t>οναδικός</a:t>
            </a:r>
            <a:r>
              <a:rPr lang="el-GR" dirty="0">
                <a:latin typeface="Calibri"/>
                <a:ea typeface="Calibri"/>
                <a:cs typeface="Calibri"/>
              </a:rPr>
              <a:t> διαγωνισμός </a:t>
            </a:r>
            <a:r>
              <a:rPr lang="it-IT" dirty="0">
                <a:latin typeface="Calibri"/>
                <a:ea typeface="Calibri"/>
                <a:cs typeface="Calibri"/>
              </a:rPr>
              <a:t>RFI</a:t>
            </a:r>
            <a:endParaRPr lang="en-US" dirty="0">
              <a:effectLst/>
              <a:latin typeface="Calibri"/>
              <a:ea typeface="Calibri"/>
              <a:cs typeface="Calibri"/>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pPr algn="l" rtl="0"/>
            <a:r>
              <a:rPr lang="it-IT" sz="1600"/>
              <a:t>3.1</a:t>
            </a:r>
            <a:endParaRPr lang="en-US" sz="160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rtl="0"/>
            <a:r>
              <a:rPr lang="el-GR" sz="1800"/>
              <a:t>Δημιουργία μοναδικού διαγωνισμού </a:t>
            </a:r>
            <a:r>
              <a:rPr lang="en-US" sz="1800"/>
              <a:t>RFI</a:t>
            </a:r>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pPr algn="l" rtl="0"/>
            <a:r>
              <a:rPr lang="it-IT" sz="1600"/>
              <a:t>3.2</a:t>
            </a:r>
            <a:endParaRPr lang="en-US" sz="160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pPr algn="l" rtl="0"/>
            <a:r>
              <a:rPr lang="it-IT" sz="1600"/>
              <a:t>3.4</a:t>
            </a:r>
            <a:endParaRPr lang="en-US" sz="160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a:solidFill>
                  <a:prstClr val="black"/>
                </a:solidFill>
              </a:rPr>
              <a:t>Ολοκλήρωση </a:t>
            </a:r>
            <a:r>
              <a:rPr lang="en-US" sz="1800">
                <a:solidFill>
                  <a:prstClr val="black"/>
                </a:solidFill>
              </a:rPr>
              <a:t>RFI</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pPr algn="l" rtl="0"/>
            <a:r>
              <a:rPr lang="it-IT" sz="1600"/>
              <a:t>3.3</a:t>
            </a:r>
            <a:endParaRPr lang="en-US" sz="160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31768595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F20244-B759-0C7B-0E80-835CAD77F566}"/>
              </a:ext>
            </a:extLst>
          </p:cNvPr>
          <p:cNvPicPr>
            <a:picLocks noChangeAspect="1"/>
          </p:cNvPicPr>
          <p:nvPr/>
        </p:nvPicPr>
        <p:blipFill>
          <a:blip r:embed="rId2"/>
          <a:stretch>
            <a:fillRect/>
          </a:stretch>
        </p:blipFill>
        <p:spPr>
          <a:xfrm>
            <a:off x="256124" y="1229251"/>
            <a:ext cx="7924682" cy="296784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sz="1200" dirty="0"/>
              <a:t>Κάντε κλικ στο</a:t>
            </a:r>
            <a:r>
              <a:rPr lang="it-IT" sz="1200" dirty="0"/>
              <a:t> </a:t>
            </a:r>
            <a:r>
              <a:rPr lang="el-GR" sz="1200" b="1" dirty="0"/>
              <a:t>Άνοιγμα Φακέλου</a:t>
            </a:r>
            <a:endParaRPr lang="en-US" sz="1200" i="1" dirty="0"/>
          </a:p>
          <a:p>
            <a:pPr algn="just">
              <a:buClr>
                <a:srgbClr val="F15822"/>
              </a:buClr>
            </a:pPr>
            <a:endParaRPr lang="el-GR" sz="1200" i="1" dirty="0"/>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b="1"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a:t>
            </a:r>
          </a:p>
        </p:txBody>
      </p:sp>
      <p:sp>
        <p:nvSpPr>
          <p:cNvPr id="4" name="Rettangolo 3">
            <a:extLst>
              <a:ext uri="{FF2B5EF4-FFF2-40B4-BE49-F238E27FC236}">
                <a16:creationId xmlns:a16="http://schemas.microsoft.com/office/drawing/2014/main" id="{5488B6C2-3EC0-2058-1473-F4273A38DC60}"/>
              </a:ext>
            </a:extLst>
          </p:cNvPr>
          <p:cNvSpPr/>
          <p:nvPr/>
        </p:nvSpPr>
        <p:spPr>
          <a:xfrm>
            <a:off x="6929120" y="1381304"/>
            <a:ext cx="834136" cy="346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8">
            <a:extLst>
              <a:ext uri="{FF2B5EF4-FFF2-40B4-BE49-F238E27FC236}">
                <a16:creationId xmlns:a16="http://schemas.microsoft.com/office/drawing/2014/main" id="{FC2E2E41-B45D-F02B-E986-650ED808E269}"/>
              </a:ext>
            </a:extLst>
          </p:cNvPr>
          <p:cNvSpPr>
            <a:spLocks noChangeAspect="1"/>
          </p:cNvSpPr>
          <p:nvPr/>
        </p:nvSpPr>
        <p:spPr bwMode="gray">
          <a:xfrm>
            <a:off x="6861227" y="12939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40073778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FDAA008-7847-580C-054F-6402CD9697F4}"/>
              </a:ext>
            </a:extLst>
          </p:cNvPr>
          <p:cNvPicPr>
            <a:picLocks noChangeAspect="1"/>
          </p:cNvPicPr>
          <p:nvPr/>
        </p:nvPicPr>
        <p:blipFill>
          <a:blip r:embed="rId2"/>
          <a:srcRect b="23571"/>
          <a:stretch/>
        </p:blipFill>
        <p:spPr>
          <a:xfrm>
            <a:off x="300759" y="3951364"/>
            <a:ext cx="7838698" cy="2059950"/>
          </a:xfrm>
          <a:prstGeom prst="rect">
            <a:avLst/>
          </a:prstGeom>
        </p:spPr>
      </p:pic>
      <p:pic>
        <p:nvPicPr>
          <p:cNvPr id="14" name="Picture 13">
            <a:extLst>
              <a:ext uri="{FF2B5EF4-FFF2-40B4-BE49-F238E27FC236}">
                <a16:creationId xmlns:a16="http://schemas.microsoft.com/office/drawing/2014/main" id="{DA8EBE2E-115A-0AF7-C5A9-831F4B9D0007}"/>
              </a:ext>
            </a:extLst>
          </p:cNvPr>
          <p:cNvPicPr>
            <a:picLocks noChangeAspect="1"/>
          </p:cNvPicPr>
          <p:nvPr/>
        </p:nvPicPr>
        <p:blipFill>
          <a:blip r:embed="rId3"/>
          <a:stretch>
            <a:fillRect/>
          </a:stretch>
        </p:blipFill>
        <p:spPr>
          <a:xfrm>
            <a:off x="312167" y="1115567"/>
            <a:ext cx="7874731" cy="247867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a:noFill/>
        </p:spPr>
        <p:txBody>
          <a:bodyPr vert="horz" lIns="91440" tIns="45720" rIns="91440" bIns="45720" rtlCol="0" anchor="t">
            <a:normAutofit/>
          </a:bodyPr>
          <a:lstStyle/>
          <a:p>
            <a:pPr marL="228600" indent="-228600" algn="l" rtl="0">
              <a:buClr>
                <a:srgbClr val="F15822"/>
              </a:buClr>
              <a:buFont typeface="+mj-lt"/>
              <a:buAutoNum type="arabicPeriod"/>
            </a:pPr>
            <a:r>
              <a:rPr lang="el-GR" sz="1200" dirty="0"/>
              <a:t>Ο </a:t>
            </a:r>
            <a:r>
              <a:rPr lang="el-GR" sz="1200" b="1" dirty="0"/>
              <a:t>αγοραστής</a:t>
            </a:r>
            <a:r>
              <a:rPr lang="el-GR" sz="1200" dirty="0"/>
              <a:t> μπορεί να αποφασίσει αν θα σταλούν ενημερωτικά </a:t>
            </a:r>
            <a:r>
              <a:rPr lang="en-US" sz="1200" dirty="0"/>
              <a:t>email </a:t>
            </a:r>
            <a:r>
              <a:rPr lang="el-GR" sz="1200" dirty="0"/>
              <a:t>στους συμμετέχοντες για το άνοιγμα των φακέλων </a:t>
            </a:r>
          </a:p>
          <a:p>
            <a:pPr marL="228600" indent="-228600" algn="l"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err="1"/>
              <a:t>Ανοιγμα</a:t>
            </a:r>
            <a:r>
              <a:rPr lang="el-GR" sz="1200" b="1" dirty="0"/>
              <a:t> φακέλου</a:t>
            </a:r>
            <a:endParaRPr lang="it-IT" sz="1200" b="1" dirty="0"/>
          </a:p>
          <a:p>
            <a:pPr marL="228600" indent="-228600" algn="just">
              <a:buClr>
                <a:srgbClr val="F15822"/>
              </a:buClr>
              <a:buAutoNum type="arabicPeriod"/>
            </a:pPr>
            <a:r>
              <a:rPr lang="en-US" sz="1200" err="1">
                <a:latin typeface="Calibri"/>
                <a:ea typeface="Calibri"/>
                <a:cs typeface="Calibri"/>
              </a:rPr>
              <a:t>Στη</a:t>
            </a:r>
            <a:r>
              <a:rPr lang="en-US" sz="1200" dirty="0">
                <a:latin typeface="Calibri"/>
                <a:ea typeface="Calibri"/>
                <a:cs typeface="Calibri"/>
              </a:rPr>
              <a:t> </a:t>
            </a:r>
            <a:r>
              <a:rPr lang="en-US" sz="1200" err="1">
                <a:latin typeface="Calibri"/>
                <a:ea typeface="Calibri"/>
                <a:cs typeface="Calibri"/>
              </a:rPr>
              <a:t>σελίδ</a:t>
            </a:r>
            <a:r>
              <a:rPr lang="en-US" sz="1200" dirty="0">
                <a:latin typeface="Calibri"/>
                <a:ea typeface="Calibri"/>
                <a:cs typeface="Calibri"/>
              </a:rPr>
              <a:t>α </a:t>
            </a:r>
            <a:r>
              <a:rPr lang="en-US" sz="1200" err="1">
                <a:latin typeface="Calibri"/>
                <a:ea typeface="Calibri"/>
                <a:cs typeface="Calibri"/>
              </a:rPr>
              <a:t>του</a:t>
            </a:r>
            <a:r>
              <a:rPr lang="en-US" sz="1200" dirty="0">
                <a:latin typeface="Calibri"/>
                <a:ea typeface="Calibri"/>
                <a:cs typeface="Calibri"/>
              </a:rPr>
              <a:t> </a:t>
            </a:r>
            <a:r>
              <a:rPr lang="en-US" sz="1200" err="1">
                <a:latin typeface="Calibri"/>
                <a:ea typeface="Calibri"/>
                <a:cs typeface="Calibri"/>
              </a:rPr>
              <a:t>δι</a:t>
            </a:r>
            <a:r>
              <a:rPr lang="en-US" sz="1200" dirty="0">
                <a:latin typeface="Calibri"/>
                <a:ea typeface="Calibri"/>
                <a:cs typeface="Calibri"/>
              </a:rPr>
              <a:t>α</a:t>
            </a:r>
            <a:r>
              <a:rPr lang="en-US" sz="1200" err="1">
                <a:latin typeface="Calibri"/>
                <a:ea typeface="Calibri"/>
                <a:cs typeface="Calibri"/>
              </a:rPr>
              <a:t>γωνισμού</a:t>
            </a:r>
            <a:r>
              <a:rPr lang="en-US" sz="1200" dirty="0">
                <a:latin typeface="Calibri"/>
                <a:ea typeface="Calibri"/>
                <a:cs typeface="Calibri"/>
              </a:rPr>
              <a:t>, </a:t>
            </a:r>
            <a:r>
              <a:rPr lang="en-US" sz="1200" err="1">
                <a:latin typeface="Calibri"/>
                <a:ea typeface="Calibri"/>
                <a:cs typeface="Calibri"/>
              </a:rPr>
              <a:t>κάντε</a:t>
            </a:r>
            <a:r>
              <a:rPr lang="en-US" sz="1200" dirty="0">
                <a:latin typeface="Calibri"/>
                <a:ea typeface="Calibri"/>
                <a:cs typeface="Calibri"/>
              </a:rPr>
              <a:t> </a:t>
            </a:r>
            <a:r>
              <a:rPr lang="en-US" sz="1200" err="1">
                <a:latin typeface="Calibri"/>
                <a:ea typeface="Calibri"/>
                <a:cs typeface="Calibri"/>
              </a:rPr>
              <a:t>κλικ</a:t>
            </a:r>
            <a:r>
              <a:rPr lang="en-US" sz="1200" dirty="0">
                <a:latin typeface="Calibri"/>
                <a:ea typeface="Calibri"/>
                <a:cs typeface="Calibri"/>
              </a:rPr>
              <a:t> </a:t>
            </a:r>
            <a:r>
              <a:rPr lang="en-US" sz="1200" err="1">
                <a:latin typeface="Calibri"/>
                <a:ea typeface="Calibri"/>
                <a:cs typeface="Calibri"/>
              </a:rPr>
              <a:t>στο</a:t>
            </a:r>
            <a:r>
              <a:rPr lang="en-US" sz="1200" dirty="0">
                <a:latin typeface="Calibri"/>
                <a:ea typeface="Calibri"/>
                <a:cs typeface="Calibri"/>
              </a:rPr>
              <a:t> </a:t>
            </a:r>
            <a:r>
              <a:rPr lang="en-US" sz="1200" b="1" dirty="0">
                <a:latin typeface="Calibri"/>
                <a:ea typeface="Calibri"/>
                <a:cs typeface="Calibri"/>
              </a:rPr>
              <a:t>Επ</a:t>
            </a:r>
            <a:r>
              <a:rPr lang="en-US" sz="1200" b="1" err="1">
                <a:latin typeface="Calibri"/>
                <a:ea typeface="Calibri"/>
                <a:cs typeface="Calibri"/>
              </a:rPr>
              <a:t>ιλογή</a:t>
            </a:r>
            <a:r>
              <a:rPr lang="en-US" sz="1200" b="1" dirty="0">
                <a:latin typeface="Calibri"/>
                <a:ea typeface="Calibri"/>
                <a:cs typeface="Calibri"/>
              </a:rPr>
              <a:t> π</a:t>
            </a:r>
            <a:r>
              <a:rPr lang="en-US" sz="1200" b="1" err="1">
                <a:latin typeface="Calibri"/>
                <a:ea typeface="Calibri"/>
                <a:cs typeface="Calibri"/>
              </a:rPr>
              <a:t>ρομηθευτών</a:t>
            </a:r>
            <a:r>
              <a:rPr lang="en-US" sz="1200" b="1" dirty="0">
                <a:latin typeface="Calibri"/>
                <a:ea typeface="Calibri"/>
                <a:cs typeface="Calibri"/>
              </a:rPr>
              <a:t> </a:t>
            </a:r>
            <a:r>
              <a:rPr lang="en-US" sz="1200" b="1" err="1">
                <a:latin typeface="Calibri"/>
                <a:ea typeface="Calibri"/>
                <a:cs typeface="Calibri"/>
              </a:rPr>
              <a:t>γι</a:t>
            </a:r>
            <a:r>
              <a:rPr lang="en-US" sz="1200" b="1" dirty="0">
                <a:latin typeface="Calibri"/>
                <a:ea typeface="Calibri"/>
                <a:cs typeface="Calibri"/>
              </a:rPr>
              <a:t>α </a:t>
            </a:r>
            <a:r>
              <a:rPr lang="en-US" sz="1200" b="1" err="1">
                <a:latin typeface="Calibri"/>
                <a:ea typeface="Calibri"/>
                <a:cs typeface="Calibri"/>
              </a:rPr>
              <a:t>τον</a:t>
            </a:r>
            <a:r>
              <a:rPr lang="en-US" sz="1200" b="1" dirty="0">
                <a:latin typeface="Calibri"/>
                <a:ea typeface="Calibri"/>
                <a:cs typeface="Calibri"/>
              </a:rPr>
              <a:t> επ</a:t>
            </a:r>
            <a:r>
              <a:rPr lang="en-US" sz="1200" b="1" err="1">
                <a:latin typeface="Calibri"/>
                <a:ea typeface="Calibri"/>
                <a:cs typeface="Calibri"/>
              </a:rPr>
              <a:t>όμενο</a:t>
            </a:r>
            <a:r>
              <a:rPr lang="en-US" sz="1200" b="1" dirty="0">
                <a:latin typeface="Calibri"/>
                <a:ea typeface="Calibri"/>
                <a:cs typeface="Calibri"/>
              </a:rPr>
              <a:t> </a:t>
            </a:r>
            <a:r>
              <a:rPr lang="en-US" sz="1200" b="1" err="1">
                <a:latin typeface="Calibri"/>
                <a:ea typeface="Calibri"/>
                <a:cs typeface="Calibri"/>
              </a:rPr>
              <a:t>φάκελο</a:t>
            </a:r>
            <a:endParaRPr lang="en-US" b="1">
              <a:ea typeface="Calibri"/>
            </a:endParaRPr>
          </a:p>
          <a:p>
            <a:pPr algn="just">
              <a:buClr>
                <a:srgbClr val="F15822"/>
              </a:buClr>
            </a:pPr>
            <a:endParaRPr lang="it-IT" sz="1200" dirty="0"/>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r>
              <a:rPr lang="en-US" sz="1200" i="1" dirty="0"/>
              <a:t>:</a:t>
            </a:r>
          </a:p>
          <a:p>
            <a:pPr marL="171450" indent="-171450" algn="just">
              <a:buClr>
                <a:srgbClr val="F15822"/>
              </a:buClr>
              <a:buFontTx/>
              <a:buChar char="-"/>
            </a:pPr>
            <a:r>
              <a:rPr lang="en-US" sz="1200" b="1" i="1" dirty="0"/>
              <a:t>Request for Proposal – One Envelope</a:t>
            </a:r>
            <a:r>
              <a:rPr lang="el-GR" sz="1200" b="1" i="1" dirty="0"/>
              <a:t> </a:t>
            </a:r>
            <a:r>
              <a:rPr lang="el-GR" sz="1200" i="1" dirty="0"/>
              <a:t>πρέπει να ανοίξει μόνο ο οικονομικός φάκελος.</a:t>
            </a:r>
          </a:p>
          <a:p>
            <a:pPr marL="171450" indent="-171450" algn="just">
              <a:buClr>
                <a:srgbClr val="F15822"/>
              </a:buClr>
              <a:buFontTx/>
              <a:buChar char="-"/>
            </a:pPr>
            <a:r>
              <a:rPr lang="en-US" sz="1200" b="1" i="1" dirty="0"/>
              <a:t>Request for Proposal – Two 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6" name="Rettangolo 5">
            <a:extLst>
              <a:ext uri="{FF2B5EF4-FFF2-40B4-BE49-F238E27FC236}">
                <a16:creationId xmlns:a16="http://schemas.microsoft.com/office/drawing/2014/main" id="{05449F88-1337-1B86-38CF-2CE0B075178B}"/>
              </a:ext>
            </a:extLst>
          </p:cNvPr>
          <p:cNvSpPr/>
          <p:nvPr/>
        </p:nvSpPr>
        <p:spPr>
          <a:xfrm>
            <a:off x="391211" y="3356211"/>
            <a:ext cx="2254248" cy="349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43EE57C5-6DE2-E762-9C97-10FF1270D01D}"/>
              </a:ext>
            </a:extLst>
          </p:cNvPr>
          <p:cNvSpPr>
            <a:spLocks noChangeAspect="1"/>
          </p:cNvSpPr>
          <p:nvPr/>
        </p:nvSpPr>
        <p:spPr bwMode="gray">
          <a:xfrm>
            <a:off x="321312" y="32883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ttangolo 7">
            <a:extLst>
              <a:ext uri="{FF2B5EF4-FFF2-40B4-BE49-F238E27FC236}">
                <a16:creationId xmlns:a16="http://schemas.microsoft.com/office/drawing/2014/main" id="{8D9F4328-7170-261F-D349-02D72AF3E641}"/>
              </a:ext>
            </a:extLst>
          </p:cNvPr>
          <p:cNvSpPr/>
          <p:nvPr/>
        </p:nvSpPr>
        <p:spPr>
          <a:xfrm>
            <a:off x="6874249" y="1105331"/>
            <a:ext cx="870719" cy="300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5E6C7D3-8C03-9987-5CEE-8F830C5B48EB}"/>
              </a:ext>
            </a:extLst>
          </p:cNvPr>
          <p:cNvSpPr>
            <a:spLocks noChangeAspect="1"/>
          </p:cNvSpPr>
          <p:nvPr/>
        </p:nvSpPr>
        <p:spPr bwMode="gray">
          <a:xfrm>
            <a:off x="6806356" y="13108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0" name="Rettangolo 9">
            <a:extLst>
              <a:ext uri="{FF2B5EF4-FFF2-40B4-BE49-F238E27FC236}">
                <a16:creationId xmlns:a16="http://schemas.microsoft.com/office/drawing/2014/main" id="{29E8E272-25E9-A35F-3102-56B546768480}"/>
              </a:ext>
            </a:extLst>
          </p:cNvPr>
          <p:cNvSpPr/>
          <p:nvPr/>
        </p:nvSpPr>
        <p:spPr>
          <a:xfrm>
            <a:off x="5400886" y="4102269"/>
            <a:ext cx="2115482" cy="4331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8504365B-1F76-FE68-22C1-1E156CB9A9D4}"/>
              </a:ext>
            </a:extLst>
          </p:cNvPr>
          <p:cNvSpPr>
            <a:spLocks noChangeAspect="1"/>
          </p:cNvSpPr>
          <p:nvPr/>
        </p:nvSpPr>
        <p:spPr bwMode="gray">
          <a:xfrm>
            <a:off x="5329917" y="44675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75566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57C6EE-3741-87EF-1983-A9B7A4D7FA96}"/>
              </a:ext>
            </a:extLst>
          </p:cNvPr>
          <p:cNvPicPr>
            <a:picLocks noChangeAspect="1"/>
          </p:cNvPicPr>
          <p:nvPr/>
        </p:nvPicPr>
        <p:blipFill>
          <a:blip r:embed="rId2"/>
          <a:stretch>
            <a:fillRect/>
          </a:stretch>
        </p:blipFill>
        <p:spPr>
          <a:xfrm>
            <a:off x="181701" y="4367999"/>
            <a:ext cx="8027947" cy="828844"/>
          </a:xfrm>
          <a:prstGeom prst="rect">
            <a:avLst/>
          </a:prstGeom>
        </p:spPr>
      </p:pic>
      <p:pic>
        <p:nvPicPr>
          <p:cNvPr id="5" name="Picture 4">
            <a:extLst>
              <a:ext uri="{FF2B5EF4-FFF2-40B4-BE49-F238E27FC236}">
                <a16:creationId xmlns:a16="http://schemas.microsoft.com/office/drawing/2014/main" id="{02EE0119-66B6-3BD4-B4CC-310BE099C458}"/>
              </a:ext>
            </a:extLst>
          </p:cNvPr>
          <p:cNvPicPr>
            <a:picLocks noChangeAspect="1"/>
          </p:cNvPicPr>
          <p:nvPr/>
        </p:nvPicPr>
        <p:blipFill>
          <a:blip r:embed="rId3"/>
          <a:stretch>
            <a:fillRect/>
          </a:stretch>
        </p:blipFill>
        <p:spPr>
          <a:xfrm>
            <a:off x="263997" y="1155131"/>
            <a:ext cx="7789323" cy="195382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(3/3)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marL="342900" indent="-342900" algn="just">
              <a:buClr>
                <a:srgbClr val="F15822"/>
              </a:buClr>
              <a:buFont typeface="+mj-lt"/>
              <a:buAutoNum type="arabicPeriod" startAt="4"/>
            </a:pPr>
            <a:r>
              <a:rPr lang="en-US" sz="1200" dirty="0">
                <a:latin typeface="Calibri"/>
                <a:ea typeface="Calibri"/>
                <a:cs typeface="Calibri"/>
              </a:rPr>
              <a:t>Επ</a:t>
            </a:r>
            <a:r>
              <a:rPr lang="en-US" sz="1200" dirty="0" err="1">
                <a:latin typeface="Calibri"/>
                <a:ea typeface="Calibri"/>
                <a:cs typeface="Calibri"/>
              </a:rPr>
              <a:t>ιλέξτε</a:t>
            </a:r>
            <a:r>
              <a:rPr lang="en-US" sz="1200" dirty="0">
                <a:latin typeface="Calibri"/>
                <a:ea typeface="Calibri"/>
                <a:cs typeface="Calibri"/>
              </a:rPr>
              <a:t> </a:t>
            </a:r>
            <a:r>
              <a:rPr lang="en-US" sz="1200" dirty="0" err="1">
                <a:latin typeface="Calibri"/>
                <a:ea typeface="Calibri"/>
                <a:cs typeface="Calibri"/>
              </a:rPr>
              <a:t>τους</a:t>
            </a:r>
            <a:r>
              <a:rPr lang="en-US" sz="1200" dirty="0">
                <a:latin typeface="Calibri"/>
                <a:ea typeface="Calibri"/>
                <a:cs typeface="Calibri"/>
              </a:rPr>
              <a:t> </a:t>
            </a:r>
            <a:r>
              <a:rPr lang="en-US" sz="1200" dirty="0" err="1">
                <a:latin typeface="Calibri"/>
                <a:ea typeface="Calibri"/>
                <a:cs typeface="Calibri"/>
              </a:rPr>
              <a:t>Προμηθευτές</a:t>
            </a:r>
            <a:r>
              <a:rPr lang="en-US" sz="1200" dirty="0">
                <a:latin typeface="Calibri"/>
                <a:ea typeface="Calibri"/>
                <a:cs typeface="Calibri"/>
              </a:rPr>
              <a:t>.</a:t>
            </a:r>
          </a:p>
          <a:p>
            <a:pPr marL="342900" indent="-342900" algn="just">
              <a:buClr>
                <a:srgbClr val="F15822"/>
              </a:buClr>
              <a:buFont typeface="+mj-lt"/>
              <a:buAutoNum type="arabicPeriod" startAt="4"/>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b="1" dirty="0">
                <a:latin typeface="Calibri"/>
                <a:ea typeface="Calibri"/>
                <a:cs typeface="Calibri"/>
              </a:rPr>
              <a:t>Απ</a:t>
            </a:r>
            <a:r>
              <a:rPr lang="en-US" sz="1200" b="1" dirty="0" err="1">
                <a:latin typeface="Calibri"/>
                <a:ea typeface="Calibri"/>
                <a:cs typeface="Calibri"/>
              </a:rPr>
              <a:t>οσφράγηση</a:t>
            </a:r>
            <a:r>
              <a:rPr lang="en-US" sz="1200" b="1" dirty="0">
                <a:latin typeface="Calibri"/>
                <a:ea typeface="Calibri"/>
                <a:cs typeface="Calibri"/>
              </a:rPr>
              <a:t> επ</a:t>
            </a:r>
            <a:r>
              <a:rPr lang="en-US" sz="1200" b="1" dirty="0" err="1">
                <a:latin typeface="Calibri"/>
                <a:ea typeface="Calibri"/>
                <a:cs typeface="Calibri"/>
              </a:rPr>
              <a:t>όμενου</a:t>
            </a:r>
            <a:r>
              <a:rPr lang="en-US" sz="1200" b="1" dirty="0">
                <a:latin typeface="Calibri"/>
                <a:ea typeface="Calibri"/>
                <a:cs typeface="Calibri"/>
              </a:rPr>
              <a:t> φα</a:t>
            </a:r>
            <a:r>
              <a:rPr lang="en-US" sz="1200" b="1" dirty="0" err="1">
                <a:latin typeface="Calibri"/>
                <a:ea typeface="Calibri"/>
                <a:cs typeface="Calibri"/>
              </a:rPr>
              <a:t>κέλου</a:t>
            </a:r>
            <a:r>
              <a:rPr lang="en-US" sz="1200" b="1" dirty="0">
                <a:latin typeface="Calibri"/>
                <a:ea typeface="Calibri"/>
                <a:cs typeface="Calibri"/>
              </a:rPr>
              <a:t>.</a:t>
            </a:r>
          </a:p>
          <a:p>
            <a:pPr marL="342900" indent="-342900" algn="just">
              <a:buClr>
                <a:srgbClr val="F15822"/>
              </a:buClr>
              <a:buFont typeface="+mj-lt"/>
              <a:buAutoNum type="arabicPeriod" startAt="4"/>
            </a:pPr>
            <a:r>
              <a:rPr lang="en-US" sz="1200" err="1">
                <a:latin typeface="Calibri"/>
                <a:ea typeface="Calibri"/>
                <a:cs typeface="Calibri"/>
              </a:rPr>
              <a:t>Μόλις</a:t>
            </a:r>
            <a:r>
              <a:rPr lang="en-US" sz="1200" dirty="0">
                <a:latin typeface="Calibri"/>
                <a:ea typeface="Calibri"/>
                <a:cs typeface="Calibri"/>
              </a:rPr>
              <a:t> ο </a:t>
            </a:r>
            <a:r>
              <a:rPr lang="en-US" sz="1200" err="1">
                <a:latin typeface="Calibri"/>
                <a:ea typeface="Calibri"/>
                <a:cs typeface="Calibri"/>
              </a:rPr>
              <a:t>Φάκελος</a:t>
            </a:r>
            <a:r>
              <a:rPr lang="en-US" sz="1200" dirty="0">
                <a:latin typeface="Calibri"/>
                <a:ea typeface="Calibri"/>
                <a:cs typeface="Calibri"/>
              </a:rPr>
              <a:t> απ</a:t>
            </a:r>
            <a:r>
              <a:rPr lang="en-US" sz="1200" err="1">
                <a:latin typeface="Calibri"/>
                <a:ea typeface="Calibri"/>
                <a:cs typeface="Calibri"/>
              </a:rPr>
              <a:t>οσφρ</a:t>
            </a:r>
            <a:r>
              <a:rPr lang="en-US" sz="1200" dirty="0">
                <a:latin typeface="Calibri"/>
                <a:ea typeface="Calibri"/>
                <a:cs typeface="Calibri"/>
              </a:rPr>
              <a:t>α</a:t>
            </a:r>
            <a:r>
              <a:rPr lang="en-US" sz="1200" err="1">
                <a:latin typeface="Calibri"/>
                <a:ea typeface="Calibri"/>
                <a:cs typeface="Calibri"/>
              </a:rPr>
              <a:t>γιστεί</a:t>
            </a:r>
            <a:r>
              <a:rPr lang="en-US" sz="1200" dirty="0">
                <a:latin typeface="Calibri"/>
                <a:ea typeface="Calibri"/>
                <a:cs typeface="Calibri"/>
              </a:rPr>
              <a:t>, </a:t>
            </a:r>
            <a:r>
              <a:rPr lang="en-US" sz="1200" err="1">
                <a:latin typeface="Calibri"/>
                <a:ea typeface="Calibri"/>
                <a:cs typeface="Calibri"/>
              </a:rPr>
              <a:t>ολοκληρώστε</a:t>
            </a:r>
            <a:r>
              <a:rPr lang="en-US" sz="1200" dirty="0">
                <a:latin typeface="Calibri"/>
                <a:ea typeface="Calibri"/>
                <a:cs typeface="Calibri"/>
              </a:rPr>
              <a:t> </a:t>
            </a:r>
            <a:r>
              <a:rPr lang="en-US" sz="1200" err="1">
                <a:latin typeface="Calibri"/>
                <a:ea typeface="Calibri"/>
                <a:cs typeface="Calibri"/>
              </a:rPr>
              <a:t>την</a:t>
            </a:r>
            <a:r>
              <a:rPr lang="en-US" sz="1200" dirty="0">
                <a:latin typeface="Calibri"/>
                <a:ea typeface="Calibri"/>
                <a:cs typeface="Calibri"/>
              </a:rPr>
              <a:t> </a:t>
            </a:r>
            <a:r>
              <a:rPr lang="en-US" sz="1200" err="1">
                <a:latin typeface="Calibri"/>
                <a:ea typeface="Calibri"/>
                <a:cs typeface="Calibri"/>
              </a:rPr>
              <a:t>ενέργει</a:t>
            </a:r>
            <a:r>
              <a:rPr lang="en-US" sz="1200" dirty="0">
                <a:latin typeface="Calibri"/>
                <a:ea typeface="Calibri"/>
                <a:cs typeface="Calibri"/>
              </a:rPr>
              <a:t>α </a:t>
            </a:r>
            <a:r>
              <a:rPr lang="en-US" sz="1200" b="1" err="1">
                <a:latin typeface="Calibri"/>
                <a:ea typeface="Calibri"/>
                <a:cs typeface="Calibri"/>
              </a:rPr>
              <a:t>Άνοιγμ</a:t>
            </a:r>
            <a:r>
              <a:rPr lang="en-US" sz="1200" b="1" dirty="0">
                <a:latin typeface="Calibri"/>
                <a:ea typeface="Calibri"/>
                <a:cs typeface="Calibri"/>
              </a:rPr>
              <a:t>α φα</a:t>
            </a:r>
            <a:r>
              <a:rPr lang="en-US" sz="1200" b="1" err="1">
                <a:latin typeface="Calibri"/>
                <a:ea typeface="Calibri"/>
                <a:cs typeface="Calibri"/>
              </a:rPr>
              <a:t>κέλων</a:t>
            </a:r>
            <a:r>
              <a:rPr lang="en-US" sz="1200" dirty="0">
                <a:latin typeface="Calibri"/>
                <a:ea typeface="Calibri"/>
                <a:cs typeface="Calibri"/>
              </a:rPr>
              <a:t> </a:t>
            </a:r>
            <a:r>
              <a:rPr lang="en-US" sz="1200" err="1">
                <a:latin typeface="Calibri"/>
                <a:ea typeface="Calibri"/>
                <a:cs typeface="Calibri"/>
              </a:rPr>
              <a:t>κάνοντ</a:t>
            </a:r>
            <a:r>
              <a:rPr lang="en-US" sz="1200" dirty="0">
                <a:latin typeface="Calibri"/>
                <a:ea typeface="Calibri"/>
                <a:cs typeface="Calibri"/>
              </a:rPr>
              <a:t>ας </a:t>
            </a:r>
            <a:r>
              <a:rPr lang="en-US" sz="1200" err="1">
                <a:latin typeface="Calibri"/>
                <a:ea typeface="Calibri"/>
                <a:cs typeface="Calibri"/>
              </a:rPr>
              <a:t>κλικ</a:t>
            </a:r>
            <a:r>
              <a:rPr lang="en-US" sz="1200" dirty="0">
                <a:latin typeface="Calibri"/>
                <a:ea typeface="Calibri"/>
                <a:cs typeface="Calibri"/>
              </a:rPr>
              <a:t> </a:t>
            </a:r>
            <a:r>
              <a:rPr lang="en-US" sz="1200" err="1">
                <a:latin typeface="Calibri"/>
                <a:ea typeface="Calibri"/>
                <a:cs typeface="Calibri"/>
              </a:rPr>
              <a:t>στο</a:t>
            </a:r>
            <a:r>
              <a:rPr lang="en-US" sz="1200" dirty="0">
                <a:latin typeface="Calibri"/>
                <a:ea typeface="Calibri"/>
                <a:cs typeface="Calibri"/>
              </a:rPr>
              <a:t> </a:t>
            </a:r>
            <a:r>
              <a:rPr lang="en-US" sz="1200" err="1">
                <a:latin typeface="Calibri"/>
                <a:ea typeface="Calibri"/>
                <a:cs typeface="Calibri"/>
              </a:rPr>
              <a:t>κουμ</a:t>
            </a:r>
            <a:r>
              <a:rPr lang="en-US" sz="1200" dirty="0">
                <a:latin typeface="Calibri"/>
                <a:ea typeface="Calibri"/>
                <a:cs typeface="Calibri"/>
              </a:rPr>
              <a:t>πί </a:t>
            </a:r>
            <a:r>
              <a:rPr lang="en-US" sz="1200" b="1" dirty="0">
                <a:latin typeface="Calibri"/>
                <a:ea typeface="Calibri"/>
                <a:cs typeface="Calibri"/>
              </a:rPr>
              <a:t>Ορίστε </a:t>
            </a:r>
            <a:r>
              <a:rPr lang="en-US" sz="1200" b="1" err="1">
                <a:latin typeface="Calibri"/>
                <a:ea typeface="Calibri"/>
                <a:cs typeface="Calibri"/>
              </a:rPr>
              <a:t>σε</a:t>
            </a:r>
            <a:r>
              <a:rPr lang="en-US" sz="1200" b="1" dirty="0">
                <a:latin typeface="Calibri"/>
                <a:ea typeface="Calibri"/>
                <a:cs typeface="Calibri"/>
              </a:rPr>
              <a:t> </a:t>
            </a:r>
            <a:r>
              <a:rPr lang="en-US" sz="1200" b="1" err="1">
                <a:latin typeface="Calibri"/>
                <a:ea typeface="Calibri"/>
                <a:cs typeface="Calibri"/>
              </a:rPr>
              <a:t>ολοκληρωμένο</a:t>
            </a:r>
            <a:r>
              <a:rPr lang="en-US" sz="1200" dirty="0">
                <a:latin typeface="Calibri"/>
                <a:ea typeface="Calibri"/>
                <a:cs typeface="Calibri"/>
              </a:rPr>
              <a:t>.</a:t>
            </a:r>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r>
              <a:rPr lang="en-US" sz="1200" i="1" dirty="0"/>
              <a:t>:</a:t>
            </a:r>
          </a:p>
          <a:p>
            <a:pPr marL="171450" indent="-171450" algn="just">
              <a:buClr>
                <a:srgbClr val="F15822"/>
              </a:buClr>
              <a:buFontTx/>
              <a:buChar char="-"/>
            </a:pPr>
            <a:r>
              <a:rPr lang="en-US" sz="1200" b="1" i="1" dirty="0"/>
              <a:t>Request for Proposal – One Envelope</a:t>
            </a:r>
            <a:r>
              <a:rPr lang="el-GR" sz="1200" b="1" i="1" dirty="0"/>
              <a:t> </a:t>
            </a:r>
            <a:r>
              <a:rPr lang="el-GR" sz="1200" i="1" dirty="0"/>
              <a:t>πρέπει να ανοίξει μόνο ο οικονομικός φάκελος.</a:t>
            </a:r>
          </a:p>
          <a:p>
            <a:pPr marL="171450" indent="-171450" algn="just">
              <a:buClr>
                <a:srgbClr val="F15822"/>
              </a:buClr>
              <a:buFontTx/>
              <a:buChar char="-"/>
            </a:pPr>
            <a:r>
              <a:rPr lang="en-US" sz="1200" b="1" i="1" dirty="0"/>
              <a:t>Request for Proposal – Two 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6" name="Rettangolo 5">
            <a:extLst>
              <a:ext uri="{FF2B5EF4-FFF2-40B4-BE49-F238E27FC236}">
                <a16:creationId xmlns:a16="http://schemas.microsoft.com/office/drawing/2014/main" id="{05449F88-1337-1B86-38CF-2CE0B075178B}"/>
              </a:ext>
            </a:extLst>
          </p:cNvPr>
          <p:cNvSpPr/>
          <p:nvPr/>
        </p:nvSpPr>
        <p:spPr>
          <a:xfrm>
            <a:off x="435766" y="2470860"/>
            <a:ext cx="281442" cy="6380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43EE57C5-6DE2-E762-9C97-10FF1270D01D}"/>
              </a:ext>
            </a:extLst>
          </p:cNvPr>
          <p:cNvSpPr>
            <a:spLocks noChangeAspect="1"/>
          </p:cNvSpPr>
          <p:nvPr/>
        </p:nvSpPr>
        <p:spPr bwMode="gray">
          <a:xfrm>
            <a:off x="365867" y="2402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8" name="Rettangolo 7">
            <a:extLst>
              <a:ext uri="{FF2B5EF4-FFF2-40B4-BE49-F238E27FC236}">
                <a16:creationId xmlns:a16="http://schemas.microsoft.com/office/drawing/2014/main" id="{8D9F4328-7170-261F-D349-02D72AF3E641}"/>
              </a:ext>
            </a:extLst>
          </p:cNvPr>
          <p:cNvSpPr/>
          <p:nvPr/>
        </p:nvSpPr>
        <p:spPr>
          <a:xfrm>
            <a:off x="6028108" y="1155396"/>
            <a:ext cx="1661996" cy="350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5E6C7D3-8C03-9987-5CEE-8F830C5B48EB}"/>
              </a:ext>
            </a:extLst>
          </p:cNvPr>
          <p:cNvSpPr>
            <a:spLocks noChangeAspect="1"/>
          </p:cNvSpPr>
          <p:nvPr/>
        </p:nvSpPr>
        <p:spPr bwMode="gray">
          <a:xfrm>
            <a:off x="5960215" y="10644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0" name="Rettangolo 9">
            <a:extLst>
              <a:ext uri="{FF2B5EF4-FFF2-40B4-BE49-F238E27FC236}">
                <a16:creationId xmlns:a16="http://schemas.microsoft.com/office/drawing/2014/main" id="{29E8E272-25E9-A35F-3102-56B546768480}"/>
              </a:ext>
            </a:extLst>
          </p:cNvPr>
          <p:cNvSpPr/>
          <p:nvPr/>
        </p:nvSpPr>
        <p:spPr>
          <a:xfrm>
            <a:off x="6856296" y="4936579"/>
            <a:ext cx="1197024" cy="1791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8504365B-1F76-FE68-22C1-1E156CB9A9D4}"/>
              </a:ext>
            </a:extLst>
          </p:cNvPr>
          <p:cNvSpPr>
            <a:spLocks noChangeAspect="1"/>
          </p:cNvSpPr>
          <p:nvPr/>
        </p:nvSpPr>
        <p:spPr bwMode="gray">
          <a:xfrm>
            <a:off x="6788403" y="51157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910638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08E92A-B0FB-5E82-B088-421E8CCCF20A}"/>
              </a:ext>
            </a:extLst>
          </p:cNvPr>
          <p:cNvPicPr>
            <a:picLocks noChangeAspect="1"/>
          </p:cNvPicPr>
          <p:nvPr/>
        </p:nvPicPr>
        <p:blipFill>
          <a:blip r:embed="rId2"/>
          <a:stretch>
            <a:fillRect/>
          </a:stretch>
        </p:blipFill>
        <p:spPr>
          <a:xfrm>
            <a:off x="265338" y="1245397"/>
            <a:ext cx="7908112" cy="330831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n-US" b="1" err="1">
                <a:latin typeface="Calibri"/>
                <a:ea typeface="Calibri"/>
                <a:cs typeface="Calibri"/>
              </a:rPr>
              <a:t>Κλείδωμ</a:t>
            </a:r>
            <a:r>
              <a:rPr lang="en-US" b="1" dirty="0">
                <a:latin typeface="Calibri"/>
                <a:ea typeface="Calibri"/>
                <a:cs typeface="Calibri"/>
              </a:rPr>
              <a:t>α </a:t>
            </a:r>
            <a:r>
              <a:rPr lang="en-US" b="1" err="1">
                <a:latin typeface="Calibri"/>
                <a:ea typeface="Calibri"/>
                <a:cs typeface="Calibri"/>
              </a:rPr>
              <a:t>μη</a:t>
            </a:r>
            <a:r>
              <a:rPr lang="en-US" b="1" dirty="0">
                <a:latin typeface="Calibri"/>
                <a:ea typeface="Calibri"/>
                <a:cs typeface="Calibri"/>
              </a:rPr>
              <a:t> </a:t>
            </a:r>
            <a:r>
              <a:rPr lang="en-US" b="1" err="1">
                <a:latin typeface="Calibri"/>
                <a:ea typeface="Calibri"/>
                <a:cs typeface="Calibri"/>
              </a:rPr>
              <a:t>συμμετέχοντος</a:t>
            </a:r>
            <a:r>
              <a:rPr lang="en-US" b="1" dirty="0">
                <a:latin typeface="Calibri"/>
                <a:ea typeface="Calibri"/>
                <a:cs typeface="Calibri"/>
              </a:rPr>
              <a:t> π</a:t>
            </a:r>
            <a:r>
              <a:rPr lang="en-US" b="1" err="1">
                <a:latin typeface="Calibri"/>
                <a:ea typeface="Calibri"/>
                <a:cs typeface="Calibri"/>
              </a:rPr>
              <a:t>ρομηθευτή</a:t>
            </a:r>
            <a:r>
              <a:rPr lang="en-US" b="1" dirty="0">
                <a:latin typeface="Calibri"/>
                <a:ea typeface="Calibri"/>
                <a:cs typeface="Calibri"/>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lnSpcReduction="10000"/>
          </a:bodyPr>
          <a:lstStyle/>
          <a:p>
            <a:pPr algn="just"/>
            <a:r>
              <a:rPr lang="en-US" b="1" dirty="0" err="1">
                <a:latin typeface="Calibri"/>
                <a:ea typeface="Calibri"/>
                <a:cs typeface="Calibri"/>
              </a:rPr>
              <a:t>Μόνο</a:t>
            </a:r>
            <a:r>
              <a:rPr lang="en-US" b="1" dirty="0">
                <a:latin typeface="Calibri"/>
                <a:ea typeface="Calibri"/>
                <a:cs typeface="Calibri"/>
              </a:rPr>
              <a:t>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δημιουργηθεί</a:t>
            </a:r>
            <a:r>
              <a:rPr lang="en-US" u="sng" dirty="0">
                <a:latin typeface="Calibri"/>
                <a:ea typeface="Calibri"/>
                <a:cs typeface="Calibri"/>
              </a:rPr>
              <a:t> </a:t>
            </a:r>
            <a:r>
              <a:rPr lang="en-US" u="sng" dirty="0" err="1">
                <a:latin typeface="Calibri"/>
                <a:ea typeface="Calibri"/>
                <a:cs typeface="Calibri"/>
              </a:rPr>
              <a:t>έν</a:t>
            </a:r>
            <a:r>
              <a:rPr lang="en-US" u="sng" dirty="0">
                <a:latin typeface="Calibri"/>
                <a:ea typeface="Calibri"/>
                <a:cs typeface="Calibri"/>
              </a:rPr>
              <a:t>α </a:t>
            </a:r>
            <a:r>
              <a:rPr lang="en-US" b="1" u="sng" dirty="0">
                <a:latin typeface="Calibri"/>
                <a:ea typeface="Calibri"/>
                <a:cs typeface="Calibri"/>
              </a:rPr>
              <a:t>RFP </a:t>
            </a:r>
            <a:r>
              <a:rPr lang="en-US" u="sng" dirty="0" err="1">
                <a:latin typeface="Calibri"/>
                <a:ea typeface="Calibri"/>
                <a:cs typeface="Calibri"/>
              </a:rPr>
              <a:t>εντός</a:t>
            </a:r>
            <a:r>
              <a:rPr lang="en-US" u="sng" dirty="0">
                <a:latin typeface="Calibri"/>
                <a:ea typeface="Calibri"/>
                <a:cs typeface="Calibri"/>
              </a:rPr>
              <a:t> </a:t>
            </a:r>
            <a:r>
              <a:rPr lang="en-US" u="sng" dirty="0" err="1">
                <a:latin typeface="Calibri"/>
                <a:ea typeface="Calibri"/>
                <a:cs typeface="Calibri"/>
              </a:rPr>
              <a:t>του</a:t>
            </a:r>
            <a:r>
              <a:rPr lang="en-US" u="sng" dirty="0">
                <a:latin typeface="Calibri"/>
                <a:ea typeface="Calibri"/>
                <a:cs typeface="Calibri"/>
              </a:rPr>
              <a:t> </a:t>
            </a:r>
            <a:r>
              <a:rPr lang="en-US" b="1" u="sng" dirty="0" err="1">
                <a:latin typeface="Calibri"/>
                <a:ea typeface="Calibri"/>
                <a:cs typeface="Calibri"/>
              </a:rPr>
              <a:t>Πλήρους</a:t>
            </a:r>
            <a:r>
              <a:rPr lang="en-US" b="1" u="sng" dirty="0">
                <a:latin typeface="Calibri"/>
                <a:ea typeface="Calibri"/>
                <a:cs typeface="Calibri"/>
              </a:rPr>
              <a:t> </a:t>
            </a:r>
            <a:r>
              <a:rPr lang="en-US" b="1" u="sng" dirty="0" err="1">
                <a:latin typeface="Calibri"/>
                <a:ea typeface="Calibri"/>
                <a:cs typeface="Calibri"/>
              </a:rPr>
              <a:t>Έργου</a:t>
            </a:r>
            <a:r>
              <a:rPr lang="en-US" b="1" u="sng" dirty="0">
                <a:latin typeface="Calibri"/>
                <a:ea typeface="Calibri"/>
                <a:cs typeface="Calibri"/>
              </a:rPr>
              <a:t> </a:t>
            </a:r>
            <a:r>
              <a:rPr lang="en-US" b="1" u="sng" dirty="0" err="1">
                <a:latin typeface="Calibri"/>
                <a:ea typeface="Calibri"/>
                <a:cs typeface="Calibri"/>
              </a:rPr>
              <a:t>Προμήθευσης</a:t>
            </a:r>
            <a:r>
              <a:rPr lang="en-US" b="1" dirty="0">
                <a:latin typeface="Calibri"/>
                <a:ea typeface="Calibri"/>
                <a:cs typeface="Calibri"/>
              </a:rPr>
              <a:t>, </a:t>
            </a:r>
            <a:r>
              <a:rPr lang="en-US" dirty="0">
                <a:latin typeface="Calibri"/>
                <a:ea typeface="Calibri"/>
                <a:cs typeface="Calibri"/>
              </a:rPr>
              <a:t>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t>
            </a:r>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b="1" dirty="0">
                <a:latin typeface="Calibri"/>
                <a:ea typeface="Calibri"/>
                <a:cs typeface="Calibri"/>
              </a:rPr>
              <a:t>” </a:t>
            </a:r>
            <a:r>
              <a:rPr lang="en-US" dirty="0" err="1">
                <a:latin typeface="Calibri"/>
                <a:ea typeface="Calibri"/>
                <a:cs typeface="Calibri"/>
              </a:rPr>
              <a:t>δημιουργείτε</a:t>
            </a:r>
            <a:r>
              <a:rPr lang="en-US" dirty="0">
                <a:latin typeface="Calibri"/>
                <a:ea typeface="Calibri"/>
                <a:cs typeface="Calibri"/>
              </a:rPr>
              <a:t> </a:t>
            </a:r>
            <a:r>
              <a:rPr lang="en-US" dirty="0" err="1">
                <a:latin typeface="Calibri"/>
                <a:ea typeface="Calibri"/>
                <a:cs typeface="Calibri"/>
              </a:rPr>
              <a:t>μέσ</a:t>
            </a:r>
            <a:r>
              <a:rPr lang="en-US" dirty="0">
                <a:latin typeface="Calibri"/>
                <a:ea typeface="Calibri"/>
                <a:cs typeface="Calibri"/>
              </a:rPr>
              <a:t>α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ενότητ</a:t>
            </a:r>
            <a:r>
              <a:rPr lang="en-US" dirty="0">
                <a:latin typeface="Calibri"/>
                <a:ea typeface="Calibri"/>
                <a:cs typeface="Calibri"/>
              </a:rPr>
              <a:t>α </a:t>
            </a:r>
            <a:r>
              <a:rPr lang="en-US" dirty="0" err="1">
                <a:latin typeface="Calibri"/>
                <a:ea typeface="Calibri"/>
                <a:cs typeface="Calibri"/>
              </a:rPr>
              <a:t>των</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σιών</a:t>
            </a:r>
            <a:r>
              <a:rPr lang="en-US" dirty="0">
                <a:latin typeface="Calibri"/>
                <a:ea typeface="Calibri"/>
                <a:cs typeface="Calibri"/>
              </a:rPr>
              <a:t>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έργου</a:t>
            </a:r>
            <a:r>
              <a:rPr lang="en-US" dirty="0">
                <a:latin typeface="Calibri"/>
                <a:ea typeface="Calibri"/>
                <a:cs typeface="Calibri"/>
              </a:rPr>
              <a:t> </a:t>
            </a:r>
            <a:r>
              <a:rPr lang="en-US" dirty="0" err="1">
                <a:latin typeface="Calibri"/>
                <a:ea typeface="Calibri"/>
                <a:cs typeface="Calibri"/>
              </a:rPr>
              <a:t>Προμήθευσης</a:t>
            </a:r>
            <a:r>
              <a:rPr lang="en-US" dirty="0">
                <a:latin typeface="Calibri"/>
                <a:ea typeface="Calibri"/>
                <a:cs typeface="Calibri"/>
              </a:rPr>
              <a:t> </a:t>
            </a:r>
            <a:r>
              <a:rPr lang="en-US" b="1" dirty="0">
                <a:latin typeface="Calibri"/>
                <a:ea typeface="Calibri"/>
                <a:cs typeface="Calibri"/>
              </a:rPr>
              <a:t> </a:t>
            </a:r>
            <a:r>
              <a:rPr lang="en-US" dirty="0">
                <a:latin typeface="Calibri"/>
                <a:ea typeface="Calibri"/>
                <a:cs typeface="Calibri"/>
              </a:rPr>
              <a:t>και </a:t>
            </a:r>
            <a:r>
              <a:rPr lang="en-US" dirty="0" err="1">
                <a:latin typeface="Calibri"/>
                <a:ea typeface="Calibri"/>
                <a:cs typeface="Calibri"/>
              </a:rPr>
              <a:t>ξεκινά</a:t>
            </a:r>
            <a:r>
              <a:rPr lang="en-US" dirty="0">
                <a:latin typeface="Calibri"/>
                <a:ea typeface="Calibri"/>
                <a:cs typeface="Calibri"/>
              </a:rPr>
              <a:t> </a:t>
            </a:r>
            <a:r>
              <a:rPr lang="en-US" dirty="0" err="1">
                <a:latin typeface="Calibri"/>
                <a:ea typeface="Calibri"/>
                <a:cs typeface="Calibri"/>
              </a:rPr>
              <a:t>μόλις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b="1" dirty="0">
                <a:latin typeface="Calibri"/>
                <a:ea typeface="Calibri"/>
                <a:cs typeface="Calibri"/>
              </a:rPr>
              <a:t>"</a:t>
            </a:r>
            <a:r>
              <a:rPr lang="en-US" dirty="0">
                <a:latin typeface="Calibri"/>
                <a:ea typeface="Calibri"/>
                <a:cs typeface="Calibri"/>
              </a:rPr>
              <a:t>.</a:t>
            </a:r>
            <a:endParaRPr lang="en-US" b="1" dirty="0" err="1">
              <a:latin typeface="Calibri"/>
              <a:ea typeface="Calibri"/>
              <a:cs typeface="Calibri"/>
            </a:endParaRPr>
          </a:p>
          <a:p>
            <a:pPr algn="just">
              <a:buClr>
                <a:srgbClr val="F15822"/>
              </a:buClr>
            </a:pPr>
            <a:r>
              <a:rPr lang="en-US" dirty="0" err="1">
                <a:latin typeface="Calibri"/>
                <a:ea typeface="Calibri"/>
                <a:cs typeface="Calibri"/>
              </a:rPr>
              <a:t>Δύο</a:t>
            </a:r>
            <a:r>
              <a:rPr lang="en-US" dirty="0">
                <a:latin typeface="Calibri"/>
                <a:ea typeface="Calibri"/>
                <a:cs typeface="Calibri"/>
              </a:rPr>
              <a:t> </a:t>
            </a:r>
            <a:r>
              <a:rPr lang="en-US" dirty="0" err="1">
                <a:latin typeface="Calibri"/>
                <a:ea typeface="Calibri"/>
                <a:cs typeface="Calibri"/>
              </a:rPr>
              <a:t>σενάρι</a:t>
            </a:r>
            <a:r>
              <a:rPr lang="en-US" dirty="0">
                <a:latin typeface="Calibri"/>
                <a:ea typeface="Calibri"/>
                <a:cs typeface="Calibri"/>
              </a:rPr>
              <a:t>α </a:t>
            </a:r>
            <a:r>
              <a:rPr lang="en-US" dirty="0" err="1">
                <a:latin typeface="Calibri"/>
                <a:ea typeface="Calibri"/>
                <a:cs typeface="Calibri"/>
              </a:rPr>
              <a:t>είν</a:t>
            </a:r>
            <a:r>
              <a:rPr lang="en-US" dirty="0">
                <a:latin typeface="Calibri"/>
                <a:ea typeface="Calibri"/>
                <a:cs typeface="Calibri"/>
              </a:rPr>
              <a:t>αι π</a:t>
            </a:r>
            <a:r>
              <a:rPr lang="en-US" dirty="0" err="1">
                <a:latin typeface="Calibri"/>
                <a:ea typeface="Calibri"/>
                <a:cs typeface="Calibri"/>
              </a:rPr>
              <a:t>ιθ</a:t>
            </a:r>
            <a:r>
              <a:rPr lang="en-US" dirty="0">
                <a:latin typeface="Calibri"/>
                <a:ea typeface="Calibri"/>
                <a:cs typeface="Calibri"/>
              </a:rPr>
              <a:t>α</a:t>
            </a:r>
            <a:r>
              <a:rPr lang="en-US" dirty="0" err="1">
                <a:latin typeface="Calibri"/>
                <a:ea typeface="Calibri"/>
                <a:cs typeface="Calibri"/>
              </a:rPr>
              <a:t>νά</a:t>
            </a:r>
            <a:r>
              <a:rPr lang="en-US" dirty="0">
                <a:latin typeface="Calibri"/>
                <a:ea typeface="Calibri"/>
                <a:cs typeface="Calibri"/>
              </a:rPr>
              <a:t>, </a:t>
            </a:r>
            <a:r>
              <a:rPr lang="en-US" dirty="0" err="1">
                <a:latin typeface="Calibri"/>
                <a:ea typeface="Calibri"/>
                <a:cs typeface="Calibri"/>
              </a:rPr>
              <a:t>με</a:t>
            </a:r>
            <a:r>
              <a:rPr lang="en-US" dirty="0">
                <a:latin typeface="Calibri"/>
                <a:ea typeface="Calibri"/>
                <a:cs typeface="Calibri"/>
              </a:rPr>
              <a:t> β</a:t>
            </a:r>
            <a:r>
              <a:rPr lang="en-US" dirty="0" err="1">
                <a:latin typeface="Calibri"/>
                <a:ea typeface="Calibri"/>
                <a:cs typeface="Calibri"/>
              </a:rPr>
              <a:t>άση</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π</a:t>
            </a:r>
            <a:r>
              <a:rPr lang="en-US" dirty="0" err="1">
                <a:latin typeface="Calibri"/>
                <a:ea typeface="Calibri"/>
                <a:cs typeface="Calibri"/>
              </a:rPr>
              <a:t>ρότυ</a:t>
            </a:r>
            <a:r>
              <a:rPr lang="en-US" dirty="0">
                <a:latin typeface="Calibri"/>
                <a:ea typeface="Calibri"/>
                <a:cs typeface="Calibri"/>
              </a:rPr>
              <a:t>πο π</a:t>
            </a:r>
            <a:r>
              <a:rPr lang="en-US" dirty="0" err="1">
                <a:latin typeface="Calibri"/>
                <a:ea typeface="Calibri"/>
                <a:cs typeface="Calibri"/>
              </a:rPr>
              <a:t>ου</a:t>
            </a:r>
            <a:r>
              <a:rPr lang="en-US" dirty="0">
                <a:latin typeface="Calibri"/>
                <a:ea typeface="Calibri"/>
                <a:cs typeface="Calibri"/>
              </a:rPr>
              <a:t> επ</a:t>
            </a:r>
            <a:r>
              <a:rPr lang="en-US" dirty="0" err="1">
                <a:latin typeface="Calibri"/>
                <a:ea typeface="Calibri"/>
                <a:cs typeface="Calibri"/>
              </a:rPr>
              <a:t>ιλέχθηκε</a:t>
            </a:r>
            <a:r>
              <a:rPr lang="en-US" dirty="0">
                <a:latin typeface="Calibri"/>
                <a:ea typeface="Calibri"/>
                <a:cs typeface="Calibri"/>
              </a:rPr>
              <a:t> κα</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τη</a:t>
            </a:r>
            <a:r>
              <a:rPr lang="en-US" dirty="0">
                <a:latin typeface="Calibri"/>
                <a:ea typeface="Calibri"/>
                <a:cs typeface="Calibri"/>
              </a:rPr>
              <a:t> </a:t>
            </a:r>
            <a:r>
              <a:rPr lang="en-US" dirty="0" err="1">
                <a:latin typeface="Calibri"/>
                <a:ea typeface="Calibri"/>
                <a:cs typeface="Calibri"/>
              </a:rPr>
              <a:t>δημιουργί</a:t>
            </a:r>
            <a:r>
              <a:rPr lang="en-US" dirty="0">
                <a:latin typeface="Calibri"/>
                <a:ea typeface="Calibri"/>
                <a:cs typeface="Calibri"/>
              </a:rPr>
              <a:t>α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a:t>
            </a:r>
          </a:p>
          <a:p>
            <a:pPr marL="342900" indent="-342900" algn="just">
              <a:buClr>
                <a:srgbClr val="F15822"/>
              </a:buClr>
              <a:buFont typeface="+mj-lt"/>
              <a:buAutoNum type="arabicPeriod"/>
            </a:pPr>
            <a:r>
              <a:rPr lang="en-US" b="1" dirty="0">
                <a:latin typeface="Calibri"/>
                <a:ea typeface="Calibri"/>
                <a:cs typeface="Calibri"/>
              </a:rPr>
              <a:t>One Envelope: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οιηθεί</a:t>
            </a:r>
            <a:r>
              <a:rPr lang="en-US" dirty="0">
                <a:latin typeface="Calibri"/>
                <a:ea typeface="Calibri"/>
                <a:cs typeface="Calibri"/>
              </a:rPr>
              <a:t> </a:t>
            </a:r>
            <a:r>
              <a:rPr lang="en-US" dirty="0" err="1">
                <a:latin typeface="Calibri"/>
                <a:ea typeface="Calibri"/>
                <a:cs typeface="Calibri"/>
              </a:rPr>
              <a:t>ότ</a:t>
            </a:r>
            <a:r>
              <a:rPr lang="en-US" dirty="0">
                <a:latin typeface="Calibri"/>
                <a:ea typeface="Calibri"/>
                <a:cs typeface="Calibri"/>
              </a:rPr>
              <a:t>αν α</a:t>
            </a:r>
            <a:r>
              <a:rPr lang="en-US" dirty="0" err="1">
                <a:latin typeface="Calibri"/>
                <a:ea typeface="Calibri"/>
                <a:cs typeface="Calibri"/>
              </a:rPr>
              <a:t>νοιχτούν</a:t>
            </a:r>
            <a:r>
              <a:rPr lang="en-US" dirty="0">
                <a:latin typeface="Calibri"/>
                <a:ea typeface="Calibri"/>
                <a:cs typeface="Calibri"/>
              </a:rPr>
              <a:t> </a:t>
            </a:r>
            <a:r>
              <a:rPr lang="en-US" dirty="0" err="1">
                <a:latin typeface="Calibri"/>
                <a:ea typeface="Calibri"/>
                <a:cs typeface="Calibri"/>
              </a:rPr>
              <a:t>τόσο</a:t>
            </a:r>
            <a:r>
              <a:rPr lang="en-US" dirty="0">
                <a:latin typeface="Calibri"/>
                <a:ea typeface="Calibri"/>
                <a:cs typeface="Calibri"/>
              </a:rPr>
              <a:t> ο </a:t>
            </a:r>
            <a:r>
              <a:rPr lang="en-US" dirty="0" err="1">
                <a:latin typeface="Calibri"/>
                <a:ea typeface="Calibri"/>
                <a:cs typeface="Calibri"/>
              </a:rPr>
              <a:t>οικονομικός</a:t>
            </a:r>
            <a:r>
              <a:rPr lang="en-US" dirty="0">
                <a:latin typeface="Calibri"/>
                <a:ea typeface="Calibri"/>
                <a:cs typeface="Calibri"/>
              </a:rPr>
              <a:t> </a:t>
            </a:r>
            <a:r>
              <a:rPr lang="en-US" dirty="0" err="1">
                <a:latin typeface="Calibri"/>
                <a:ea typeface="Calibri"/>
                <a:cs typeface="Calibri"/>
              </a:rPr>
              <a:t>όσο</a:t>
            </a:r>
            <a:r>
              <a:rPr lang="en-US" dirty="0">
                <a:latin typeface="Calibri"/>
                <a:ea typeface="Calibri"/>
                <a:cs typeface="Calibri"/>
              </a:rPr>
              <a:t> και ο </a:t>
            </a:r>
            <a:r>
              <a:rPr lang="en-US" dirty="0" err="1">
                <a:latin typeface="Calibri"/>
                <a:ea typeface="Calibri"/>
                <a:cs typeface="Calibri"/>
              </a:rPr>
              <a:t>τεχνικός</a:t>
            </a:r>
            <a:r>
              <a:rPr lang="en-US" dirty="0">
                <a:latin typeface="Calibri"/>
                <a:ea typeface="Calibri"/>
                <a:cs typeface="Calibri"/>
              </a:rPr>
              <a:t> </a:t>
            </a:r>
            <a:r>
              <a:rPr lang="en-US" dirty="0" err="1">
                <a:latin typeface="Calibri"/>
                <a:ea typeface="Calibri"/>
                <a:cs typeface="Calibri"/>
              </a:rPr>
              <a:t>φάκελος</a:t>
            </a:r>
            <a:r>
              <a:rPr lang="en-US" dirty="0">
                <a:latin typeface="Calibri"/>
                <a:ea typeface="Calibri"/>
                <a:cs typeface="Calibri"/>
              </a:rPr>
              <a:t> και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a:t>
            </a:r>
            <a:r>
              <a:rPr lang="en-US" b="1" dirty="0">
                <a:latin typeface="Calibri"/>
                <a:ea typeface="Calibri"/>
                <a:cs typeface="Calibri"/>
              </a:rPr>
              <a:t> </a:t>
            </a:r>
            <a:r>
              <a:rPr lang="en-US" dirty="0">
                <a:latin typeface="Calibri"/>
                <a:ea typeface="Calibri"/>
                <a:cs typeface="Calibri"/>
              </a:rPr>
              <a:t> </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b="1" dirty="0">
                <a:latin typeface="Calibri"/>
                <a:ea typeface="Calibri"/>
                <a:cs typeface="Calibri"/>
              </a:rPr>
              <a:t> </a:t>
            </a:r>
            <a:r>
              <a:rPr lang="en-US" dirty="0" err="1">
                <a:latin typeface="Calibri"/>
                <a:ea typeface="Calibri"/>
                <a:cs typeface="Calibri"/>
              </a:rPr>
              <a:t>οριστεί</a:t>
            </a:r>
            <a:r>
              <a:rPr lang="en-US" dirty="0">
                <a:latin typeface="Calibri"/>
                <a:ea typeface="Calibri"/>
                <a:cs typeface="Calibri"/>
              </a:rPr>
              <a:t> </a:t>
            </a:r>
            <a:r>
              <a:rPr lang="en-US" dirty="0" err="1">
                <a:latin typeface="Calibri"/>
                <a:ea typeface="Calibri"/>
                <a:cs typeface="Calibri"/>
              </a:rPr>
              <a:t>ως</a:t>
            </a:r>
            <a:r>
              <a:rPr lang="en-US" dirty="0">
                <a:latin typeface="Calibri"/>
                <a:ea typeface="Calibri"/>
                <a:cs typeface="Calibri"/>
              </a:rPr>
              <a:t> </a:t>
            </a:r>
            <a:r>
              <a:rPr lang="en-US" dirty="0" err="1">
                <a:latin typeface="Calibri"/>
                <a:ea typeface="Calibri"/>
                <a:cs typeface="Calibri"/>
              </a:rPr>
              <a:t>ολοκληρωμένη</a:t>
            </a:r>
            <a:r>
              <a:rPr lang="en-US" dirty="0">
                <a:latin typeface="Calibri"/>
                <a:ea typeface="Calibri"/>
                <a:cs typeface="Calibri"/>
              </a:rPr>
              <a:t>.</a:t>
            </a:r>
          </a:p>
          <a:p>
            <a:pPr marL="342900" indent="-342900" algn="just">
              <a:buClr>
                <a:srgbClr val="F15822"/>
              </a:buClr>
              <a:buFont typeface="+mj-lt"/>
              <a:buAutoNum type="arabicPeriod"/>
            </a:pPr>
            <a:r>
              <a:rPr lang="en-US" b="1" dirty="0">
                <a:latin typeface="Calibri"/>
                <a:ea typeface="Calibri"/>
                <a:cs typeface="Calibri"/>
              </a:rPr>
              <a:t>Two Envelopes / Mixed Divestments: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οιηθεί</a:t>
            </a:r>
            <a:r>
              <a:rPr lang="en-US" dirty="0">
                <a:latin typeface="Calibri"/>
                <a:ea typeface="Calibri"/>
                <a:cs typeface="Calibri"/>
              </a:rPr>
              <a:t> </a:t>
            </a:r>
            <a:r>
              <a:rPr lang="en-US" dirty="0" err="1">
                <a:latin typeface="Calibri"/>
                <a:ea typeface="Calibri"/>
                <a:cs typeface="Calibri"/>
              </a:rPr>
              <a:t>ότ</a:t>
            </a:r>
            <a:r>
              <a:rPr lang="en-US" dirty="0">
                <a:latin typeface="Calibri"/>
                <a:ea typeface="Calibri"/>
                <a:cs typeface="Calibri"/>
              </a:rPr>
              <a:t>αν α</a:t>
            </a:r>
            <a:r>
              <a:rPr lang="en-US" dirty="0" err="1">
                <a:latin typeface="Calibri"/>
                <a:ea typeface="Calibri"/>
                <a:cs typeface="Calibri"/>
              </a:rPr>
              <a:t>νοιχτεί</a:t>
            </a:r>
            <a:r>
              <a:rPr lang="en-US" dirty="0">
                <a:latin typeface="Calibri"/>
                <a:ea typeface="Calibri"/>
                <a:cs typeface="Calibri"/>
              </a:rPr>
              <a:t> ο </a:t>
            </a:r>
            <a:r>
              <a:rPr lang="en-US" dirty="0" err="1">
                <a:latin typeface="Calibri"/>
                <a:ea typeface="Calibri"/>
                <a:cs typeface="Calibri"/>
              </a:rPr>
              <a:t>τεχνικός</a:t>
            </a:r>
            <a:r>
              <a:rPr lang="en-US" dirty="0">
                <a:latin typeface="Calibri"/>
                <a:ea typeface="Calibri"/>
                <a:cs typeface="Calibri"/>
              </a:rPr>
              <a:t> </a:t>
            </a:r>
            <a:r>
              <a:rPr lang="en-US" dirty="0" err="1">
                <a:latin typeface="Calibri"/>
                <a:ea typeface="Calibri"/>
                <a:cs typeface="Calibri"/>
              </a:rPr>
              <a:t>φάκελος</a:t>
            </a:r>
            <a:r>
              <a:rPr lang="en-US" b="1" dirty="0">
                <a:latin typeface="Calibri"/>
                <a:ea typeface="Calibri"/>
                <a:cs typeface="Calibri"/>
              </a:rPr>
              <a:t> </a:t>
            </a:r>
            <a:r>
              <a:rPr lang="en-US" dirty="0">
                <a:latin typeface="Calibri"/>
                <a:ea typeface="Calibri"/>
                <a:cs typeface="Calibri"/>
              </a:rPr>
              <a:t> και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dirty="0">
                <a:latin typeface="Calibri"/>
                <a:ea typeface="Calibri"/>
                <a:cs typeface="Calibri"/>
              </a:rPr>
              <a:t> </a:t>
            </a:r>
            <a:r>
              <a:rPr lang="en-US" dirty="0" err="1">
                <a:latin typeface="Calibri"/>
                <a:ea typeface="Calibri"/>
                <a:cs typeface="Calibri"/>
              </a:rPr>
              <a:t>οριστεί</a:t>
            </a:r>
            <a:r>
              <a:rPr lang="en-US" dirty="0">
                <a:latin typeface="Calibri"/>
                <a:ea typeface="Calibri"/>
                <a:cs typeface="Calibri"/>
              </a:rPr>
              <a:t> </a:t>
            </a:r>
            <a:r>
              <a:rPr lang="en-US" dirty="0" err="1">
                <a:latin typeface="Calibri"/>
                <a:ea typeface="Calibri"/>
                <a:cs typeface="Calibri"/>
              </a:rPr>
              <a:t>ως</a:t>
            </a:r>
            <a:r>
              <a:rPr lang="en-US" dirty="0">
                <a:latin typeface="Calibri"/>
                <a:ea typeface="Calibri"/>
                <a:cs typeface="Calibri"/>
              </a:rPr>
              <a:t> </a:t>
            </a:r>
            <a:r>
              <a:rPr lang="en-US" dirty="0" err="1">
                <a:latin typeface="Calibri"/>
                <a:ea typeface="Calibri"/>
                <a:cs typeface="Calibri"/>
              </a:rPr>
              <a:t>ολοκληρωμένη</a:t>
            </a:r>
            <a:r>
              <a:rPr lang="en-US" dirty="0">
                <a:latin typeface="Calibri"/>
                <a:ea typeface="Calibri"/>
                <a:cs typeface="Calibri"/>
              </a:rPr>
              <a:t>.</a:t>
            </a:r>
          </a:p>
          <a:p>
            <a:pPr algn="just">
              <a:buClr>
                <a:srgbClr val="F15822"/>
              </a:buClr>
            </a:pPr>
            <a:endParaRPr lang="en-US" dirty="0">
              <a:latin typeface="Calibri"/>
              <a:ea typeface="Calibri"/>
              <a:cs typeface="Calibri"/>
            </a:endParaRPr>
          </a:p>
          <a:p>
            <a:pPr algn="just"/>
            <a:r>
              <a:rPr lang="en-US" b="1" i="1" dirty="0" err="1">
                <a:latin typeface="Calibri"/>
                <a:ea typeface="Calibri"/>
                <a:cs typeface="Calibri"/>
              </a:rPr>
              <a:t>Σημείωση</a:t>
            </a:r>
            <a:r>
              <a:rPr lang="en-US" i="1" dirty="0">
                <a:latin typeface="Calibri"/>
                <a:ea typeface="Calibri"/>
                <a:cs typeface="Calibri"/>
              </a:rPr>
              <a:t>: </a:t>
            </a:r>
            <a:r>
              <a:rPr lang="en-US" i="1" dirty="0" err="1">
                <a:latin typeface="Calibri"/>
                <a:ea typeface="Calibri"/>
                <a:cs typeface="Calibri"/>
              </a:rPr>
              <a:t>Αυτή</a:t>
            </a:r>
            <a:r>
              <a:rPr lang="en-US" i="1" dirty="0">
                <a:latin typeface="Calibri"/>
                <a:ea typeface="Calibri"/>
                <a:cs typeface="Calibri"/>
              </a:rPr>
              <a:t> η </a:t>
            </a:r>
            <a:r>
              <a:rPr lang="en-US" i="1" dirty="0" err="1">
                <a:latin typeface="Calibri"/>
                <a:ea typeface="Calibri"/>
                <a:cs typeface="Calibri"/>
              </a:rPr>
              <a:t>εργ</a:t>
            </a:r>
            <a:r>
              <a:rPr lang="en-US" i="1" dirty="0">
                <a:latin typeface="Calibri"/>
                <a:ea typeface="Calibri"/>
                <a:cs typeface="Calibri"/>
              </a:rPr>
              <a:t>α</a:t>
            </a:r>
            <a:r>
              <a:rPr lang="en-US" i="1" dirty="0" err="1">
                <a:latin typeface="Calibri"/>
                <a:ea typeface="Calibri"/>
                <a:cs typeface="Calibri"/>
              </a:rPr>
              <a:t>σί</a:t>
            </a:r>
            <a:r>
              <a:rPr lang="en-US" i="1" dirty="0">
                <a:latin typeface="Calibri"/>
                <a:ea typeface="Calibri"/>
                <a:cs typeface="Calibri"/>
              </a:rPr>
              <a:t>α </a:t>
            </a:r>
            <a:r>
              <a:rPr lang="en-US" i="1" dirty="0" err="1">
                <a:latin typeface="Calibri"/>
                <a:ea typeface="Calibri"/>
                <a:cs typeface="Calibri"/>
              </a:rPr>
              <a:t>δεν</a:t>
            </a:r>
            <a:r>
              <a:rPr lang="en-US" i="1" dirty="0">
                <a:latin typeface="Calibri"/>
                <a:ea typeface="Calibri"/>
                <a:cs typeface="Calibri"/>
              </a:rPr>
              <a:t> </a:t>
            </a:r>
            <a:r>
              <a:rPr lang="en-US" i="1" dirty="0" err="1">
                <a:latin typeface="Calibri"/>
                <a:ea typeface="Calibri"/>
                <a:cs typeface="Calibri"/>
              </a:rPr>
              <a:t>είν</a:t>
            </a:r>
            <a:r>
              <a:rPr lang="en-US" i="1" dirty="0">
                <a:latin typeface="Calibri"/>
                <a:ea typeface="Calibri"/>
                <a:cs typeface="Calibri"/>
              </a:rPr>
              <a:t>αι υπ</a:t>
            </a:r>
            <a:r>
              <a:rPr lang="en-US" i="1" dirty="0" err="1">
                <a:latin typeface="Calibri"/>
                <a:ea typeface="Calibri"/>
                <a:cs typeface="Calibri"/>
              </a:rPr>
              <a:t>οχρεωτική</a:t>
            </a:r>
            <a:r>
              <a:rPr lang="en-US" i="1" dirty="0">
                <a:latin typeface="Calibri"/>
                <a:ea typeface="Calibri"/>
                <a:cs typeface="Calibri"/>
              </a:rPr>
              <a:t>. </a:t>
            </a:r>
            <a:r>
              <a:rPr lang="en-US" i="1" dirty="0" err="1">
                <a:latin typeface="Calibri"/>
                <a:ea typeface="Calibri"/>
                <a:cs typeface="Calibri"/>
              </a:rPr>
              <a:t>Αυτό</a:t>
            </a:r>
            <a:r>
              <a:rPr lang="en-US" i="1" dirty="0">
                <a:latin typeface="Calibri"/>
                <a:ea typeface="Calibri"/>
                <a:cs typeface="Calibri"/>
              </a:rPr>
              <a:t> </a:t>
            </a:r>
            <a:r>
              <a:rPr lang="en-US" i="1" dirty="0" err="1">
                <a:latin typeface="Calibri"/>
                <a:ea typeface="Calibri"/>
                <a:cs typeface="Calibri"/>
              </a:rPr>
              <a:t>σημ</a:t>
            </a:r>
            <a:r>
              <a:rPr lang="en-US" i="1" dirty="0">
                <a:latin typeface="Calibri"/>
                <a:ea typeface="Calibri"/>
                <a:cs typeface="Calibri"/>
              </a:rPr>
              <a:t>α</a:t>
            </a:r>
            <a:r>
              <a:rPr lang="en-US" i="1" dirty="0" err="1">
                <a:latin typeface="Calibri"/>
                <a:ea typeface="Calibri"/>
                <a:cs typeface="Calibri"/>
              </a:rPr>
              <a:t>ίνει</a:t>
            </a:r>
            <a:r>
              <a:rPr lang="en-US" i="1" dirty="0">
                <a:latin typeface="Calibri"/>
                <a:ea typeface="Calibri"/>
                <a:cs typeface="Calibri"/>
              </a:rPr>
              <a:t> </a:t>
            </a:r>
            <a:r>
              <a:rPr lang="en-US" i="1" dirty="0" err="1">
                <a:latin typeface="Calibri"/>
                <a:ea typeface="Calibri"/>
                <a:cs typeface="Calibri"/>
              </a:rPr>
              <a:t>ότι</a:t>
            </a:r>
            <a:r>
              <a:rPr lang="en-US" i="1" dirty="0">
                <a:latin typeface="Calibri"/>
                <a:ea typeface="Calibri"/>
                <a:cs typeface="Calibri"/>
              </a:rPr>
              <a:t> </a:t>
            </a:r>
            <a:r>
              <a:rPr lang="en-US" i="1" dirty="0" err="1">
                <a:latin typeface="Calibri"/>
                <a:ea typeface="Calibri"/>
                <a:cs typeface="Calibri"/>
              </a:rPr>
              <a:t>δεν</a:t>
            </a:r>
            <a:r>
              <a:rPr lang="en-US" i="1" dirty="0">
                <a:latin typeface="Calibri"/>
                <a:ea typeface="Calibri"/>
                <a:cs typeface="Calibri"/>
              </a:rPr>
              <a:t> </a:t>
            </a:r>
            <a:r>
              <a:rPr lang="en-US" i="1" dirty="0" err="1">
                <a:latin typeface="Calibri"/>
                <a:ea typeface="Calibri"/>
                <a:cs typeface="Calibri"/>
              </a:rPr>
              <a:t>είν</a:t>
            </a:r>
            <a:r>
              <a:rPr lang="en-US" i="1" dirty="0">
                <a:latin typeface="Calibri"/>
                <a:ea typeface="Calibri"/>
                <a:cs typeface="Calibri"/>
              </a:rPr>
              <a:t>αι απαρα</a:t>
            </a:r>
            <a:r>
              <a:rPr lang="en-US" i="1" dirty="0" err="1">
                <a:latin typeface="Calibri"/>
                <a:ea typeface="Calibri"/>
                <a:cs typeface="Calibri"/>
              </a:rPr>
              <a:t>ίτητο</a:t>
            </a:r>
            <a:r>
              <a:rPr lang="en-US" i="1" dirty="0">
                <a:latin typeface="Calibri"/>
                <a:ea typeface="Calibri"/>
                <a:cs typeface="Calibri"/>
              </a:rPr>
              <a:t> να π</a:t>
            </a:r>
            <a:r>
              <a:rPr lang="en-US" i="1" dirty="0" err="1">
                <a:latin typeface="Calibri"/>
                <a:ea typeface="Calibri"/>
                <a:cs typeface="Calibri"/>
              </a:rPr>
              <a:t>εριμένετε</a:t>
            </a:r>
            <a:r>
              <a:rPr lang="en-US" i="1" dirty="0">
                <a:latin typeface="Calibri"/>
                <a:ea typeface="Calibri"/>
                <a:cs typeface="Calibri"/>
              </a:rPr>
              <a:t> να </a:t>
            </a:r>
            <a:r>
              <a:rPr lang="en-US" i="1" dirty="0" err="1">
                <a:latin typeface="Calibri"/>
                <a:ea typeface="Calibri"/>
                <a:cs typeface="Calibri"/>
              </a:rPr>
              <a:t>ολοκληρωθεί</a:t>
            </a:r>
            <a:r>
              <a:rPr lang="en-US" i="1" dirty="0">
                <a:latin typeface="Calibri"/>
                <a:ea typeface="Calibri"/>
                <a:cs typeface="Calibri"/>
              </a:rPr>
              <a:t>  η </a:t>
            </a:r>
            <a:r>
              <a:rPr lang="en-US" i="1" dirty="0" err="1">
                <a:latin typeface="Calibri"/>
                <a:ea typeface="Calibri"/>
                <a:cs typeface="Calibri"/>
              </a:rPr>
              <a:t>εργ</a:t>
            </a:r>
            <a:r>
              <a:rPr lang="en-US" i="1" dirty="0">
                <a:latin typeface="Calibri"/>
                <a:ea typeface="Calibri"/>
                <a:cs typeface="Calibri"/>
              </a:rPr>
              <a:t>α</a:t>
            </a:r>
            <a:r>
              <a:rPr lang="en-US" i="1" dirty="0" err="1">
                <a:latin typeface="Calibri"/>
                <a:ea typeface="Calibri"/>
                <a:cs typeface="Calibri"/>
              </a:rPr>
              <a:t>σί</a:t>
            </a:r>
            <a:r>
              <a:rPr lang="en-US" i="1" dirty="0">
                <a:latin typeface="Calibri"/>
                <a:ea typeface="Calibri"/>
                <a:cs typeface="Calibri"/>
              </a:rPr>
              <a:t>α, ο </a:t>
            </a:r>
            <a:r>
              <a:rPr lang="en-US" i="1" dirty="0" err="1">
                <a:latin typeface="Calibri"/>
                <a:ea typeface="Calibri"/>
                <a:cs typeface="Calibri"/>
              </a:rPr>
              <a:t>Χρήστης</a:t>
            </a:r>
            <a:r>
              <a:rPr lang="en-US" i="1" dirty="0">
                <a:latin typeface="Calibri"/>
                <a:ea typeface="Calibri"/>
                <a:cs typeface="Calibri"/>
              </a:rPr>
              <a:t> μπ</a:t>
            </a:r>
            <a:r>
              <a:rPr lang="en-US" i="1" dirty="0" err="1">
                <a:latin typeface="Calibri"/>
                <a:ea typeface="Calibri"/>
                <a:cs typeface="Calibri"/>
              </a:rPr>
              <a:t>ορεί</a:t>
            </a:r>
            <a:r>
              <a:rPr lang="en-US" i="1" dirty="0">
                <a:latin typeface="Calibri"/>
                <a:ea typeface="Calibri"/>
                <a:cs typeface="Calibri"/>
              </a:rPr>
              <a:t> να π</a:t>
            </a:r>
            <a:r>
              <a:rPr lang="en-US" i="1" dirty="0" err="1">
                <a:latin typeface="Calibri"/>
                <a:ea typeface="Calibri"/>
                <a:cs typeface="Calibri"/>
              </a:rPr>
              <a:t>ροχωρήσει</a:t>
            </a:r>
            <a:r>
              <a:rPr lang="en-US" i="1" dirty="0">
                <a:latin typeface="Calibri"/>
                <a:ea typeface="Calibri"/>
                <a:cs typeface="Calibri"/>
              </a:rPr>
              <a:t> </a:t>
            </a:r>
            <a:r>
              <a:rPr lang="en-US" i="1" dirty="0" err="1">
                <a:latin typeface="Calibri"/>
                <a:ea typeface="Calibri"/>
                <a:cs typeface="Calibri"/>
              </a:rPr>
              <a:t>στην</a:t>
            </a:r>
            <a:r>
              <a:rPr lang="en-US" i="1" dirty="0">
                <a:latin typeface="Calibri"/>
                <a:ea typeface="Calibri"/>
                <a:cs typeface="Calibri"/>
              </a:rPr>
              <a:t> α</a:t>
            </a:r>
            <a:r>
              <a:rPr lang="en-US" i="1" dirty="0" err="1">
                <a:latin typeface="Calibri"/>
                <a:ea typeface="Calibri"/>
                <a:cs typeface="Calibri"/>
              </a:rPr>
              <a:t>ξιολόγηση</a:t>
            </a:r>
            <a:r>
              <a:rPr lang="en-US" i="1" dirty="0">
                <a:latin typeface="Calibri"/>
                <a:ea typeface="Calibri"/>
                <a:cs typeface="Calibri"/>
              </a:rPr>
              <a:t> </a:t>
            </a:r>
            <a:r>
              <a:rPr lang="en-US" i="1" dirty="0" err="1">
                <a:latin typeface="Calibri"/>
                <a:ea typeface="Calibri"/>
                <a:cs typeface="Calibri"/>
              </a:rPr>
              <a:t>των</a:t>
            </a:r>
            <a:r>
              <a:rPr lang="en-US" i="1" dirty="0">
                <a:latin typeface="Calibri"/>
                <a:ea typeface="Calibri"/>
                <a:cs typeface="Calibri"/>
              </a:rPr>
              <a:t> π</a:t>
            </a:r>
            <a:r>
              <a:rPr lang="en-US" i="1" dirty="0" err="1">
                <a:latin typeface="Calibri"/>
                <a:ea typeface="Calibri"/>
                <a:cs typeface="Calibri"/>
              </a:rPr>
              <a:t>ροσφορών</a:t>
            </a:r>
            <a:r>
              <a:rPr lang="en-US" i="1" dirty="0">
                <a:latin typeface="Calibri"/>
                <a:ea typeface="Calibri"/>
                <a:cs typeface="Calibri"/>
              </a:rPr>
              <a:t>.</a:t>
            </a:r>
            <a:endParaRPr lang="en-US" dirty="0">
              <a:latin typeface="Calibri"/>
              <a:ea typeface="Calibri"/>
              <a:cs typeface="Calibri"/>
            </a:endParaRPr>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9023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b="1" dirty="0">
                <a:latin typeface="Calibri"/>
                <a:ea typeface="Calibri"/>
                <a:cs typeface="Calibri"/>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dirty="0">
                <a:latin typeface="Calibri"/>
                <a:ea typeface="Calibri"/>
                <a:cs typeface="Calibri"/>
              </a:rPr>
              <a:t>: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κλειδώσει</a:t>
            </a:r>
            <a:r>
              <a:rPr lang="en-US" dirty="0">
                <a:latin typeface="Calibri"/>
                <a:ea typeface="Calibri"/>
                <a:cs typeface="Calibri"/>
              </a:rPr>
              <a:t> α</a:t>
            </a:r>
            <a:r>
              <a:rPr lang="en-US" dirty="0" err="1">
                <a:latin typeface="Calibri"/>
                <a:ea typeface="Calibri"/>
                <a:cs typeface="Calibri"/>
              </a:rPr>
              <a:t>υτόμ</a:t>
            </a:r>
            <a:r>
              <a:rPr lang="en-US" dirty="0">
                <a:latin typeface="Calibri"/>
                <a:ea typeface="Calibri"/>
                <a:cs typeface="Calibri"/>
              </a:rPr>
              <a:t>ατα </a:t>
            </a:r>
            <a:r>
              <a:rPr lang="en-US" dirty="0" err="1">
                <a:latin typeface="Calibri"/>
                <a:ea typeface="Calibri"/>
                <a:cs typeface="Calibri"/>
              </a:rPr>
              <a:t>τους</a:t>
            </a:r>
            <a:r>
              <a:rPr lang="en-US" dirty="0">
                <a:latin typeface="Calibri"/>
                <a:ea typeface="Calibri"/>
                <a:cs typeface="Calibri"/>
              </a:rPr>
              <a:t> π</a:t>
            </a:r>
            <a:r>
              <a:rPr lang="en-US" dirty="0" err="1">
                <a:latin typeface="Calibri"/>
                <a:ea typeface="Calibri"/>
                <a:cs typeface="Calibri"/>
              </a:rPr>
              <a:t>ρομηθευτές</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έχουν</a:t>
            </a:r>
            <a:r>
              <a:rPr lang="en-US" dirty="0">
                <a:latin typeface="Calibri"/>
                <a:ea typeface="Calibri"/>
                <a:cs typeface="Calibri"/>
              </a:rPr>
              <a:t> π</a:t>
            </a:r>
            <a:r>
              <a:rPr lang="en-US" dirty="0" err="1">
                <a:latin typeface="Calibri"/>
                <a:ea typeface="Calibri"/>
                <a:cs typeface="Calibri"/>
              </a:rPr>
              <a:t>ροσκληθεί</a:t>
            </a:r>
            <a:r>
              <a:rPr lang="en-US" dirty="0">
                <a:latin typeface="Calibri"/>
                <a:ea typeface="Calibri"/>
                <a:cs typeface="Calibri"/>
              </a:rPr>
              <a:t>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εκδήλωση</a:t>
            </a:r>
            <a:r>
              <a:rPr lang="en-US" dirty="0">
                <a:latin typeface="Calibri"/>
                <a:ea typeface="Calibri"/>
                <a:cs typeface="Calibri"/>
              </a:rPr>
              <a:t> α</a:t>
            </a:r>
            <a:r>
              <a:rPr lang="en-US" dirty="0" err="1">
                <a:latin typeface="Calibri"/>
                <a:ea typeface="Calibri"/>
                <a:cs typeface="Calibri"/>
              </a:rPr>
              <a:t>λλά</a:t>
            </a:r>
            <a:r>
              <a:rPr lang="en-US" dirty="0">
                <a:latin typeface="Calibri"/>
                <a:ea typeface="Calibri"/>
                <a:cs typeface="Calibri"/>
              </a:rPr>
              <a:t> </a:t>
            </a:r>
            <a:r>
              <a:rPr lang="en-US" dirty="0" err="1">
                <a:latin typeface="Calibri"/>
                <a:ea typeface="Calibri"/>
                <a:cs typeface="Calibri"/>
              </a:rPr>
              <a:t>δεν</a:t>
            </a:r>
            <a:r>
              <a:rPr lang="en-US" dirty="0">
                <a:latin typeface="Calibri"/>
                <a:ea typeface="Calibri"/>
                <a:cs typeface="Calibri"/>
              </a:rPr>
              <a:t> </a:t>
            </a:r>
            <a:r>
              <a:rPr lang="en-US" dirty="0" err="1">
                <a:latin typeface="Calibri"/>
                <a:ea typeface="Calibri"/>
                <a:cs typeface="Calibri"/>
              </a:rPr>
              <a:t>έχουν</a:t>
            </a:r>
            <a:r>
              <a:rPr lang="en-US" dirty="0">
                <a:latin typeface="Calibri"/>
                <a:ea typeface="Calibri"/>
                <a:cs typeface="Calibri"/>
              </a:rPr>
              <a:t> </a:t>
            </a:r>
            <a:r>
              <a:rPr lang="en-US" dirty="0" err="1">
                <a:latin typeface="Calibri"/>
                <a:ea typeface="Calibri"/>
                <a:cs typeface="Calibri"/>
              </a:rPr>
              <a:t>συμμετάσχει</a:t>
            </a:r>
            <a:r>
              <a:rPr lang="en-US" dirty="0">
                <a:latin typeface="Calibri"/>
                <a:ea typeface="Calibri"/>
                <a:cs typeface="Calibri"/>
              </a:rPr>
              <a:t>, κα</a:t>
            </a:r>
            <a:r>
              <a:rPr lang="en-US" dirty="0" err="1">
                <a:latin typeface="Calibri"/>
                <a:ea typeface="Calibri"/>
                <a:cs typeface="Calibri"/>
              </a:rPr>
              <a:t>θώς</a:t>
            </a:r>
            <a:r>
              <a:rPr lang="en-US" dirty="0">
                <a:latin typeface="Calibri"/>
                <a:ea typeface="Calibri"/>
                <a:cs typeface="Calibri"/>
              </a:rPr>
              <a:t> και </a:t>
            </a:r>
            <a:r>
              <a:rPr lang="en-US" dirty="0" err="1">
                <a:latin typeface="Calibri"/>
                <a:ea typeface="Calibri"/>
                <a:cs typeface="Calibri"/>
              </a:rPr>
              <a:t>τους</a:t>
            </a:r>
            <a:r>
              <a:rPr lang="en-US" dirty="0">
                <a:latin typeface="Calibri"/>
                <a:ea typeface="Calibri"/>
                <a:cs typeface="Calibri"/>
              </a:rPr>
              <a:t> π</a:t>
            </a:r>
            <a:r>
              <a:rPr lang="en-US" dirty="0" err="1">
                <a:latin typeface="Calibri"/>
                <a:ea typeface="Calibri"/>
                <a:cs typeface="Calibri"/>
              </a:rPr>
              <a:t>ρομηθευτές</a:t>
            </a:r>
            <a:r>
              <a:rPr lang="en-US" dirty="0">
                <a:latin typeface="Calibri"/>
                <a:ea typeface="Calibri"/>
                <a:cs typeface="Calibri"/>
              </a:rPr>
              <a:t> και </a:t>
            </a:r>
            <a:r>
              <a:rPr lang="en-US" dirty="0" err="1">
                <a:latin typeface="Calibri"/>
                <a:ea typeface="Calibri"/>
                <a:cs typeface="Calibri"/>
              </a:rPr>
              <a:t>εκείνους</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α</a:t>
            </a:r>
            <a:r>
              <a:rPr lang="en-US" dirty="0" err="1">
                <a:latin typeface="Calibri"/>
                <a:ea typeface="Calibri"/>
                <a:cs typeface="Calibri"/>
              </a:rPr>
              <a:t>ρνήθηκ</a:t>
            </a:r>
            <a:r>
              <a:rPr lang="en-US" dirty="0">
                <a:latin typeface="Calibri"/>
                <a:ea typeface="Calibri"/>
                <a:cs typeface="Calibri"/>
              </a:rPr>
              <a:t>αν να απα</a:t>
            </a:r>
            <a:r>
              <a:rPr lang="en-US" dirty="0" err="1">
                <a:latin typeface="Calibri"/>
                <a:ea typeface="Calibri"/>
                <a:cs typeface="Calibri"/>
              </a:rPr>
              <a:t>ντήσουν</a:t>
            </a:r>
            <a:r>
              <a:rPr lang="en-US" dirty="0">
                <a:latin typeface="Calibri"/>
                <a:ea typeface="Calibri"/>
                <a:cs typeface="Calibri"/>
              </a:rPr>
              <a:t>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 </a:t>
            </a:r>
            <a:endParaRPr lang="en-US" dirty="0"/>
          </a:p>
          <a:p>
            <a:pPr algn="just"/>
            <a:r>
              <a:rPr lang="en-US" dirty="0" err="1">
                <a:latin typeface="Calibri"/>
                <a:ea typeface="Calibri"/>
                <a:cs typeface="Calibri"/>
              </a:rPr>
              <a:t>Έν</a:t>
            </a:r>
            <a:r>
              <a:rPr lang="en-US" dirty="0">
                <a:latin typeface="Calibri"/>
                <a:ea typeface="Calibri"/>
                <a:cs typeface="Calibri"/>
              </a:rPr>
              <a:t>ας </a:t>
            </a:r>
            <a:r>
              <a:rPr lang="en-US" dirty="0" err="1">
                <a:latin typeface="Calibri"/>
                <a:ea typeface="Calibri"/>
                <a:cs typeface="Calibri"/>
              </a:rPr>
              <a:t>κλειδωμένος</a:t>
            </a:r>
            <a:r>
              <a:rPr lang="en-US" dirty="0">
                <a:latin typeface="Calibri"/>
                <a:ea typeface="Calibri"/>
                <a:cs typeface="Calibri"/>
              </a:rPr>
              <a:t> π</a:t>
            </a:r>
            <a:r>
              <a:rPr lang="en-US" dirty="0" err="1">
                <a:latin typeface="Calibri"/>
                <a:ea typeface="Calibri"/>
                <a:cs typeface="Calibri"/>
              </a:rPr>
              <a:t>ρομηθευτής</a:t>
            </a:r>
            <a:r>
              <a:rPr lang="en-US" dirty="0">
                <a:latin typeface="Calibri"/>
                <a:ea typeface="Calibri"/>
                <a:cs typeface="Calibri"/>
              </a:rPr>
              <a:t> θα </a:t>
            </a:r>
            <a:r>
              <a:rPr lang="en-US" dirty="0" err="1">
                <a:latin typeface="Calibri"/>
                <a:ea typeface="Calibri"/>
                <a:cs typeface="Calibri"/>
              </a:rPr>
              <a:t>έχει</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εικονίδιο</a:t>
            </a:r>
            <a:r>
              <a:rPr lang="en-US" dirty="0">
                <a:latin typeface="Calibri"/>
                <a:ea typeface="Calibri"/>
                <a:cs typeface="Calibri"/>
              </a:rPr>
              <a:t> </a:t>
            </a:r>
            <a:r>
              <a:rPr lang="en-US" dirty="0" err="1">
                <a:latin typeface="Calibri"/>
                <a:ea typeface="Calibri"/>
                <a:cs typeface="Calibri"/>
              </a:rPr>
              <a:t>δί</a:t>
            </a:r>
            <a:r>
              <a:rPr lang="en-US" dirty="0">
                <a:latin typeface="Calibri"/>
                <a:ea typeface="Calibri"/>
                <a:cs typeface="Calibri"/>
              </a:rPr>
              <a:t>πλα </a:t>
            </a:r>
            <a:r>
              <a:rPr lang="en-US" dirty="0" err="1">
                <a:latin typeface="Calibri"/>
                <a:ea typeface="Calibri"/>
                <a:cs typeface="Calibri"/>
              </a:rPr>
              <a:t>του</a:t>
            </a:r>
            <a:r>
              <a:rPr lang="en-US" dirty="0">
                <a:latin typeface="Calibri"/>
                <a:ea typeface="Calibri"/>
                <a:cs typeface="Calibri"/>
              </a:rPr>
              <a:t>, όπ</a:t>
            </a:r>
            <a:r>
              <a:rPr lang="en-US" dirty="0" err="1">
                <a:latin typeface="Calibri"/>
                <a:ea typeface="Calibri"/>
                <a:cs typeface="Calibri"/>
              </a:rPr>
              <a:t>ως</a:t>
            </a:r>
            <a:r>
              <a:rPr lang="en-US" dirty="0">
                <a:latin typeface="Calibri"/>
                <a:ea typeface="Calibri"/>
                <a:cs typeface="Calibri"/>
              </a:rPr>
              <a:t> φα</a:t>
            </a:r>
            <a:r>
              <a:rPr lang="en-US" dirty="0" err="1">
                <a:latin typeface="Calibri"/>
                <a:ea typeface="Calibri"/>
                <a:cs typeface="Calibri"/>
              </a:rPr>
              <a:t>ίνετ</a:t>
            </a:r>
            <a:r>
              <a:rPr lang="en-US" dirty="0">
                <a:latin typeface="Calibri"/>
                <a:ea typeface="Calibri"/>
                <a:cs typeface="Calibri"/>
              </a:rPr>
              <a:t>αι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εικόν</a:t>
            </a:r>
            <a:r>
              <a:rPr lang="en-US" dirty="0">
                <a:latin typeface="Calibri"/>
                <a:ea typeface="Calibri"/>
                <a:cs typeface="Calibri"/>
              </a:rPr>
              <a:t>α. Μπ</a:t>
            </a:r>
            <a:r>
              <a:rPr lang="en-US" dirty="0" err="1">
                <a:latin typeface="Calibri"/>
                <a:ea typeface="Calibri"/>
                <a:cs typeface="Calibri"/>
              </a:rPr>
              <a:t>ορείτε</a:t>
            </a:r>
            <a:r>
              <a:rPr lang="en-US" dirty="0">
                <a:latin typeface="Calibri"/>
                <a:ea typeface="Calibri"/>
                <a:cs typeface="Calibri"/>
              </a:rPr>
              <a:t> να </a:t>
            </a:r>
            <a:r>
              <a:rPr lang="en-US" dirty="0" err="1">
                <a:latin typeface="Calibri"/>
                <a:ea typeface="Calibri"/>
                <a:cs typeface="Calibri"/>
              </a:rPr>
              <a:t>το</a:t>
            </a:r>
            <a:r>
              <a:rPr lang="en-US" dirty="0">
                <a:latin typeface="Calibri"/>
                <a:ea typeface="Calibri"/>
                <a:cs typeface="Calibri"/>
              </a:rPr>
              <a:t> </a:t>
            </a:r>
            <a:r>
              <a:rPr lang="en-US" dirty="0" err="1">
                <a:latin typeface="Calibri"/>
                <a:ea typeface="Calibri"/>
                <a:cs typeface="Calibri"/>
              </a:rPr>
              <a:t>ελέγξετε</a:t>
            </a:r>
            <a:r>
              <a:rPr lang="en-US" dirty="0">
                <a:latin typeface="Calibri"/>
                <a:ea typeface="Calibri"/>
                <a:cs typeface="Calibri"/>
              </a:rPr>
              <a:t> </a:t>
            </a:r>
            <a:r>
              <a:rPr lang="en-US" dirty="0" err="1">
                <a:latin typeface="Calibri"/>
                <a:ea typeface="Calibri"/>
                <a:cs typeface="Calibri"/>
              </a:rPr>
              <a:t>μέσ</a:t>
            </a:r>
            <a:r>
              <a:rPr lang="en-US" dirty="0">
                <a:latin typeface="Calibri"/>
                <a:ea typeface="Calibri"/>
                <a:cs typeface="Calibri"/>
              </a:rPr>
              <a:t>α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a:t>
            </a:r>
            <a:endParaRPr lang="en-US" b="1" dirty="0">
              <a:latin typeface="Calibri"/>
              <a:ea typeface="Calibri"/>
              <a:cs typeface="Calibri"/>
            </a:endParaRPr>
          </a:p>
          <a:p>
            <a:pPr algn="just"/>
            <a:r>
              <a:rPr lang="en-US" b="1" dirty="0" err="1">
                <a:latin typeface="Calibri"/>
                <a:ea typeface="Calibri"/>
                <a:cs typeface="Calibri"/>
              </a:rPr>
              <a:t>Αυτή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ξεκινήσει</a:t>
            </a:r>
            <a:r>
              <a:rPr lang="en-US" b="1" dirty="0">
                <a:latin typeface="Calibri"/>
                <a:ea typeface="Calibri"/>
                <a:cs typeface="Calibri"/>
              </a:rPr>
              <a:t> και θα ολοκληρωθεί αυτόματα, επομένως δεν απαιτούνται </a:t>
            </a:r>
            <a:r>
              <a:rPr lang="en-US" b="1" dirty="0" err="1">
                <a:latin typeface="Calibri"/>
                <a:ea typeface="Calibri"/>
                <a:cs typeface="Calibri"/>
              </a:rPr>
              <a:t>ενέργειες</a:t>
            </a:r>
            <a:r>
              <a:rPr lang="en-US" b="1" dirty="0">
                <a:latin typeface="Calibri"/>
                <a:ea typeface="Calibri"/>
                <a:cs typeface="Calibri"/>
              </a:rPr>
              <a:t> από </a:t>
            </a:r>
            <a:r>
              <a:rPr lang="en-US" b="1" dirty="0" err="1">
                <a:latin typeface="Calibri"/>
                <a:ea typeface="Calibri"/>
                <a:cs typeface="Calibri"/>
              </a:rPr>
              <a:t>την</a:t>
            </a:r>
            <a:r>
              <a:rPr lang="en-US" b="1" dirty="0">
                <a:latin typeface="Calibri"/>
                <a:ea typeface="Calibri"/>
                <a:cs typeface="Calibri"/>
              </a:rPr>
              <a:t> π</a:t>
            </a:r>
            <a:r>
              <a:rPr lang="en-US" b="1" dirty="0" err="1">
                <a:latin typeface="Calibri"/>
                <a:ea typeface="Calibri"/>
                <a:cs typeface="Calibri"/>
              </a:rPr>
              <a:t>λευρά</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Χρήστη</a:t>
            </a:r>
            <a:r>
              <a:rPr lang="en-US" b="1" dirty="0">
                <a:latin typeface="Calibri"/>
                <a:ea typeface="Calibri"/>
                <a:cs typeface="Calibri"/>
              </a:rPr>
              <a:t>.</a:t>
            </a:r>
            <a:endParaRPr lang="en-US" b="1" dirty="0">
              <a:ea typeface="Calibri"/>
            </a:endParaRPr>
          </a:p>
          <a:p>
            <a:pPr algn="just"/>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οιείτ</a:t>
            </a:r>
            <a:r>
              <a:rPr lang="en-US" dirty="0">
                <a:latin typeface="Calibri"/>
                <a:ea typeface="Calibri"/>
                <a:cs typeface="Calibri"/>
              </a:rPr>
              <a:t>αι </a:t>
            </a:r>
            <a:r>
              <a:rPr lang="en-US" dirty="0" err="1">
                <a:latin typeface="Calibri"/>
                <a:ea typeface="Calibri"/>
                <a:cs typeface="Calibri"/>
              </a:rPr>
              <a:t>κυκλικά</a:t>
            </a:r>
            <a:r>
              <a:rPr lang="en-US" dirty="0">
                <a:latin typeface="Calibri"/>
                <a:ea typeface="Calibri"/>
                <a:cs typeface="Calibri"/>
              </a:rPr>
              <a:t> </a:t>
            </a:r>
            <a:r>
              <a:rPr lang="en-US" dirty="0" err="1">
                <a:latin typeface="Calibri"/>
                <a:ea typeface="Calibri"/>
                <a:cs typeface="Calibri"/>
              </a:rPr>
              <a:t>κάθε</a:t>
            </a:r>
            <a:r>
              <a:rPr lang="en-US" dirty="0">
                <a:latin typeface="Calibri"/>
                <a:ea typeface="Calibri"/>
                <a:cs typeface="Calibri"/>
              </a:rPr>
              <a:t> 15 </a:t>
            </a:r>
            <a:r>
              <a:rPr lang="en-US" dirty="0" err="1">
                <a:latin typeface="Calibri"/>
                <a:ea typeface="Calibri"/>
                <a:cs typeface="Calibri"/>
              </a:rPr>
              <a:t>λε</a:t>
            </a:r>
            <a:r>
              <a:rPr lang="en-US" dirty="0">
                <a:latin typeface="Calibri"/>
                <a:ea typeface="Calibri"/>
                <a:cs typeface="Calibri"/>
              </a:rPr>
              <a:t>π</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χρησιμο</a:t>
            </a:r>
            <a:r>
              <a:rPr lang="en-US" dirty="0">
                <a:latin typeface="Calibri"/>
                <a:ea typeface="Calibri"/>
                <a:cs typeface="Calibri"/>
              </a:rPr>
              <a:t>π</a:t>
            </a:r>
            <a:r>
              <a:rPr lang="en-US" dirty="0" err="1">
                <a:latin typeface="Calibri"/>
                <a:ea typeface="Calibri"/>
                <a:cs typeface="Calibri"/>
              </a:rPr>
              <a:t>οιώντ</a:t>
            </a:r>
            <a:r>
              <a:rPr lang="en-US" dirty="0">
                <a:latin typeface="Calibri"/>
                <a:ea typeface="Calibri"/>
                <a:cs typeface="Calibri"/>
              </a:rPr>
              <a:t>ας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εξωτερικό</a:t>
            </a:r>
            <a:r>
              <a:rPr lang="en-US" dirty="0">
                <a:latin typeface="Calibri"/>
                <a:ea typeface="Calibri"/>
                <a:cs typeface="Calibri"/>
              </a:rPr>
              <a:t> π</a:t>
            </a:r>
            <a:r>
              <a:rPr lang="en-US" dirty="0" err="1">
                <a:latin typeface="Calibri"/>
                <a:ea typeface="Calibri"/>
                <a:cs typeface="Calibri"/>
              </a:rPr>
              <a:t>ρόγρ</a:t>
            </a:r>
            <a:r>
              <a:rPr lang="en-US" dirty="0">
                <a:latin typeface="Calibri"/>
                <a:ea typeface="Calibri"/>
                <a:cs typeface="Calibri"/>
              </a:rPr>
              <a:t>α</a:t>
            </a:r>
            <a:r>
              <a:rPr lang="en-US" dirty="0" err="1">
                <a:latin typeface="Calibri"/>
                <a:ea typeface="Calibri"/>
                <a:cs typeface="Calibri"/>
              </a:rPr>
              <a:t>μμ</a:t>
            </a:r>
            <a:r>
              <a:rPr lang="en-US" dirty="0">
                <a:latin typeface="Calibri"/>
                <a:ea typeface="Calibri"/>
                <a:cs typeface="Calibri"/>
              </a:rPr>
              <a:t>α.</a:t>
            </a:r>
            <a:endParaRPr lang="en-US" dirty="0"/>
          </a:p>
          <a:p>
            <a:pPr algn="just"/>
            <a:r>
              <a:rPr lang="en-US" b="1" dirty="0">
                <a:latin typeface="Calibri"/>
                <a:ea typeface="Calibri"/>
                <a:cs typeface="Calibri"/>
              </a:rPr>
              <a:t>ΣΗΜΕΙΩΣΗ: Όπ</a:t>
            </a:r>
            <a:r>
              <a:rPr lang="en-US" b="1" dirty="0" err="1">
                <a:latin typeface="Calibri"/>
                <a:ea typeface="Calibri"/>
                <a:cs typeface="Calibri"/>
              </a:rPr>
              <a:t>ως</a:t>
            </a:r>
            <a:r>
              <a:rPr lang="en-US" b="1" dirty="0">
                <a:latin typeface="Calibri"/>
                <a:ea typeface="Calibri"/>
                <a:cs typeface="Calibri"/>
              </a:rPr>
              <a:t> ανα</a:t>
            </a:r>
            <a:r>
              <a:rPr lang="en-US" b="1" dirty="0" err="1">
                <a:latin typeface="Calibri"/>
                <a:ea typeface="Calibri"/>
                <a:cs typeface="Calibri"/>
              </a:rPr>
              <a:t>φέρθηκε</a:t>
            </a:r>
            <a:r>
              <a:rPr lang="en-US" b="1" dirty="0">
                <a:latin typeface="Calibri"/>
                <a:ea typeface="Calibri"/>
                <a:cs typeface="Calibri"/>
              </a:rPr>
              <a:t> π</a:t>
            </a:r>
            <a:r>
              <a:rPr lang="en-US" b="1" dirty="0" err="1">
                <a:latin typeface="Calibri"/>
                <a:ea typeface="Calibri"/>
                <a:cs typeface="Calibri"/>
              </a:rPr>
              <a:t>ροηγουμένως</a:t>
            </a:r>
            <a:r>
              <a:rPr lang="en-US" b="1" dirty="0">
                <a:latin typeface="Calibri"/>
                <a:ea typeface="Calibri"/>
                <a:cs typeface="Calibri"/>
              </a:rPr>
              <a:t>, α</a:t>
            </a:r>
            <a:r>
              <a:rPr lang="en-US" b="1" dirty="0" err="1">
                <a:latin typeface="Calibri"/>
                <a:ea typeface="Calibri"/>
                <a:cs typeface="Calibri"/>
              </a:rPr>
              <a:t>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δημιουργηθεί</a:t>
            </a:r>
            <a:r>
              <a:rPr lang="en-US" b="1" dirty="0">
                <a:latin typeface="Calibri"/>
                <a:ea typeface="Calibri"/>
                <a:cs typeface="Calibri"/>
              </a:rPr>
              <a:t> </a:t>
            </a:r>
            <a:r>
              <a:rPr lang="en-US" b="1" dirty="0" err="1">
                <a:latin typeface="Calibri"/>
                <a:ea typeface="Calibri"/>
                <a:cs typeface="Calibri"/>
              </a:rPr>
              <a:t>μόνο</a:t>
            </a:r>
            <a:r>
              <a:rPr lang="en-US" b="1" dirty="0">
                <a:latin typeface="Calibri"/>
                <a:ea typeface="Calibri"/>
                <a:cs typeface="Calibri"/>
              </a:rPr>
              <a:t> </a:t>
            </a:r>
            <a:r>
              <a:rPr lang="en-US" b="1" dirty="0" err="1">
                <a:latin typeface="Calibri"/>
                <a:ea typeface="Calibri"/>
                <a:cs typeface="Calibri"/>
              </a:rPr>
              <a:t>εάν</a:t>
            </a:r>
            <a:r>
              <a:rPr lang="en-US" b="1" dirty="0">
                <a:latin typeface="Calibri"/>
                <a:ea typeface="Calibri"/>
                <a:cs typeface="Calibri"/>
              </a:rPr>
              <a:t> </a:t>
            </a:r>
            <a:r>
              <a:rPr lang="en-US" b="1" dirty="0" err="1">
                <a:latin typeface="Calibri"/>
                <a:ea typeface="Calibri"/>
                <a:cs typeface="Calibri"/>
              </a:rPr>
              <a:t>το</a:t>
            </a:r>
            <a:r>
              <a:rPr lang="en-US" b="1" dirty="0">
                <a:latin typeface="Calibri"/>
                <a:ea typeface="Calibri"/>
                <a:cs typeface="Calibri"/>
              </a:rPr>
              <a:t> RFP </a:t>
            </a:r>
            <a:r>
              <a:rPr lang="en-US" b="1" dirty="0" err="1">
                <a:latin typeface="Calibri"/>
                <a:ea typeface="Calibri"/>
                <a:cs typeface="Calibri"/>
              </a:rPr>
              <a:t>δημιουργηθεί</a:t>
            </a:r>
            <a:r>
              <a:rPr lang="en-US" b="1" dirty="0">
                <a:latin typeface="Calibri"/>
                <a:ea typeface="Calibri"/>
                <a:cs typeface="Calibri"/>
              </a:rPr>
              <a:t> </a:t>
            </a:r>
            <a:r>
              <a:rPr lang="en-US" b="1" dirty="0" err="1">
                <a:latin typeface="Calibri"/>
                <a:ea typeface="Calibri"/>
                <a:cs typeface="Calibri"/>
              </a:rPr>
              <a:t>ξεκινώντ</a:t>
            </a:r>
            <a:r>
              <a:rPr lang="en-US" b="1" dirty="0">
                <a:latin typeface="Calibri"/>
                <a:ea typeface="Calibri"/>
                <a:cs typeface="Calibri"/>
              </a:rPr>
              <a:t>ας από </a:t>
            </a:r>
            <a:r>
              <a:rPr lang="en-US" b="1" dirty="0" err="1">
                <a:latin typeface="Calibri"/>
                <a:ea typeface="Calibri"/>
                <a:cs typeface="Calibri"/>
              </a:rPr>
              <a:t>έν</a:t>
            </a:r>
            <a:r>
              <a:rPr lang="en-US" b="1" dirty="0">
                <a:latin typeface="Calibri"/>
                <a:ea typeface="Calibri"/>
                <a:cs typeface="Calibri"/>
              </a:rPr>
              <a:t>α </a:t>
            </a:r>
            <a:r>
              <a:rPr lang="en-US" b="1" dirty="0" err="1">
                <a:latin typeface="Calibri"/>
                <a:ea typeface="Calibri"/>
                <a:cs typeface="Calibri"/>
              </a:rPr>
              <a:t>έργο</a:t>
            </a:r>
            <a:r>
              <a:rPr lang="en-US" b="1" dirty="0">
                <a:latin typeface="Calibri"/>
                <a:ea typeface="Calibri"/>
                <a:cs typeface="Calibri"/>
              </a:rPr>
              <a:t> π</a:t>
            </a:r>
            <a:r>
              <a:rPr lang="en-US" b="1" dirty="0" err="1">
                <a:latin typeface="Calibri"/>
                <a:ea typeface="Calibri"/>
                <a:cs typeface="Calibri"/>
              </a:rPr>
              <a:t>ρομήθευσης</a:t>
            </a:r>
            <a:r>
              <a:rPr lang="en-US" b="1" dirty="0">
                <a:latin typeface="Calibri"/>
                <a:ea typeface="Calibri"/>
                <a:cs typeface="Calibri"/>
              </a:rPr>
              <a:t>. </a:t>
            </a:r>
            <a:r>
              <a:rPr lang="en-US" b="1" dirty="0" err="1">
                <a:latin typeface="Calibri"/>
                <a:ea typeface="Calibri"/>
                <a:cs typeface="Calibri"/>
              </a:rPr>
              <a:t>Είν</a:t>
            </a:r>
            <a:r>
              <a:rPr lang="en-US" b="1" dirty="0">
                <a:latin typeface="Calibri"/>
                <a:ea typeface="Calibri"/>
                <a:cs typeface="Calibri"/>
              </a:rPr>
              <a:t>αι </a:t>
            </a:r>
            <a:r>
              <a:rPr lang="en-US" b="1" dirty="0" err="1">
                <a:latin typeface="Calibri"/>
                <a:ea typeface="Calibri"/>
                <a:cs typeface="Calibri"/>
              </a:rPr>
              <a:t>ορ</a:t>
            </a:r>
            <a:r>
              <a:rPr lang="en-US" b="1" dirty="0">
                <a:latin typeface="Calibri"/>
                <a:ea typeface="Calibri"/>
                <a:cs typeface="Calibri"/>
              </a:rPr>
              <a:t>α</a:t>
            </a:r>
            <a:r>
              <a:rPr lang="en-US" b="1" dirty="0" err="1">
                <a:latin typeface="Calibri"/>
                <a:ea typeface="Calibri"/>
                <a:cs typeface="Calibri"/>
              </a:rPr>
              <a:t>τή</a:t>
            </a:r>
            <a:r>
              <a:rPr lang="en-US" b="1" dirty="0">
                <a:latin typeface="Calibri"/>
                <a:ea typeface="Calibri"/>
                <a:cs typeface="Calibri"/>
              </a:rPr>
              <a:t> </a:t>
            </a:r>
            <a:r>
              <a:rPr lang="en-US" b="1" dirty="0" err="1">
                <a:latin typeface="Calibri"/>
                <a:ea typeface="Calibri"/>
                <a:cs typeface="Calibri"/>
              </a:rPr>
              <a:t>στην</a:t>
            </a:r>
            <a:r>
              <a:rPr lang="en-US" b="1" dirty="0">
                <a:latin typeface="Calibri"/>
                <a:ea typeface="Calibri"/>
                <a:cs typeface="Calibri"/>
              </a:rPr>
              <a:t> </a:t>
            </a:r>
            <a:r>
              <a:rPr lang="en-US" b="1" dirty="0" err="1">
                <a:latin typeface="Calibri"/>
                <a:ea typeface="Calibri"/>
                <a:cs typeface="Calibri"/>
              </a:rPr>
              <a:t>ενότητ</a:t>
            </a:r>
            <a:r>
              <a:rPr lang="en-US" b="1" dirty="0">
                <a:latin typeface="Calibri"/>
                <a:ea typeface="Calibri"/>
                <a:cs typeface="Calibri"/>
              </a:rPr>
              <a:t>α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σίες</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Έργου</a:t>
            </a:r>
            <a:r>
              <a:rPr lang="en-US" b="1" dirty="0">
                <a:latin typeface="Calibri"/>
                <a:ea typeface="Calibri"/>
                <a:cs typeface="Calibri"/>
              </a:rPr>
              <a:t> </a:t>
            </a:r>
            <a:r>
              <a:rPr lang="en-US" b="1" dirty="0" err="1">
                <a:latin typeface="Calibri"/>
                <a:ea typeface="Calibri"/>
                <a:cs typeface="Calibri"/>
              </a:rPr>
              <a:t>Προμήθευσης</a:t>
            </a:r>
            <a:r>
              <a:rPr lang="en-US" b="1" dirty="0">
                <a:latin typeface="Calibri"/>
                <a:ea typeface="Calibri"/>
                <a:cs typeface="Calibri"/>
              </a:rPr>
              <a:t>.</a:t>
            </a:r>
            <a:endParaRPr lang="en-US" dirty="0">
              <a:latin typeface="Calibri"/>
              <a:ea typeface="Calibri"/>
              <a:cs typeface="Calibri"/>
            </a:endParaRPr>
          </a:p>
        </p:txBody>
      </p:sp>
      <p:pic>
        <p:nvPicPr>
          <p:cNvPr id="11" name="Picture 10">
            <a:extLst>
              <a:ext uri="{FF2B5EF4-FFF2-40B4-BE49-F238E27FC236}">
                <a16:creationId xmlns:a16="http://schemas.microsoft.com/office/drawing/2014/main" id="{CE9C22C1-E200-B90C-3675-37EC895C00CC}"/>
              </a:ext>
            </a:extLst>
          </p:cNvPr>
          <p:cNvPicPr>
            <a:picLocks noChangeAspect="1"/>
          </p:cNvPicPr>
          <p:nvPr/>
        </p:nvPicPr>
        <p:blipFill>
          <a:blip r:embed="rId2"/>
          <a:stretch>
            <a:fillRect/>
          </a:stretch>
        </p:blipFill>
        <p:spPr>
          <a:xfrm>
            <a:off x="304561" y="5375349"/>
            <a:ext cx="7769591" cy="260048"/>
          </a:xfrm>
          <a:prstGeom prst="rect">
            <a:avLst/>
          </a:prstGeom>
          <a:ln>
            <a:solidFill>
              <a:srgbClr val="FF0000"/>
            </a:solidFill>
            <a:prstDash val="dash"/>
          </a:ln>
        </p:spPr>
      </p:pic>
      <p:grpSp>
        <p:nvGrpSpPr>
          <p:cNvPr id="18" name="Group 17">
            <a:extLst>
              <a:ext uri="{FF2B5EF4-FFF2-40B4-BE49-F238E27FC236}">
                <a16:creationId xmlns:a16="http://schemas.microsoft.com/office/drawing/2014/main" id="{A840C6C0-BAAB-76EA-F87A-1115A5A099E5}"/>
              </a:ext>
            </a:extLst>
          </p:cNvPr>
          <p:cNvGrpSpPr/>
          <p:nvPr/>
        </p:nvGrpSpPr>
        <p:grpSpPr>
          <a:xfrm>
            <a:off x="255529" y="1415333"/>
            <a:ext cx="7867654" cy="1371282"/>
            <a:chOff x="255529" y="1415333"/>
            <a:chExt cx="7867654" cy="1371282"/>
          </a:xfrm>
        </p:grpSpPr>
        <p:pic>
          <p:nvPicPr>
            <p:cNvPr id="14" name="Picture 13">
              <a:extLst>
                <a:ext uri="{FF2B5EF4-FFF2-40B4-BE49-F238E27FC236}">
                  <a16:creationId xmlns:a16="http://schemas.microsoft.com/office/drawing/2014/main" id="{C55A629E-D4A7-3345-208B-B3C1676DE393}"/>
                </a:ext>
              </a:extLst>
            </p:cNvPr>
            <p:cNvPicPr>
              <a:picLocks noGrp="1" noRot="1" noChangeAspect="1" noMove="1" noResize="1" noEditPoints="1" noAdjustHandles="1" noChangeArrowheads="1" noChangeShapeType="1" noCrop="1"/>
            </p:cNvPicPr>
            <p:nvPr/>
          </p:nvPicPr>
          <p:blipFill>
            <a:blip r:embed="rId3"/>
            <a:srcRect r="22155"/>
            <a:stretch/>
          </p:blipFill>
          <p:spPr>
            <a:xfrm>
              <a:off x="255529" y="1415333"/>
              <a:ext cx="7867654" cy="1371282"/>
            </a:xfrm>
            <a:prstGeom prst="rect">
              <a:avLst/>
            </a:prstGeom>
          </p:spPr>
        </p:pic>
        <p:pic>
          <p:nvPicPr>
            <p:cNvPr id="16" name="Picture 15">
              <a:extLst>
                <a:ext uri="{FF2B5EF4-FFF2-40B4-BE49-F238E27FC236}">
                  <a16:creationId xmlns:a16="http://schemas.microsoft.com/office/drawing/2014/main" id="{79FF69BC-9ED7-0D3A-E511-044FF43B1779}"/>
                </a:ext>
              </a:extLst>
            </p:cNvPr>
            <p:cNvPicPr>
              <a:picLocks noChangeAspect="1"/>
            </p:cNvPicPr>
            <p:nvPr/>
          </p:nvPicPr>
          <p:blipFill>
            <a:blip r:embed="rId4"/>
            <a:stretch>
              <a:fillRect/>
            </a:stretch>
          </p:blipFill>
          <p:spPr>
            <a:xfrm>
              <a:off x="5880089" y="2635213"/>
              <a:ext cx="215911" cy="139707"/>
            </a:xfrm>
            <a:prstGeom prst="rect">
              <a:avLst/>
            </a:prstGeom>
          </p:spPr>
        </p:pic>
        <p:sp>
          <p:nvSpPr>
            <p:cNvPr id="17" name="Rectangle 16">
              <a:extLst>
                <a:ext uri="{FF2B5EF4-FFF2-40B4-BE49-F238E27FC236}">
                  <a16:creationId xmlns:a16="http://schemas.microsoft.com/office/drawing/2014/main" id="{E09F7904-2C14-07DD-9A54-4773F1859BAF}"/>
                </a:ext>
              </a:extLst>
            </p:cNvPr>
            <p:cNvSpPr/>
            <p:nvPr/>
          </p:nvSpPr>
          <p:spPr>
            <a:xfrm>
              <a:off x="5880089" y="2635213"/>
              <a:ext cx="215911" cy="139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6217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9547AF-E6E6-09F6-6C1E-B47CB39C348E}"/>
              </a:ext>
            </a:extLst>
          </p:cNvPr>
          <p:cNvPicPr>
            <a:picLocks noChangeAspect="1"/>
          </p:cNvPicPr>
          <p:nvPr/>
        </p:nvPicPr>
        <p:blipFill>
          <a:blip r:embed="rId2"/>
          <a:stretch>
            <a:fillRect/>
          </a:stretch>
        </p:blipFill>
        <p:spPr>
          <a:xfrm>
            <a:off x="317421" y="1181100"/>
            <a:ext cx="7569279" cy="340192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(1/11)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Τα μέλη της ομάδας «Επιτροπή Αξιολόγησης Προσφορών» συνεδριάζουν με σκοπό να συμφωνήσουν στις βαθμολογίες των προσφορών.</a:t>
            </a:r>
          </a:p>
          <a:p>
            <a:pPr algn="just">
              <a:buClr>
                <a:srgbClr val="F15822"/>
              </a:buClr>
            </a:pPr>
            <a:r>
              <a:rPr lang="el-GR" sz="1200" dirty="0"/>
              <a:t>Ο «</a:t>
            </a:r>
            <a:r>
              <a:rPr lang="el-GR" sz="1200" dirty="0" err="1"/>
              <a:t>Καταχωρητής</a:t>
            </a:r>
            <a:r>
              <a:rPr lang="el-GR" sz="1200" dirty="0"/>
              <a:t> Αποτελέσματος Αξιολόγησης Επιτροπής» καταχωρεί στο SAP </a:t>
            </a:r>
            <a:r>
              <a:rPr lang="el-GR" sz="1200" dirty="0" err="1"/>
              <a:t>Ariba</a:t>
            </a:r>
            <a:r>
              <a:rPr lang="el-GR" sz="1200" dirty="0"/>
              <a:t> τις συμφωνημένες βαθμολογίες της Επιτροπής. </a:t>
            </a:r>
          </a:p>
          <a:p>
            <a:pPr algn="just">
              <a:buClr>
                <a:srgbClr val="F15822"/>
              </a:buClr>
            </a:pPr>
            <a:r>
              <a:rPr lang="el-GR" sz="1200" dirty="0"/>
              <a:t>Αν δημιουργηθεί και πρακτικό αξιολόγησης από την Επιτροπή αναρτάται στο σύστημα </a:t>
            </a:r>
            <a:endParaRPr lang="en-US" sz="1200" dirty="0"/>
          </a:p>
          <a:p>
            <a:pPr algn="just">
              <a:buClr>
                <a:srgbClr val="F15822"/>
              </a:buClr>
            </a:pPr>
            <a:r>
              <a:rPr lang="en-US" sz="1200" dirty="0"/>
              <a:t>________________________________________</a:t>
            </a:r>
            <a:endParaRPr lang="el-GR" sz="1200" dirty="0"/>
          </a:p>
          <a:p>
            <a:pPr algn="just">
              <a:buClr>
                <a:srgbClr val="F15822"/>
              </a:buClr>
            </a:pPr>
            <a:r>
              <a:rPr lang="el-GR" sz="1200" dirty="0"/>
              <a:t>Μόλις ανοίξει ο Τεχνικός Φάκελος, το μέλος/χρήστης της ομάδας </a:t>
            </a:r>
            <a:r>
              <a:rPr lang="el-GR" sz="1200" b="1" dirty="0" err="1"/>
              <a:t>Καταχωρήτης</a:t>
            </a:r>
            <a:r>
              <a:rPr lang="el-GR" sz="1200" b="1" dirty="0"/>
              <a:t> Αποτελέσματος Αξιολόγησης Επιτροπής - </a:t>
            </a:r>
            <a:r>
              <a:rPr lang="en-US" sz="1200" b="1" dirty="0"/>
              <a:t>Responsible Evaluator for Adding Scores</a:t>
            </a:r>
            <a:r>
              <a:rPr lang="el-GR" sz="1200" b="1" dirty="0"/>
              <a:t> </a:t>
            </a:r>
            <a:r>
              <a:rPr lang="el-GR" sz="1200" dirty="0"/>
              <a:t>λαμβάνει ειδοποίηση μέσω email ότι η εργασία Αξιολόγησης προσφορών έχει ξεκινήσει</a:t>
            </a:r>
            <a:endParaRPr lang="en-US" sz="1200" dirty="0"/>
          </a:p>
          <a:p>
            <a:pPr marL="228600" indent="-228600" algn="just">
              <a:buClr>
                <a:srgbClr val="F15822"/>
              </a:buClr>
              <a:buFont typeface="+mj-lt"/>
              <a:buAutoNum type="arabicPeriod"/>
            </a:pPr>
            <a:r>
              <a:rPr lang="el-GR" sz="1200" dirty="0"/>
              <a:t>Ο </a:t>
            </a:r>
            <a:r>
              <a:rPr lang="el-GR" sz="1200" dirty="0" err="1"/>
              <a:t>καταχωρητής</a:t>
            </a:r>
            <a:r>
              <a:rPr lang="el-GR" sz="1200" dirty="0"/>
              <a:t> μπορεί να κάνει κλικ στην ένδειξη </a:t>
            </a:r>
            <a:r>
              <a:rPr lang="el-GR" sz="1200" u="sng" dirty="0"/>
              <a:t>Κάντε κλικ εδώ</a:t>
            </a:r>
            <a:r>
              <a:rPr lang="el-GR" sz="1200" dirty="0"/>
              <a:t> μέσα στο email για να έχει εύκολη πρόσβαση στο σύστημα PPC </a:t>
            </a:r>
            <a:r>
              <a:rPr lang="el-GR" sz="1200" dirty="0" err="1"/>
              <a:t>Ariba</a:t>
            </a:r>
            <a:r>
              <a:rPr lang="el-GR" sz="1200" dirty="0"/>
              <a:t>.</a:t>
            </a:r>
            <a:endParaRPr lang="it-IT" sz="1200" dirty="0"/>
          </a:p>
        </p:txBody>
      </p:sp>
      <p:sp>
        <p:nvSpPr>
          <p:cNvPr id="9" name="Rectangle 5">
            <a:extLst>
              <a:ext uri="{FF2B5EF4-FFF2-40B4-BE49-F238E27FC236}">
                <a16:creationId xmlns:a16="http://schemas.microsoft.com/office/drawing/2014/main" id="{5A7A6A79-FF4C-BA9D-1EAC-F6DB1F038963}"/>
              </a:ext>
            </a:extLst>
          </p:cNvPr>
          <p:cNvSpPr/>
          <p:nvPr/>
        </p:nvSpPr>
        <p:spPr>
          <a:xfrm>
            <a:off x="2043043" y="3050613"/>
            <a:ext cx="833507" cy="2493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11751D8-A27A-AD63-B809-EC39A486F761}"/>
              </a:ext>
            </a:extLst>
          </p:cNvPr>
          <p:cNvSpPr>
            <a:spLocks noChangeAspect="1"/>
          </p:cNvSpPr>
          <p:nvPr/>
        </p:nvSpPr>
        <p:spPr bwMode="gray">
          <a:xfrm>
            <a:off x="1975150" y="2982720"/>
            <a:ext cx="200477"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TextBox 4">
            <a:extLst>
              <a:ext uri="{FF2B5EF4-FFF2-40B4-BE49-F238E27FC236}">
                <a16:creationId xmlns:a16="http://schemas.microsoft.com/office/drawing/2014/main" id="{5F4A1626-6765-A26F-9850-FB7A766C9350}"/>
              </a:ext>
            </a:extLst>
          </p:cNvPr>
          <p:cNvSpPr txBox="1"/>
          <p:nvPr/>
        </p:nvSpPr>
        <p:spPr>
          <a:xfrm>
            <a:off x="375257" y="4137540"/>
            <a:ext cx="5549293" cy="276999"/>
          </a:xfrm>
          <a:prstGeom prst="rect">
            <a:avLst/>
          </a:prstGeom>
          <a:noFill/>
        </p:spPr>
        <p:txBody>
          <a:bodyPr wrap="square">
            <a:spAutoFit/>
          </a:bodyPr>
          <a:lstStyle/>
          <a:p>
            <a:pPr fontAlgn="ctr">
              <a:buClr>
                <a:schemeClr val="accent1"/>
              </a:buClr>
            </a:pPr>
            <a:endParaRPr lang="el-GR" sz="1200" dirty="0">
              <a:solidFill>
                <a:srgbClr val="000000"/>
              </a:solidFill>
              <a:latin typeface="Arial"/>
              <a:cs typeface="Arial"/>
            </a:endParaRPr>
          </a:p>
        </p:txBody>
      </p:sp>
    </p:spTree>
    <p:extLst>
      <p:ext uri="{BB962C8B-B14F-4D97-AF65-F5344CB8AC3E}">
        <p14:creationId xmlns:p14="http://schemas.microsoft.com/office/powerpoint/2010/main" val="23791390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433DA6-3C6D-81DF-1F4D-E54AF2A9B9FC}"/>
              </a:ext>
            </a:extLst>
          </p:cNvPr>
          <p:cNvPicPr>
            <a:picLocks noChangeAspect="1"/>
          </p:cNvPicPr>
          <p:nvPr/>
        </p:nvPicPr>
        <p:blipFill>
          <a:blip r:embed="rId2"/>
          <a:stretch>
            <a:fillRect/>
          </a:stretch>
        </p:blipFill>
        <p:spPr>
          <a:xfrm>
            <a:off x="247100" y="1268914"/>
            <a:ext cx="7839556" cy="33982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(2/11)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χρήστης ανακατευθύνεται στην σελίδα της εργασίας </a:t>
            </a:r>
            <a:r>
              <a:rPr lang="el-GR" sz="1200" b="1"/>
              <a:t>Αξιολόγηση των Προσφορών</a:t>
            </a:r>
            <a:r>
              <a:rPr lang="el-GR" sz="1200"/>
              <a:t>. </a:t>
            </a:r>
            <a:endParaRPr lang="it-IT" sz="1200"/>
          </a:p>
          <a:p>
            <a:pPr marL="228600" indent="-228600" algn="just">
              <a:buClr>
                <a:srgbClr val="F15822"/>
              </a:buClr>
              <a:buFont typeface="+mj-lt"/>
              <a:buAutoNum type="arabicPeriod" startAt="2"/>
            </a:pPr>
            <a:r>
              <a:rPr lang="el-GR" sz="1200"/>
              <a:t>Για να ξεκινήσει η διαδικασία βαθμολόγησης, ο χρήστης κάνει κλικ στο συσχετιζόμενο έγγραφο.</a:t>
            </a:r>
            <a:endParaRPr lang="it-IT" sz="1200"/>
          </a:p>
        </p:txBody>
      </p:sp>
      <p:sp>
        <p:nvSpPr>
          <p:cNvPr id="6" name="Rectangle 5">
            <a:extLst>
              <a:ext uri="{FF2B5EF4-FFF2-40B4-BE49-F238E27FC236}">
                <a16:creationId xmlns:a16="http://schemas.microsoft.com/office/drawing/2014/main" id="{8BDEC3BE-5E61-52E7-891E-5B62E77C977C}"/>
              </a:ext>
            </a:extLst>
          </p:cNvPr>
          <p:cNvSpPr/>
          <p:nvPr/>
        </p:nvSpPr>
        <p:spPr>
          <a:xfrm>
            <a:off x="315383" y="4133795"/>
            <a:ext cx="2136987" cy="4253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8EB9ED68-6DA0-CEF6-1D15-7011744BBCEC}"/>
              </a:ext>
            </a:extLst>
          </p:cNvPr>
          <p:cNvSpPr>
            <a:spLocks noChangeAspect="1"/>
          </p:cNvSpPr>
          <p:nvPr/>
        </p:nvSpPr>
        <p:spPr bwMode="gray">
          <a:xfrm>
            <a:off x="247490" y="40659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579626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2A35F-F919-AED7-B7E1-8F4BA1369AD2}"/>
              </a:ext>
            </a:extLst>
          </p:cNvPr>
          <p:cNvPicPr>
            <a:picLocks noChangeAspect="1"/>
          </p:cNvPicPr>
          <p:nvPr/>
        </p:nvPicPr>
        <p:blipFill>
          <a:blip r:embed="rId2"/>
          <a:stretch>
            <a:fillRect/>
          </a:stretch>
        </p:blipFill>
        <p:spPr>
          <a:xfrm>
            <a:off x="229526" y="1133635"/>
            <a:ext cx="7969007" cy="25049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(3/11)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a:t>
            </a:r>
            <a:r>
              <a:rPr lang="it-IT" sz="1200"/>
              <a:t>:</a:t>
            </a:r>
          </a:p>
          <a:p>
            <a:pPr marL="228600" indent="-228600" algn="just">
              <a:buClr>
                <a:srgbClr val="F15822"/>
              </a:buClr>
              <a:buFont typeface="+mj-lt"/>
              <a:buAutoNum type="arabicPeriod" startAt="3"/>
            </a:pPr>
            <a:r>
              <a:rPr lang="el-GR" sz="1200"/>
              <a:t>Ο χρήστης κάνει κλικ στις τρεις τελείες </a:t>
            </a:r>
            <a:r>
              <a:rPr lang="el-GR" sz="1800" b="1"/>
              <a:t>…</a:t>
            </a:r>
            <a:r>
              <a:rPr lang="el-GR" sz="1200"/>
              <a:t> στην επάνω γωνία της σελίδας.</a:t>
            </a:r>
            <a:endParaRPr lang="it-IT" sz="1200"/>
          </a:p>
          <a:p>
            <a:pPr marL="228600" indent="-228600" algn="just">
              <a:buClr>
                <a:srgbClr val="F15822"/>
              </a:buClr>
              <a:buFont typeface="+mj-lt"/>
              <a:buAutoNum type="arabicPeriod" startAt="3"/>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startAt="3"/>
            </a:pPr>
            <a:r>
              <a:rPr lang="el-GR" sz="1200"/>
              <a:t>Κάντε κλικ στο</a:t>
            </a:r>
            <a:r>
              <a:rPr lang="it-IT" sz="1200"/>
              <a:t> </a:t>
            </a:r>
            <a:r>
              <a:rPr lang="el-GR" sz="1200" b="1"/>
              <a:t>Βαθμός</a:t>
            </a:r>
            <a:r>
              <a:rPr lang="it-IT" sz="1200"/>
              <a:t>. </a:t>
            </a:r>
            <a:r>
              <a:rPr lang="el-GR" sz="1200"/>
              <a:t>Θα ανοίξει μια σελίδα για να προχωρήσετε με την εργασία βαθμολόγησης, όπως φαίνεται στην επόμενη σελίδα.</a:t>
            </a:r>
            <a:endParaRPr lang="it-IT" sz="1200"/>
          </a:p>
        </p:txBody>
      </p:sp>
      <p:sp>
        <p:nvSpPr>
          <p:cNvPr id="8" name="Rectangle 5">
            <a:extLst>
              <a:ext uri="{FF2B5EF4-FFF2-40B4-BE49-F238E27FC236}">
                <a16:creationId xmlns:a16="http://schemas.microsoft.com/office/drawing/2014/main" id="{EC7B357D-4723-8F59-F5C9-B6CD54E2909C}"/>
              </a:ext>
            </a:extLst>
          </p:cNvPr>
          <p:cNvSpPr/>
          <p:nvPr/>
        </p:nvSpPr>
        <p:spPr>
          <a:xfrm>
            <a:off x="7874100" y="1152758"/>
            <a:ext cx="223936" cy="1706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1FBB6240-B7E4-0E41-6930-65C07660CDF1}"/>
              </a:ext>
            </a:extLst>
          </p:cNvPr>
          <p:cNvSpPr>
            <a:spLocks noChangeAspect="1"/>
          </p:cNvSpPr>
          <p:nvPr/>
        </p:nvSpPr>
        <p:spPr bwMode="gray">
          <a:xfrm>
            <a:off x="7795065"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412543A5-6DFE-CDF0-1B50-3DA1BCBE98B7}"/>
              </a:ext>
            </a:extLst>
          </p:cNvPr>
          <p:cNvSpPr/>
          <p:nvPr/>
        </p:nvSpPr>
        <p:spPr>
          <a:xfrm>
            <a:off x="7073899" y="2248717"/>
            <a:ext cx="992391" cy="227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2907DEAC-23D4-D9B2-354B-44FED73E7F2A}"/>
              </a:ext>
            </a:extLst>
          </p:cNvPr>
          <p:cNvSpPr>
            <a:spLocks noChangeAspect="1"/>
          </p:cNvSpPr>
          <p:nvPr/>
        </p:nvSpPr>
        <p:spPr bwMode="gray">
          <a:xfrm>
            <a:off x="6979306" y="21946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2" name="Rectangle 5">
            <a:extLst>
              <a:ext uri="{FF2B5EF4-FFF2-40B4-BE49-F238E27FC236}">
                <a16:creationId xmlns:a16="http://schemas.microsoft.com/office/drawing/2014/main" id="{60EF1B42-D200-4A8E-ADA4-0D68A2B15E29}"/>
              </a:ext>
            </a:extLst>
          </p:cNvPr>
          <p:cNvSpPr/>
          <p:nvPr/>
        </p:nvSpPr>
        <p:spPr>
          <a:xfrm>
            <a:off x="5517349" y="2521683"/>
            <a:ext cx="1012466" cy="2278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2C82FE01-3C86-330B-FB79-910806133486}"/>
              </a:ext>
            </a:extLst>
          </p:cNvPr>
          <p:cNvSpPr>
            <a:spLocks noChangeAspect="1"/>
          </p:cNvSpPr>
          <p:nvPr/>
        </p:nvSpPr>
        <p:spPr bwMode="gray">
          <a:xfrm>
            <a:off x="5449456" y="24765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4" name="Connector: Elbow 9">
            <a:extLst>
              <a:ext uri="{FF2B5EF4-FFF2-40B4-BE49-F238E27FC236}">
                <a16:creationId xmlns:a16="http://schemas.microsoft.com/office/drawing/2014/main" id="{CA83CAE7-19D3-0F2C-D5B3-19B4D9208C6E}"/>
              </a:ext>
            </a:extLst>
          </p:cNvPr>
          <p:cNvCxnSpPr>
            <a:cxnSpLocks/>
            <a:stCxn id="10" idx="2"/>
            <a:endCxn id="12" idx="3"/>
          </p:cNvCxnSpPr>
          <p:nvPr/>
        </p:nvCxnSpPr>
        <p:spPr>
          <a:xfrm rot="5400000">
            <a:off x="6970424" y="2035916"/>
            <a:ext cx="159063" cy="10402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9">
            <a:extLst>
              <a:ext uri="{FF2B5EF4-FFF2-40B4-BE49-F238E27FC236}">
                <a16:creationId xmlns:a16="http://schemas.microsoft.com/office/drawing/2014/main" id="{29EBD138-EC32-5AF2-7B7F-C88CD1F3CA0D}"/>
              </a:ext>
            </a:extLst>
          </p:cNvPr>
          <p:cNvCxnSpPr>
            <a:cxnSpLocks/>
            <a:endCxn id="10" idx="0"/>
          </p:cNvCxnSpPr>
          <p:nvPr/>
        </p:nvCxnSpPr>
        <p:spPr>
          <a:xfrm rot="5400000">
            <a:off x="7297996" y="1560643"/>
            <a:ext cx="960174" cy="41597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295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A591E-8615-5790-5520-0B9C8F92EC14}"/>
              </a:ext>
            </a:extLst>
          </p:cNvPr>
          <p:cNvPicPr>
            <a:picLocks noChangeAspect="1"/>
          </p:cNvPicPr>
          <p:nvPr/>
        </p:nvPicPr>
        <p:blipFill>
          <a:blip r:embed="rId2"/>
          <a:stretch>
            <a:fillRect/>
          </a:stretch>
        </p:blipFill>
        <p:spPr>
          <a:xfrm>
            <a:off x="321567" y="1297515"/>
            <a:ext cx="7765423" cy="3098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(4/11)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6"/>
            </a:pPr>
            <a:r>
              <a:rPr lang="el-GR" sz="1200" dirty="0"/>
              <a:t>Ο χρήστης κάνει κλικ στο εικονίδιο </a:t>
            </a:r>
            <a:r>
              <a:rPr lang="el-GR" sz="1200" b="1" dirty="0"/>
              <a:t>V</a:t>
            </a:r>
            <a:r>
              <a:rPr lang="el-GR" sz="1200" dirty="0"/>
              <a:t> δίπλα στον </a:t>
            </a:r>
            <a:r>
              <a:rPr lang="el-GR" sz="1200" b="1" dirty="0"/>
              <a:t>Φάκελο Α – Τεχνικής Προσφοράς </a:t>
            </a:r>
            <a:r>
              <a:rPr lang="el-GR" sz="1200" dirty="0"/>
              <a:t>για να εμφανιστεί το περιεχόμενό του</a:t>
            </a:r>
            <a:r>
              <a:rPr lang="it-IT" sz="1200" dirty="0"/>
              <a:t>.</a:t>
            </a:r>
            <a:endParaRPr lang="it-IT" sz="2200" dirty="0"/>
          </a:p>
          <a:p>
            <a:pPr marL="228600" indent="-228600" algn="just">
              <a:buClr>
                <a:srgbClr val="F15822"/>
              </a:buClr>
              <a:buFont typeface="+mj-lt"/>
              <a:buAutoNum type="arabicPeriod" startAt="6"/>
            </a:pPr>
            <a:r>
              <a:rPr lang="el-GR" sz="1200" dirty="0"/>
              <a:t>Μέσα σε κάθε πεδίο ο </a:t>
            </a:r>
            <a:r>
              <a:rPr lang="el-GR" sz="1200" dirty="0" err="1"/>
              <a:t>καταχωρητής</a:t>
            </a:r>
            <a:r>
              <a:rPr lang="el-GR" sz="1200" dirty="0"/>
              <a:t> μπορεί να εισάγει τους </a:t>
            </a:r>
            <a:r>
              <a:rPr lang="el-GR" sz="1200" b="1" dirty="0"/>
              <a:t>βαθμούς</a:t>
            </a:r>
            <a:r>
              <a:rPr lang="el-GR" sz="1200" dirty="0"/>
              <a:t> σε ποσοστιαίες τιμές</a:t>
            </a:r>
            <a:r>
              <a:rPr lang="it-IT" sz="1200" dirty="0"/>
              <a:t>. </a:t>
            </a:r>
            <a:r>
              <a:rPr lang="el-GR" sz="1200" dirty="0"/>
              <a:t>Σημείωση: Το άθροισμα των βαθμών για κάθε προμηθευτή δεν χρειάζεται να είναι 100%.</a:t>
            </a:r>
            <a:endParaRPr lang="it-IT" sz="1200" i="1" dirty="0"/>
          </a:p>
          <a:p>
            <a:pPr algn="just">
              <a:buClr>
                <a:srgbClr val="F15822"/>
              </a:buClr>
            </a:pPr>
            <a:r>
              <a:rPr lang="el-GR" sz="1200" dirty="0"/>
              <a:t>Σημείωση: Οι τιμές σε κάθε πεδίο έχουν εισαχθεί χειροκίνητα για λόγους επίδειξης.</a:t>
            </a:r>
            <a:endParaRPr lang="it-IT" sz="1200" dirty="0"/>
          </a:p>
        </p:txBody>
      </p:sp>
      <p:sp>
        <p:nvSpPr>
          <p:cNvPr id="6" name="Rectangle 5">
            <a:extLst>
              <a:ext uri="{FF2B5EF4-FFF2-40B4-BE49-F238E27FC236}">
                <a16:creationId xmlns:a16="http://schemas.microsoft.com/office/drawing/2014/main" id="{5F1D1936-5BD9-626D-68D2-7F7A1591F00B}"/>
              </a:ext>
            </a:extLst>
          </p:cNvPr>
          <p:cNvSpPr/>
          <p:nvPr/>
        </p:nvSpPr>
        <p:spPr>
          <a:xfrm>
            <a:off x="655313" y="2566422"/>
            <a:ext cx="1609112" cy="3172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0AE209F-4990-9FC9-F293-1691CE823FF4}"/>
              </a:ext>
            </a:extLst>
          </p:cNvPr>
          <p:cNvSpPr>
            <a:spLocks noChangeAspect="1"/>
          </p:cNvSpPr>
          <p:nvPr/>
        </p:nvSpPr>
        <p:spPr bwMode="gray">
          <a:xfrm>
            <a:off x="587420" y="24985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9" name="Rectangle 5">
            <a:extLst>
              <a:ext uri="{FF2B5EF4-FFF2-40B4-BE49-F238E27FC236}">
                <a16:creationId xmlns:a16="http://schemas.microsoft.com/office/drawing/2014/main" id="{E5E2F2F7-5279-3A71-1BE1-B78B6E6D7FC8}"/>
              </a:ext>
            </a:extLst>
          </p:cNvPr>
          <p:cNvSpPr/>
          <p:nvPr/>
        </p:nvSpPr>
        <p:spPr>
          <a:xfrm>
            <a:off x="7430002" y="1297515"/>
            <a:ext cx="351923" cy="216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B916574-545C-E38E-882F-6DD0475F792A}"/>
              </a:ext>
            </a:extLst>
          </p:cNvPr>
          <p:cNvSpPr>
            <a:spLocks noChangeAspect="1"/>
          </p:cNvSpPr>
          <p:nvPr/>
        </p:nvSpPr>
        <p:spPr bwMode="gray">
          <a:xfrm>
            <a:off x="7362109" y="12296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8</a:t>
            </a:r>
          </a:p>
        </p:txBody>
      </p:sp>
      <p:sp>
        <p:nvSpPr>
          <p:cNvPr id="11" name="Rectangle 5">
            <a:extLst>
              <a:ext uri="{FF2B5EF4-FFF2-40B4-BE49-F238E27FC236}">
                <a16:creationId xmlns:a16="http://schemas.microsoft.com/office/drawing/2014/main" id="{67118AF1-3105-982F-6503-8BE87DC80EF9}"/>
              </a:ext>
            </a:extLst>
          </p:cNvPr>
          <p:cNvSpPr/>
          <p:nvPr/>
        </p:nvSpPr>
        <p:spPr>
          <a:xfrm>
            <a:off x="3073400" y="2634314"/>
            <a:ext cx="4032250" cy="154857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CF6A6FDD-8FD5-D4D3-F041-E39E00AA5ABA}"/>
              </a:ext>
            </a:extLst>
          </p:cNvPr>
          <p:cNvSpPr>
            <a:spLocks noChangeAspect="1"/>
          </p:cNvSpPr>
          <p:nvPr/>
        </p:nvSpPr>
        <p:spPr bwMode="gray">
          <a:xfrm>
            <a:off x="3005507" y="25664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34065210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A591E-8615-5790-5520-0B9C8F92EC14}"/>
              </a:ext>
            </a:extLst>
          </p:cNvPr>
          <p:cNvPicPr>
            <a:picLocks noChangeAspect="1"/>
          </p:cNvPicPr>
          <p:nvPr/>
        </p:nvPicPr>
        <p:blipFill>
          <a:blip r:embed="rId2"/>
          <a:stretch>
            <a:fillRect/>
          </a:stretch>
        </p:blipFill>
        <p:spPr>
          <a:xfrm>
            <a:off x="321567" y="1297515"/>
            <a:ext cx="7765423" cy="3098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a:t>
            </a:r>
            <a:r>
              <a:rPr lang="en-US" b="1" dirty="0"/>
              <a:t>: </a:t>
            </a:r>
            <a:r>
              <a:rPr lang="el-GR" b="1" dirty="0"/>
              <a:t>Σχόλια </a:t>
            </a:r>
            <a:r>
              <a:rPr lang="it-IT" b="1" dirty="0"/>
              <a:t>(5/11)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Προαιρετικά, ο </a:t>
            </a:r>
            <a:r>
              <a:rPr lang="el-GR" sz="1200" dirty="0" err="1"/>
              <a:t>καταχωρητής</a:t>
            </a:r>
            <a:r>
              <a:rPr lang="el-GR" sz="1200" dirty="0"/>
              <a:t> μπορεί να αφήσει ένα σχόλιο για κάθε βαθμό που προσθέτει. </a:t>
            </a:r>
          </a:p>
          <a:p>
            <a:pPr algn="just">
              <a:buClr>
                <a:srgbClr val="F15822"/>
              </a:buClr>
            </a:pPr>
            <a:r>
              <a:rPr lang="el-GR" sz="1200" dirty="0"/>
              <a:t>Για να το κάνετε αυτό:</a:t>
            </a:r>
          </a:p>
          <a:p>
            <a:pPr marL="228600" indent="-228600" algn="just">
              <a:buClr>
                <a:srgbClr val="F15822"/>
              </a:buClr>
              <a:buFont typeface="+mj-lt"/>
              <a:buAutoNum type="arabicPeriod" startAt="8"/>
            </a:pPr>
            <a:r>
              <a:rPr lang="el-GR" sz="1200" dirty="0"/>
              <a:t>Κάντε κλικ στο εικονίδιο του σχολίου ακριβώς κάτω από το σύμβολο %, όπως φαίνεται στην εικόνα</a:t>
            </a:r>
          </a:p>
          <a:p>
            <a:pPr marL="228600" indent="-228600" algn="just">
              <a:buClr>
                <a:srgbClr val="F15822"/>
              </a:buClr>
              <a:buFont typeface="+mj-lt"/>
              <a:buAutoNum type="arabicPeriod" startAt="8"/>
            </a:pPr>
            <a:r>
              <a:rPr lang="el-GR" sz="1200" dirty="0"/>
              <a:t>Εισαγάγετε ένα σχόλιο</a:t>
            </a:r>
          </a:p>
          <a:p>
            <a:pPr marL="228600" indent="-228600" algn="just">
              <a:buClr>
                <a:srgbClr val="F15822"/>
              </a:buClr>
              <a:buFont typeface="+mj-lt"/>
              <a:buAutoNum type="arabicPeriod" startAt="8"/>
            </a:pPr>
            <a:r>
              <a:rPr lang="el-GR" sz="1200" dirty="0"/>
              <a:t>Κάντε κλικ στη επιλογή </a:t>
            </a:r>
            <a:r>
              <a:rPr lang="el-GR" sz="1200" b="1" dirty="0"/>
              <a:t>Εφαρμογή</a:t>
            </a:r>
          </a:p>
          <a:p>
            <a:pPr marL="228600" indent="-228600" algn="just">
              <a:buClr>
                <a:srgbClr val="F15822"/>
              </a:buClr>
              <a:buFont typeface="+mj-lt"/>
              <a:buAutoNum type="arabicPeriod" startAt="8"/>
            </a:pPr>
            <a:r>
              <a:rPr lang="el-GR" sz="1200" dirty="0"/>
              <a:t>Μόλις η αξιολόγηση ολοκληρωθεί ο </a:t>
            </a:r>
            <a:r>
              <a:rPr lang="el-GR" sz="1200" dirty="0" err="1"/>
              <a:t>καταχωρητής</a:t>
            </a:r>
            <a:r>
              <a:rPr lang="el-GR" sz="1200" dirty="0"/>
              <a:t> κάνει κλικ στο </a:t>
            </a:r>
            <a:r>
              <a:rPr lang="el-GR" sz="1200" b="1" dirty="0"/>
              <a:t>Υποβολή</a:t>
            </a:r>
            <a:r>
              <a:rPr lang="el-GR" sz="1200" dirty="0"/>
              <a:t> για να ολοκληρώσει την εργασία βαθμολόγησης.</a:t>
            </a:r>
            <a:endParaRPr lang="it-IT" sz="1200" dirty="0"/>
          </a:p>
        </p:txBody>
      </p:sp>
      <p:sp>
        <p:nvSpPr>
          <p:cNvPr id="9" name="Rectangle 5">
            <a:extLst>
              <a:ext uri="{FF2B5EF4-FFF2-40B4-BE49-F238E27FC236}">
                <a16:creationId xmlns:a16="http://schemas.microsoft.com/office/drawing/2014/main" id="{E5E2F2F7-5279-3A71-1BE1-B78B6E6D7FC8}"/>
              </a:ext>
            </a:extLst>
          </p:cNvPr>
          <p:cNvSpPr/>
          <p:nvPr/>
        </p:nvSpPr>
        <p:spPr>
          <a:xfrm>
            <a:off x="6182227" y="3192400"/>
            <a:ext cx="256673" cy="1318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B916574-545C-E38E-882F-6DD0475F792A}"/>
              </a:ext>
            </a:extLst>
          </p:cNvPr>
          <p:cNvSpPr>
            <a:spLocks noChangeAspect="1"/>
          </p:cNvSpPr>
          <p:nvPr/>
        </p:nvSpPr>
        <p:spPr bwMode="gray">
          <a:xfrm>
            <a:off x="6091768" y="31225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pic>
        <p:nvPicPr>
          <p:cNvPr id="7" name="Picture 6">
            <a:extLst>
              <a:ext uri="{FF2B5EF4-FFF2-40B4-BE49-F238E27FC236}">
                <a16:creationId xmlns:a16="http://schemas.microsoft.com/office/drawing/2014/main" id="{F3A05613-E94F-09AB-29EA-3803C22234AA}"/>
              </a:ext>
            </a:extLst>
          </p:cNvPr>
          <p:cNvPicPr>
            <a:picLocks noChangeAspect="1"/>
          </p:cNvPicPr>
          <p:nvPr/>
        </p:nvPicPr>
        <p:blipFill>
          <a:blip r:embed="rId3"/>
          <a:stretch>
            <a:fillRect/>
          </a:stretch>
        </p:blipFill>
        <p:spPr>
          <a:xfrm>
            <a:off x="2264425" y="4077347"/>
            <a:ext cx="2909755" cy="1647031"/>
          </a:xfrm>
          <a:prstGeom prst="rect">
            <a:avLst/>
          </a:prstGeom>
          <a:ln>
            <a:solidFill>
              <a:srgbClr val="FF0000"/>
            </a:solidFill>
            <a:prstDash val="dash"/>
          </a:ln>
        </p:spPr>
      </p:pic>
      <p:sp>
        <p:nvSpPr>
          <p:cNvPr id="13" name="Rectangle 5">
            <a:extLst>
              <a:ext uri="{FF2B5EF4-FFF2-40B4-BE49-F238E27FC236}">
                <a16:creationId xmlns:a16="http://schemas.microsoft.com/office/drawing/2014/main" id="{A3259027-CD63-B77D-3716-68B43AA6A795}"/>
              </a:ext>
            </a:extLst>
          </p:cNvPr>
          <p:cNvSpPr/>
          <p:nvPr/>
        </p:nvSpPr>
        <p:spPr>
          <a:xfrm>
            <a:off x="2352675" y="4314826"/>
            <a:ext cx="2619375" cy="9239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CF6A6FDD-8FD5-D4D3-F041-E39E00AA5ABA}"/>
              </a:ext>
            </a:extLst>
          </p:cNvPr>
          <p:cNvSpPr>
            <a:spLocks noChangeAspect="1"/>
          </p:cNvSpPr>
          <p:nvPr/>
        </p:nvSpPr>
        <p:spPr bwMode="gray">
          <a:xfrm>
            <a:off x="2284782" y="42485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9</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F1D1936-5BD9-626D-68D2-7F7A1591F00B}"/>
              </a:ext>
            </a:extLst>
          </p:cNvPr>
          <p:cNvSpPr/>
          <p:nvPr/>
        </p:nvSpPr>
        <p:spPr>
          <a:xfrm>
            <a:off x="4295774" y="5400675"/>
            <a:ext cx="447675" cy="239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0AE209F-4990-9FC9-F293-1691CE823FF4}"/>
              </a:ext>
            </a:extLst>
          </p:cNvPr>
          <p:cNvSpPr>
            <a:spLocks noChangeAspect="1"/>
          </p:cNvSpPr>
          <p:nvPr/>
        </p:nvSpPr>
        <p:spPr bwMode="gray">
          <a:xfrm>
            <a:off x="4222366" y="5344891"/>
            <a:ext cx="146815" cy="1468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10</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A0DAD7B0-B0D1-0704-0827-5DBF39BFD555}"/>
              </a:ext>
            </a:extLst>
          </p:cNvPr>
          <p:cNvSpPr/>
          <p:nvPr/>
        </p:nvSpPr>
        <p:spPr>
          <a:xfrm>
            <a:off x="7410451" y="1297515"/>
            <a:ext cx="400050" cy="2360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7A4187D3-E396-CA1E-F9BD-9C423993D2C5}"/>
              </a:ext>
            </a:extLst>
          </p:cNvPr>
          <p:cNvSpPr>
            <a:spLocks noChangeAspect="1"/>
          </p:cNvSpPr>
          <p:nvPr/>
        </p:nvSpPr>
        <p:spPr bwMode="gray">
          <a:xfrm>
            <a:off x="7337043" y="1224107"/>
            <a:ext cx="146815" cy="1468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11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0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a:t>
            </a:r>
            <a:r>
              <a:rPr lang="el-GR" b="1" dirty="0"/>
              <a:t> </a:t>
            </a:r>
            <a:r>
              <a:rPr lang="en-US" sz="2000" b="1" dirty="0" err="1"/>
              <a:t>Δημιουργί</a:t>
            </a:r>
            <a:r>
              <a:rPr lang="en-US" sz="2000" b="1" dirty="0"/>
              <a:t>α </a:t>
            </a:r>
            <a:r>
              <a:rPr lang="el-GR" sz="2000" b="1" dirty="0"/>
              <a:t>μοναδικού διαγωνισμού </a:t>
            </a:r>
            <a:r>
              <a:rPr lang="en-US" sz="2000" b="1" dirty="0"/>
              <a:t>RFI (1/4)</a:t>
            </a:r>
            <a:br>
              <a:rPr lang="en-US" sz="2000" dirty="0"/>
            </a:br>
            <a:br>
              <a:rPr lang="en-US"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Γι</a:t>
            </a:r>
            <a:r>
              <a:rPr lang="it-IT" sz="1200" dirty="0"/>
              <a:t>α να δημιουργήσετε ένα </a:t>
            </a:r>
            <a:r>
              <a:rPr lang="el-GR" sz="1200" dirty="0"/>
              <a:t>μοναδικό διαγωνισμό </a:t>
            </a:r>
            <a:r>
              <a:rPr lang="en-US" sz="1200" dirty="0"/>
              <a:t>RFI</a:t>
            </a:r>
            <a:r>
              <a:rPr lang="it-IT" sz="1200" dirty="0"/>
              <a:t>, </a:t>
            </a:r>
            <a:r>
              <a:rPr lang="it-IT" sz="1200" dirty="0" err="1"/>
              <a:t>συνδεθείτε</a:t>
            </a:r>
            <a:r>
              <a:rPr lang="it-IT" sz="1200" dirty="0"/>
              <a:t> π</a:t>
            </a:r>
            <a:r>
              <a:rPr lang="it-IT" sz="1200" dirty="0" err="1"/>
              <a:t>ρώτ</a:t>
            </a:r>
            <a:r>
              <a:rPr lang="it-IT" sz="1200" dirty="0"/>
              <a:t>α </a:t>
            </a:r>
            <a:r>
              <a:rPr lang="el-GR" sz="1200" dirty="0"/>
              <a:t>στο </a:t>
            </a:r>
            <a:r>
              <a:rPr lang="it-IT" sz="1200" dirty="0"/>
              <a:t>S</a:t>
            </a:r>
            <a:r>
              <a:rPr lang="en-US" sz="1200" dirty="0"/>
              <a:t>AP</a:t>
            </a:r>
            <a:r>
              <a:rPr lang="it-IT" sz="1200" dirty="0"/>
              <a:t> ARIBA.</a:t>
            </a:r>
          </a:p>
          <a:p>
            <a:pPr marL="228600" indent="-228600" algn="just" rtl="0">
              <a:buClr>
                <a:srgbClr val="F15822"/>
              </a:buClr>
              <a:buFont typeface="+mj-lt"/>
              <a:buAutoNum type="arabicPeriod"/>
            </a:pPr>
            <a:r>
              <a:rPr lang="el-GR" sz="1200" dirty="0"/>
              <a:t>Μεταβείτε στην αρχική σελίδα του SAP </a:t>
            </a:r>
            <a:r>
              <a:rPr lang="el-GR" sz="1200" dirty="0" err="1"/>
              <a:t>Ariba</a:t>
            </a:r>
            <a:r>
              <a:rPr lang="el-GR" sz="1200" dirty="0"/>
              <a:t> και στη συνέχεια κάντε κλικ στην καρτέλα </a:t>
            </a:r>
            <a:r>
              <a:rPr lang="el-GR" sz="1200" b="1" dirty="0"/>
              <a:t>Δημιουργία</a:t>
            </a:r>
            <a:r>
              <a:rPr lang="el-GR" sz="1200" dirty="0"/>
              <a:t>.</a:t>
            </a:r>
          </a:p>
          <a:p>
            <a:pPr marL="228600" indent="-228600" algn="just" rtl="0">
              <a:buClr>
                <a:srgbClr val="F15822"/>
              </a:buClr>
              <a:buFont typeface="+mj-lt"/>
              <a:buAutoNum type="arabicPeriod"/>
            </a:pPr>
            <a:r>
              <a:rPr lang="el-GR" sz="1200" dirty="0"/>
              <a:t>Κάντε κλικ στην επιλογή </a:t>
            </a:r>
            <a:r>
              <a:rPr lang="el-GR" sz="1200" b="1" dirty="0"/>
              <a:t>Έργο Καθοδηγούμενης Προμήθευσης</a:t>
            </a:r>
            <a:r>
              <a:rPr lang="el-GR" sz="1200" dirty="0"/>
              <a:t>.</a:t>
            </a:r>
          </a:p>
          <a:p>
            <a:pPr algn="just" rtl="0">
              <a:buClr>
                <a:srgbClr val="F15822"/>
              </a:buClr>
            </a:pPr>
            <a:r>
              <a:rPr lang="el-GR" sz="1200" dirty="0"/>
              <a:t>Μόλις κάνετε κλικ στο Έργο Καθοδηγούμενης Προμήθευσης, θα ανοίξει μια σελίδα για τη δημιουργία ενός Έργου Προμήθευσης.</a:t>
            </a:r>
            <a:endParaRPr lang="it-IT" sz="1200" dirty="0"/>
          </a:p>
        </p:txBody>
      </p:sp>
      <p:pic>
        <p:nvPicPr>
          <p:cNvPr id="7" name="Picture 6">
            <a:extLst>
              <a:ext uri="{FF2B5EF4-FFF2-40B4-BE49-F238E27FC236}">
                <a16:creationId xmlns:a16="http://schemas.microsoft.com/office/drawing/2014/main" id="{482F5AD8-D0E4-1B02-2621-DF5C57C8E3B8}"/>
              </a:ext>
            </a:extLst>
          </p:cNvPr>
          <p:cNvPicPr>
            <a:picLocks noChangeAspect="1"/>
          </p:cNvPicPr>
          <p:nvPr/>
        </p:nvPicPr>
        <p:blipFill>
          <a:blip r:embed="rId2"/>
          <a:stretch>
            <a:fillRect/>
          </a:stretch>
        </p:blipFill>
        <p:spPr>
          <a:xfrm>
            <a:off x="181162" y="1079500"/>
            <a:ext cx="8029965" cy="2014088"/>
          </a:xfrm>
          <a:prstGeom prst="rect">
            <a:avLst/>
          </a:prstGeom>
        </p:spPr>
      </p:pic>
      <p:sp>
        <p:nvSpPr>
          <p:cNvPr id="8" name="Rectangle 5">
            <a:extLst>
              <a:ext uri="{FF2B5EF4-FFF2-40B4-BE49-F238E27FC236}">
                <a16:creationId xmlns:a16="http://schemas.microsoft.com/office/drawing/2014/main" id="{2203AF5D-9A41-D487-3C5C-E328AD211AE1}"/>
              </a:ext>
            </a:extLst>
          </p:cNvPr>
          <p:cNvSpPr/>
          <p:nvPr/>
        </p:nvSpPr>
        <p:spPr>
          <a:xfrm>
            <a:off x="7465610" y="1434105"/>
            <a:ext cx="588497" cy="219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BB62BA-8495-7DFD-9C89-ED0E9B577D46}"/>
              </a:ext>
            </a:extLst>
          </p:cNvPr>
          <p:cNvSpPr>
            <a:spLocks noChangeAspect="1"/>
          </p:cNvSpPr>
          <p:nvPr/>
        </p:nvSpPr>
        <p:spPr bwMode="gray">
          <a:xfrm>
            <a:off x="7974988" y="13662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1" name="Connector: Elbow 9">
            <a:extLst>
              <a:ext uri="{FF2B5EF4-FFF2-40B4-BE49-F238E27FC236}">
                <a16:creationId xmlns:a16="http://schemas.microsoft.com/office/drawing/2014/main" id="{D99D654B-B06F-4077-EC09-6130FF3982AD}"/>
              </a:ext>
            </a:extLst>
          </p:cNvPr>
          <p:cNvCxnSpPr>
            <a:cxnSpLocks/>
            <a:endCxn id="17" idx="0"/>
          </p:cNvCxnSpPr>
          <p:nvPr/>
        </p:nvCxnSpPr>
        <p:spPr>
          <a:xfrm rot="10800000" flipV="1">
            <a:off x="5471848" y="1632665"/>
            <a:ext cx="2571037" cy="10759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BE08E65E-C76E-9524-40C7-8270E228A0C1}"/>
              </a:ext>
            </a:extLst>
          </p:cNvPr>
          <p:cNvSpPr/>
          <p:nvPr/>
        </p:nvSpPr>
        <p:spPr>
          <a:xfrm>
            <a:off x="4861163" y="1740265"/>
            <a:ext cx="1221368" cy="151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E3ED8E62-C587-12B4-13BF-C48153C4D443}"/>
              </a:ext>
            </a:extLst>
          </p:cNvPr>
          <p:cNvSpPr>
            <a:spLocks noChangeAspect="1"/>
          </p:cNvSpPr>
          <p:nvPr/>
        </p:nvSpPr>
        <p:spPr bwMode="gray">
          <a:xfrm>
            <a:off x="4793270" y="16326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1705014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6/11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Τα μέλη της ομάδας Επιτροπή Αξιολόγησης Προσφορών - </a:t>
            </a:r>
            <a:r>
              <a:rPr lang="en-US" sz="1200" dirty="0"/>
              <a:t>Bid Evaluation Committee (Observers)</a:t>
            </a:r>
            <a:r>
              <a:rPr lang="el-GR" sz="1200" dirty="0"/>
              <a:t> θα λάβουν επίσης ένα μήνυμα ηλεκτρονικού ταχυδρομείου που θα τους ειδοποιεί ότι βρίσκεται σε εξέλιξη μια εργασία Αξιολόγησης.</a:t>
            </a:r>
          </a:p>
        </p:txBody>
      </p:sp>
      <p:pic>
        <p:nvPicPr>
          <p:cNvPr id="5" name="Picture 4">
            <a:extLst>
              <a:ext uri="{FF2B5EF4-FFF2-40B4-BE49-F238E27FC236}">
                <a16:creationId xmlns:a16="http://schemas.microsoft.com/office/drawing/2014/main" id="{E5ABB5B2-D4A0-D9D9-B955-0A7AD1116287}"/>
              </a:ext>
            </a:extLst>
          </p:cNvPr>
          <p:cNvPicPr>
            <a:picLocks noChangeAspect="1"/>
          </p:cNvPicPr>
          <p:nvPr/>
        </p:nvPicPr>
        <p:blipFill>
          <a:blip r:embed="rId2"/>
          <a:stretch>
            <a:fillRect/>
          </a:stretch>
        </p:blipFill>
        <p:spPr>
          <a:xfrm>
            <a:off x="337918" y="1308304"/>
            <a:ext cx="7560466" cy="3751376"/>
          </a:xfrm>
          <a:prstGeom prst="rect">
            <a:avLst/>
          </a:prstGeom>
        </p:spPr>
      </p:pic>
    </p:spTree>
    <p:extLst>
      <p:ext uri="{BB962C8B-B14F-4D97-AF65-F5344CB8AC3E}">
        <p14:creationId xmlns:p14="http://schemas.microsoft.com/office/powerpoint/2010/main" val="1603270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1AEF20-C379-0171-7931-1ADF7D3B7E05}"/>
              </a:ext>
            </a:extLst>
          </p:cNvPr>
          <p:cNvPicPr>
            <a:picLocks noChangeAspect="1"/>
          </p:cNvPicPr>
          <p:nvPr/>
        </p:nvPicPr>
        <p:blipFill>
          <a:blip r:embed="rId2"/>
          <a:stretch>
            <a:fillRect/>
          </a:stretch>
        </p:blipFill>
        <p:spPr>
          <a:xfrm>
            <a:off x="185178" y="1183695"/>
            <a:ext cx="7966030" cy="24167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7/11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a:t>
            </a:r>
            <a:r>
              <a:rPr lang="it-IT" sz="1200"/>
              <a:t>:</a:t>
            </a:r>
          </a:p>
          <a:p>
            <a:pPr marL="228600" indent="-228600" algn="just">
              <a:buClr>
                <a:srgbClr val="F15822"/>
              </a:buClr>
              <a:buFont typeface="+mj-lt"/>
              <a:buAutoNum type="arabicPeriod" startAt="3"/>
            </a:pPr>
            <a:r>
              <a:rPr lang="el-GR" sz="1200"/>
              <a:t>Ο χρήστης κάνει κλικ στις τρεις τελείες </a:t>
            </a:r>
            <a:r>
              <a:rPr lang="el-GR" sz="1800" b="1"/>
              <a:t>…</a:t>
            </a:r>
            <a:r>
              <a:rPr lang="el-GR" sz="1200" b="1"/>
              <a:t> </a:t>
            </a:r>
            <a:r>
              <a:rPr lang="el-GR" sz="1200"/>
              <a:t>στην επάνω γωνία της σελίδας.</a:t>
            </a:r>
          </a:p>
          <a:p>
            <a:pPr marL="228600" indent="-228600" algn="just">
              <a:buClr>
                <a:srgbClr val="F15822"/>
              </a:buClr>
              <a:buFont typeface="+mj-lt"/>
              <a:buAutoNum type="arabicPeriod" startAt="3"/>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startAt="3"/>
            </a:pPr>
            <a:r>
              <a:rPr lang="el-GR" sz="1200"/>
              <a:t>Κάντε κλικ στην </a:t>
            </a:r>
            <a:r>
              <a:rPr lang="el-GR" sz="1200" b="1"/>
              <a:t>Προβολή Κάρτας Αποτελεσμάτων</a:t>
            </a:r>
            <a:r>
              <a:rPr lang="it-IT" sz="1200"/>
              <a:t>. </a:t>
            </a:r>
            <a:r>
              <a:rPr lang="el-GR" sz="1200"/>
              <a:t>Θα ανοίξει μια σελίδα όπως φαίνεται στην επόμενη σελίδα.</a:t>
            </a:r>
            <a:endParaRPr lang="it-IT" sz="1200"/>
          </a:p>
        </p:txBody>
      </p:sp>
      <p:sp>
        <p:nvSpPr>
          <p:cNvPr id="7" name="Rectangle 5">
            <a:extLst>
              <a:ext uri="{FF2B5EF4-FFF2-40B4-BE49-F238E27FC236}">
                <a16:creationId xmlns:a16="http://schemas.microsoft.com/office/drawing/2014/main" id="{C032D574-B2B5-53E7-E026-FBB1E9CAE2B4}"/>
              </a:ext>
            </a:extLst>
          </p:cNvPr>
          <p:cNvSpPr/>
          <p:nvPr/>
        </p:nvSpPr>
        <p:spPr>
          <a:xfrm>
            <a:off x="7766856" y="1183695"/>
            <a:ext cx="238023" cy="1579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AC8E53AA-5474-1DDE-9A35-59F26E621224}"/>
              </a:ext>
            </a:extLst>
          </p:cNvPr>
          <p:cNvSpPr>
            <a:spLocks noChangeAspect="1"/>
          </p:cNvSpPr>
          <p:nvPr/>
        </p:nvSpPr>
        <p:spPr bwMode="gray">
          <a:xfrm>
            <a:off x="7698963"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0C87AFEA-2D22-9AB2-D216-48C8075442A4}"/>
              </a:ext>
            </a:extLst>
          </p:cNvPr>
          <p:cNvSpPr/>
          <p:nvPr/>
        </p:nvSpPr>
        <p:spPr>
          <a:xfrm>
            <a:off x="6942371" y="2242849"/>
            <a:ext cx="1032652" cy="2544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9D781FE-8D67-667B-6714-F68DCA0FA28C}"/>
              </a:ext>
            </a:extLst>
          </p:cNvPr>
          <p:cNvSpPr>
            <a:spLocks noChangeAspect="1"/>
          </p:cNvSpPr>
          <p:nvPr/>
        </p:nvSpPr>
        <p:spPr bwMode="gray">
          <a:xfrm>
            <a:off x="6886044" y="21749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BB725B12-1265-9ED2-7BD8-E9A7DDC9F434}"/>
              </a:ext>
            </a:extLst>
          </p:cNvPr>
          <p:cNvSpPr/>
          <p:nvPr/>
        </p:nvSpPr>
        <p:spPr>
          <a:xfrm>
            <a:off x="5439755" y="2293127"/>
            <a:ext cx="1242484" cy="204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D738EA85-80DD-30EB-93FC-69A8F4B19C74}"/>
              </a:ext>
            </a:extLst>
          </p:cNvPr>
          <p:cNvSpPr>
            <a:spLocks noChangeAspect="1"/>
          </p:cNvSpPr>
          <p:nvPr/>
        </p:nvSpPr>
        <p:spPr bwMode="gray">
          <a:xfrm>
            <a:off x="5371862" y="22383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3" name="Connector: Elbow 9">
            <a:extLst>
              <a:ext uri="{FF2B5EF4-FFF2-40B4-BE49-F238E27FC236}">
                <a16:creationId xmlns:a16="http://schemas.microsoft.com/office/drawing/2014/main" id="{1FC86F92-B252-B2AA-9C9D-C90FC8AB8814}"/>
              </a:ext>
            </a:extLst>
          </p:cNvPr>
          <p:cNvCxnSpPr>
            <a:cxnSpLocks/>
            <a:stCxn id="9" idx="2"/>
            <a:endCxn id="11" idx="2"/>
          </p:cNvCxnSpPr>
          <p:nvPr/>
        </p:nvCxnSpPr>
        <p:spPr>
          <a:xfrm rot="5400000">
            <a:off x="6759847" y="1798441"/>
            <a:ext cx="12700" cy="1397700"/>
          </a:xfrm>
          <a:prstGeom prst="bentConnector3">
            <a:avLst>
              <a:gd name="adj1" fmla="val 180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9">
            <a:extLst>
              <a:ext uri="{FF2B5EF4-FFF2-40B4-BE49-F238E27FC236}">
                <a16:creationId xmlns:a16="http://schemas.microsoft.com/office/drawing/2014/main" id="{364F51F4-BAD6-FDF9-FC4C-998BBFFB0D5B}"/>
              </a:ext>
            </a:extLst>
          </p:cNvPr>
          <p:cNvCxnSpPr>
            <a:cxnSpLocks/>
            <a:stCxn id="7" idx="2"/>
            <a:endCxn id="9" idx="0"/>
          </p:cNvCxnSpPr>
          <p:nvPr/>
        </p:nvCxnSpPr>
        <p:spPr>
          <a:xfrm rot="5400000">
            <a:off x="7221700" y="1578681"/>
            <a:ext cx="901166" cy="4271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37325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42DAD-C19B-9C2B-3D72-F88272200F06}"/>
              </a:ext>
            </a:extLst>
          </p:cNvPr>
          <p:cNvPicPr>
            <a:picLocks noChangeAspect="1"/>
          </p:cNvPicPr>
          <p:nvPr/>
        </p:nvPicPr>
        <p:blipFill>
          <a:blip r:embed="rId2"/>
          <a:stretch>
            <a:fillRect/>
          </a:stretch>
        </p:blipFill>
        <p:spPr>
          <a:xfrm>
            <a:off x="187042" y="1193800"/>
            <a:ext cx="7945828" cy="357822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8/11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4"/>
            </a:pPr>
            <a:r>
              <a:rPr lang="el-GR" sz="1200" dirty="0"/>
              <a:t>Τα μέλη της ομάδας Επιτροπή Αξιολόγησης Προσφορών - </a:t>
            </a:r>
            <a:r>
              <a:rPr lang="en-US" sz="1200" dirty="0"/>
              <a:t>Bid Evaluation Committee (Observers)</a:t>
            </a:r>
            <a:r>
              <a:rPr lang="el-GR" sz="1200" dirty="0"/>
              <a:t> μπορούν μόνο να </a:t>
            </a:r>
            <a:r>
              <a:rPr lang="el-GR" sz="1200" dirty="0" err="1"/>
              <a:t>δούν</a:t>
            </a:r>
            <a:r>
              <a:rPr lang="el-GR" sz="1200" dirty="0"/>
              <a:t> τις βαθμολογίες που έχουν καταχωρηθεί από τον </a:t>
            </a:r>
            <a:r>
              <a:rPr lang="el-GR" sz="1200" dirty="0" err="1"/>
              <a:t>καταχωρητής</a:t>
            </a:r>
            <a:r>
              <a:rPr lang="el-GR" sz="1200" dirty="0"/>
              <a:t> </a:t>
            </a:r>
          </a:p>
          <a:p>
            <a:pPr marL="228600" indent="-228600" algn="just">
              <a:buClr>
                <a:srgbClr val="F15822"/>
              </a:buClr>
              <a:buFont typeface="+mj-lt"/>
              <a:buAutoNum type="arabicPeriod" startAt="4"/>
            </a:pPr>
            <a:r>
              <a:rPr lang="el-GR" sz="1200" dirty="0"/>
              <a:t>Μόλις τελειώσει ο χρήστης, μπορεί να κάνει κλικ στο κουμπί </a:t>
            </a:r>
            <a:r>
              <a:rPr lang="el-GR" sz="1200" b="1" dirty="0"/>
              <a:t>Έξοδος</a:t>
            </a:r>
            <a:r>
              <a:rPr lang="el-GR" sz="1200" dirty="0"/>
              <a:t>.</a:t>
            </a:r>
            <a:endParaRPr lang="it-IT" sz="1200" dirty="0"/>
          </a:p>
        </p:txBody>
      </p:sp>
      <p:sp>
        <p:nvSpPr>
          <p:cNvPr id="6" name="Rectangle 5">
            <a:extLst>
              <a:ext uri="{FF2B5EF4-FFF2-40B4-BE49-F238E27FC236}">
                <a16:creationId xmlns:a16="http://schemas.microsoft.com/office/drawing/2014/main" id="{FE3F7F07-4BB3-9312-FBB8-9829B9A6D34F}"/>
              </a:ext>
            </a:extLst>
          </p:cNvPr>
          <p:cNvSpPr/>
          <p:nvPr/>
        </p:nvSpPr>
        <p:spPr>
          <a:xfrm>
            <a:off x="2954076" y="2445594"/>
            <a:ext cx="3856299" cy="232643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82298C49-51A4-0C13-38A3-41802158F463}"/>
              </a:ext>
            </a:extLst>
          </p:cNvPr>
          <p:cNvSpPr>
            <a:spLocks noChangeAspect="1"/>
          </p:cNvSpPr>
          <p:nvPr/>
        </p:nvSpPr>
        <p:spPr bwMode="gray">
          <a:xfrm>
            <a:off x="2886183" y="23777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8" name="Rectangle 5">
            <a:extLst>
              <a:ext uri="{FF2B5EF4-FFF2-40B4-BE49-F238E27FC236}">
                <a16:creationId xmlns:a16="http://schemas.microsoft.com/office/drawing/2014/main" id="{905519ED-A998-9E25-D30E-9D91DFA94F79}"/>
              </a:ext>
            </a:extLst>
          </p:cNvPr>
          <p:cNvSpPr/>
          <p:nvPr/>
        </p:nvSpPr>
        <p:spPr>
          <a:xfrm>
            <a:off x="7696455" y="1176852"/>
            <a:ext cx="490476" cy="2989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E949DED5-37EC-EDE1-B0FB-EEB0390B380F}"/>
              </a:ext>
            </a:extLst>
          </p:cNvPr>
          <p:cNvSpPr>
            <a:spLocks noChangeAspect="1"/>
          </p:cNvSpPr>
          <p:nvPr/>
        </p:nvSpPr>
        <p:spPr bwMode="gray">
          <a:xfrm>
            <a:off x="7592402" y="11174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713050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28CA5D-DD24-0E55-90D5-39168071F63D}"/>
              </a:ext>
            </a:extLst>
          </p:cNvPr>
          <p:cNvPicPr>
            <a:picLocks noChangeAspect="1"/>
          </p:cNvPicPr>
          <p:nvPr/>
        </p:nvPicPr>
        <p:blipFill>
          <a:blip r:embed="rId2"/>
          <a:stretch>
            <a:fillRect/>
          </a:stretch>
        </p:blipFill>
        <p:spPr>
          <a:xfrm>
            <a:off x="276633" y="1141375"/>
            <a:ext cx="7864770" cy="28049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9/11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Μόλις ο </a:t>
            </a:r>
            <a:r>
              <a:rPr lang="el-GR" sz="1200" dirty="0" err="1"/>
              <a:t>καταχωρητής</a:t>
            </a:r>
            <a:r>
              <a:rPr lang="el-GR" sz="1200" dirty="0"/>
              <a:t> ολοκληρώσει τη δραστηριότητά του, ο υπεύθυνος του Έργου μπορεί να προχωρήσει στην ολοκλήρωση της εργασίας Αξιολόγησης Προσφορών</a:t>
            </a:r>
            <a:endParaRPr lang="en-US" sz="1200" dirty="0"/>
          </a:p>
          <a:p>
            <a:pPr marL="228600" indent="-228600" algn="just">
              <a:buClr>
                <a:srgbClr val="F15822"/>
              </a:buClr>
              <a:buFont typeface="+mj-lt"/>
              <a:buAutoNum type="arabicPeriod"/>
            </a:pPr>
            <a:r>
              <a:rPr lang="el-GR" sz="1200" dirty="0"/>
              <a:t>Ο χρήστης κάνει κλικ στο </a:t>
            </a:r>
            <a:r>
              <a:rPr lang="el-GR" sz="1200" b="1" dirty="0"/>
              <a:t>Ορίστε σε ολοκληρωμένο </a:t>
            </a:r>
            <a:r>
              <a:rPr lang="el-GR" sz="1200" dirty="0"/>
              <a:t>δίπλα στην εργασία </a:t>
            </a:r>
            <a:r>
              <a:rPr lang="el-GR" sz="1200" b="1" dirty="0"/>
              <a:t>Αξιολόγηση των Προσφορών.</a:t>
            </a:r>
            <a:endParaRPr lang="en-US" sz="1200" dirty="0"/>
          </a:p>
          <a:p>
            <a:pPr marL="228600" indent="-228600" algn="just">
              <a:buClr>
                <a:srgbClr val="F15822"/>
              </a:buClr>
              <a:buFont typeface="+mj-lt"/>
              <a:buAutoNum type="arabicPeriod"/>
            </a:pPr>
            <a:r>
              <a:rPr lang="el-GR" sz="1200" dirty="0"/>
              <a:t>Θα εμφανιστεί ένα παράθυρο για την επιβεβαίωση της επιλογής του</a:t>
            </a:r>
            <a:r>
              <a:rPr lang="en-US" sz="1200" dirty="0"/>
              <a:t>. </a:t>
            </a:r>
            <a:r>
              <a:rPr lang="el-GR" sz="1200" dirty="0"/>
              <a:t>Ο χρήστης αφήνει προαιρετικά ένα σχόλιο και συνεχίζει κάνοντας κλικ στην ένδειξη </a:t>
            </a:r>
            <a:r>
              <a:rPr lang="el-GR" sz="1200" b="1" dirty="0"/>
              <a:t>Ορίστε σε ολοκληρωμένο.</a:t>
            </a:r>
            <a:endParaRPr lang="it-IT" sz="1200" dirty="0"/>
          </a:p>
        </p:txBody>
      </p:sp>
      <p:sp>
        <p:nvSpPr>
          <p:cNvPr id="8" name="Rectangle 5">
            <a:extLst>
              <a:ext uri="{FF2B5EF4-FFF2-40B4-BE49-F238E27FC236}">
                <a16:creationId xmlns:a16="http://schemas.microsoft.com/office/drawing/2014/main" id="{091F045E-2C08-8EE1-7B6F-0BD0B3799873}"/>
              </a:ext>
            </a:extLst>
          </p:cNvPr>
          <p:cNvSpPr/>
          <p:nvPr/>
        </p:nvSpPr>
        <p:spPr>
          <a:xfrm>
            <a:off x="6999783" y="3204369"/>
            <a:ext cx="1002936" cy="203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BDC730F-73D9-851E-385A-9461317ED5DF}"/>
              </a:ext>
            </a:extLst>
          </p:cNvPr>
          <p:cNvSpPr>
            <a:spLocks noChangeAspect="1"/>
          </p:cNvSpPr>
          <p:nvPr/>
        </p:nvSpPr>
        <p:spPr bwMode="gray">
          <a:xfrm>
            <a:off x="6907415" y="313647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0" name="Connector: Elbow 9">
            <a:extLst>
              <a:ext uri="{FF2B5EF4-FFF2-40B4-BE49-F238E27FC236}">
                <a16:creationId xmlns:a16="http://schemas.microsoft.com/office/drawing/2014/main" id="{8B7EA17B-A7FD-519F-B7DC-93A35DA876F5}"/>
              </a:ext>
            </a:extLst>
          </p:cNvPr>
          <p:cNvCxnSpPr>
            <a:cxnSpLocks/>
            <a:stCxn id="8" idx="2"/>
            <a:endCxn id="12" idx="3"/>
          </p:cNvCxnSpPr>
          <p:nvPr/>
        </p:nvCxnSpPr>
        <p:spPr>
          <a:xfrm rot="5400000">
            <a:off x="5959268" y="3402952"/>
            <a:ext cx="1537170" cy="154679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1DFD61C-7C20-08A2-58B3-5168F885E0F6}"/>
              </a:ext>
            </a:extLst>
          </p:cNvPr>
          <p:cNvPicPr>
            <a:picLocks noChangeAspect="1"/>
          </p:cNvPicPr>
          <p:nvPr/>
        </p:nvPicPr>
        <p:blipFill>
          <a:blip r:embed="rId3"/>
          <a:stretch>
            <a:fillRect/>
          </a:stretch>
        </p:blipFill>
        <p:spPr>
          <a:xfrm>
            <a:off x="2648699" y="3662272"/>
            <a:ext cx="3305755" cy="2565326"/>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5" name="Rectangle 5">
            <a:extLst>
              <a:ext uri="{FF2B5EF4-FFF2-40B4-BE49-F238E27FC236}">
                <a16:creationId xmlns:a16="http://schemas.microsoft.com/office/drawing/2014/main" id="{D5A4BF66-13A9-D0DC-9986-1C9B0817FCB4}"/>
              </a:ext>
            </a:extLst>
          </p:cNvPr>
          <p:cNvSpPr/>
          <p:nvPr/>
        </p:nvSpPr>
        <p:spPr>
          <a:xfrm>
            <a:off x="3824819" y="5939901"/>
            <a:ext cx="1488014" cy="300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3B76A55C-585D-14B6-C899-89B44752062B}"/>
              </a:ext>
            </a:extLst>
          </p:cNvPr>
          <p:cNvSpPr>
            <a:spLocks noChangeAspect="1"/>
          </p:cNvSpPr>
          <p:nvPr/>
        </p:nvSpPr>
        <p:spPr bwMode="gray">
          <a:xfrm>
            <a:off x="3772828" y="58570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99582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71CFA6-4B1B-6050-7FB4-C8424504AF07}"/>
              </a:ext>
            </a:extLst>
          </p:cNvPr>
          <p:cNvPicPr>
            <a:picLocks noChangeAspect="1"/>
          </p:cNvPicPr>
          <p:nvPr/>
        </p:nvPicPr>
        <p:blipFill>
          <a:blip r:embed="rId2"/>
          <a:stretch>
            <a:fillRect/>
          </a:stretch>
        </p:blipFill>
        <p:spPr>
          <a:xfrm>
            <a:off x="303836" y="1255784"/>
            <a:ext cx="8051177" cy="193613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10/11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a:t>
            </a:r>
            <a:r>
              <a:rPr lang="el-GR" sz="1200" b="1"/>
              <a:t>υπεύθυνος αγοραστής </a:t>
            </a:r>
            <a:r>
              <a:rPr lang="el-GR" sz="1200"/>
              <a:t>μπορεί πλέον να ξεκινήσει την </a:t>
            </a:r>
            <a:r>
              <a:rPr lang="el-GR" sz="1200" b="1"/>
              <a:t>Συναινετική αξιολόγηση</a:t>
            </a:r>
            <a:r>
              <a:rPr lang="el-GR" sz="1200"/>
              <a:t>.</a:t>
            </a:r>
            <a:endParaRPr lang="it-IT" sz="1200"/>
          </a:p>
          <a:p>
            <a:pPr marL="228600" indent="-228600" algn="just">
              <a:buClr>
                <a:srgbClr val="F15822"/>
              </a:buClr>
              <a:buFont typeface="+mj-lt"/>
              <a:buAutoNum type="arabicPeriod"/>
            </a:pPr>
            <a:r>
              <a:rPr lang="el-GR" sz="1200"/>
              <a:t>Μέσα στη σελίδα ο χρήστης κάνει κλικ στις τρεις τελείες </a:t>
            </a:r>
            <a:r>
              <a:rPr lang="el-GR" sz="1800" b="1"/>
              <a:t>…</a:t>
            </a:r>
            <a:r>
              <a:rPr lang="el-GR" sz="1200"/>
              <a:t> στην πάνω δεξιά γωνία της σελίδας. </a:t>
            </a:r>
          </a:p>
          <a:p>
            <a:pPr marL="228600" indent="-228600" algn="just">
              <a:buClr>
                <a:srgbClr val="F15822"/>
              </a:buClr>
              <a:buFont typeface="+mj-lt"/>
              <a:buAutoNum type="arabicPeriod"/>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a:pPr>
            <a:r>
              <a:rPr lang="el-GR" sz="1200"/>
              <a:t>Κάντε κλικ στην </a:t>
            </a:r>
            <a:r>
              <a:rPr lang="el-GR" sz="1200" b="1"/>
              <a:t>Συναινετική αξιολόγηση</a:t>
            </a:r>
            <a:r>
              <a:rPr lang="it-IT" sz="1200" b="1"/>
              <a:t>.</a:t>
            </a:r>
            <a:endParaRPr lang="it-IT" sz="1200"/>
          </a:p>
        </p:txBody>
      </p:sp>
      <p:sp>
        <p:nvSpPr>
          <p:cNvPr id="7" name="Rectangle 5">
            <a:extLst>
              <a:ext uri="{FF2B5EF4-FFF2-40B4-BE49-F238E27FC236}">
                <a16:creationId xmlns:a16="http://schemas.microsoft.com/office/drawing/2014/main" id="{528C1778-98A4-F76C-91F5-F7057F32E2CF}"/>
              </a:ext>
            </a:extLst>
          </p:cNvPr>
          <p:cNvSpPr/>
          <p:nvPr/>
        </p:nvSpPr>
        <p:spPr>
          <a:xfrm>
            <a:off x="7988288" y="1333564"/>
            <a:ext cx="238023" cy="1681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F3C803E7-EB81-6D1B-F79C-3B8D337376DF}"/>
              </a:ext>
            </a:extLst>
          </p:cNvPr>
          <p:cNvSpPr>
            <a:spLocks noChangeAspect="1"/>
          </p:cNvSpPr>
          <p:nvPr/>
        </p:nvSpPr>
        <p:spPr bwMode="gray">
          <a:xfrm>
            <a:off x="7901013" y="12557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03C0F2D4-E482-E0E9-BFE2-B3DCFB5EE98F}"/>
              </a:ext>
            </a:extLst>
          </p:cNvPr>
          <p:cNvSpPr/>
          <p:nvPr/>
        </p:nvSpPr>
        <p:spPr>
          <a:xfrm>
            <a:off x="7193659" y="2426296"/>
            <a:ext cx="1032652" cy="2373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45D32A1-055E-4F99-FEEB-16ABA55E8481}"/>
              </a:ext>
            </a:extLst>
          </p:cNvPr>
          <p:cNvSpPr>
            <a:spLocks noChangeAspect="1"/>
          </p:cNvSpPr>
          <p:nvPr/>
        </p:nvSpPr>
        <p:spPr bwMode="gray">
          <a:xfrm>
            <a:off x="7130375" y="2347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71B9F889-4B23-9079-6BE5-7AFD2676927D}"/>
              </a:ext>
            </a:extLst>
          </p:cNvPr>
          <p:cNvSpPr/>
          <p:nvPr/>
        </p:nvSpPr>
        <p:spPr>
          <a:xfrm>
            <a:off x="5659183" y="2698124"/>
            <a:ext cx="983877" cy="2373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34E293A7-D54E-2F54-B2D8-D7E140AA911C}"/>
              </a:ext>
            </a:extLst>
          </p:cNvPr>
          <p:cNvSpPr>
            <a:spLocks noChangeAspect="1"/>
          </p:cNvSpPr>
          <p:nvPr/>
        </p:nvSpPr>
        <p:spPr bwMode="gray">
          <a:xfrm>
            <a:off x="5578292" y="26302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3" name="Connector: Elbow 9">
            <a:extLst>
              <a:ext uri="{FF2B5EF4-FFF2-40B4-BE49-F238E27FC236}">
                <a16:creationId xmlns:a16="http://schemas.microsoft.com/office/drawing/2014/main" id="{5DAA0D3A-7297-88D7-B024-B64B3D53A105}"/>
              </a:ext>
            </a:extLst>
          </p:cNvPr>
          <p:cNvCxnSpPr>
            <a:cxnSpLocks/>
            <a:stCxn id="9" idx="2"/>
            <a:endCxn id="11" idx="3"/>
          </p:cNvCxnSpPr>
          <p:nvPr/>
        </p:nvCxnSpPr>
        <p:spPr>
          <a:xfrm rot="5400000">
            <a:off x="7099940" y="2206740"/>
            <a:ext cx="153167" cy="10669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9">
            <a:extLst>
              <a:ext uri="{FF2B5EF4-FFF2-40B4-BE49-F238E27FC236}">
                <a16:creationId xmlns:a16="http://schemas.microsoft.com/office/drawing/2014/main" id="{7C2167CF-B8C5-8984-E496-BA041CD55DD1}"/>
              </a:ext>
            </a:extLst>
          </p:cNvPr>
          <p:cNvCxnSpPr>
            <a:cxnSpLocks/>
            <a:stCxn id="7" idx="2"/>
            <a:endCxn id="9" idx="0"/>
          </p:cNvCxnSpPr>
          <p:nvPr/>
        </p:nvCxnSpPr>
        <p:spPr>
          <a:xfrm rot="5400000">
            <a:off x="7446355" y="1765351"/>
            <a:ext cx="924576" cy="3973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12339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77768-6A5E-079D-1C5D-A69AFF15BF39}"/>
              </a:ext>
            </a:extLst>
          </p:cNvPr>
          <p:cNvPicPr>
            <a:picLocks noChangeAspect="1"/>
          </p:cNvPicPr>
          <p:nvPr/>
        </p:nvPicPr>
        <p:blipFill>
          <a:blip r:embed="rId2"/>
          <a:stretch>
            <a:fillRect/>
          </a:stretch>
        </p:blipFill>
        <p:spPr>
          <a:xfrm>
            <a:off x="188433" y="1206512"/>
            <a:ext cx="7878659" cy="34772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11/11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n-US" sz="1200" dirty="0"/>
              <a:t>M</a:t>
            </a:r>
            <a:r>
              <a:rPr lang="el-GR" sz="1200" dirty="0" err="1"/>
              <a:t>έσα</a:t>
            </a:r>
            <a:r>
              <a:rPr lang="el-GR" sz="1200" dirty="0"/>
              <a:t> στη σελίδα της </a:t>
            </a:r>
            <a:r>
              <a:rPr lang="el-GR" sz="1200" b="1" dirty="0"/>
              <a:t>Συναινετικής αξιολόγησης</a:t>
            </a:r>
            <a:r>
              <a:rPr lang="it-IT" sz="1200" dirty="0"/>
              <a:t>:</a:t>
            </a:r>
          </a:p>
          <a:p>
            <a:pPr marL="228600" indent="-228600" algn="just">
              <a:buClr>
                <a:srgbClr val="F15822"/>
              </a:buClr>
              <a:buFont typeface="+mj-lt"/>
              <a:buAutoNum type="arabicPeriod" startAt="4"/>
            </a:pPr>
            <a:r>
              <a:rPr lang="el-GR" sz="1200" dirty="0"/>
              <a:t>Ο χρήστης κάνει κλικ στο εικονίδιο </a:t>
            </a:r>
            <a:r>
              <a:rPr lang="el-GR" sz="1200" b="1" dirty="0"/>
              <a:t>V</a:t>
            </a:r>
            <a:r>
              <a:rPr lang="el-GR" sz="1200" dirty="0"/>
              <a:t> δίπλα στον Φάκελο Α – Τεχνικής Προσφοράς, για να επεκτείνει το περιεχόμενό του,</a:t>
            </a:r>
            <a:endParaRPr lang="en-US" sz="1200" dirty="0"/>
          </a:p>
          <a:p>
            <a:pPr marL="228600" indent="-228600" algn="just">
              <a:buClr>
                <a:srgbClr val="F15822"/>
              </a:buClr>
              <a:buFont typeface="+mj-lt"/>
              <a:buAutoNum type="arabicPeriod" startAt="4"/>
            </a:pPr>
            <a:r>
              <a:rPr lang="el-GR" sz="1200" dirty="0"/>
              <a:t>Μπορεί να ελέγξει τους βαθμούς του </a:t>
            </a:r>
            <a:r>
              <a:rPr lang="el-GR" sz="1200" dirty="0" err="1"/>
              <a:t>καταχωρητή</a:t>
            </a:r>
            <a:r>
              <a:rPr lang="el-GR" sz="1200" dirty="0"/>
              <a:t> για κάθε Προμηθευτή. </a:t>
            </a:r>
          </a:p>
          <a:p>
            <a:pPr marL="228600" indent="-228600" algn="just">
              <a:buClr>
                <a:srgbClr val="F15822"/>
              </a:buClr>
              <a:buFont typeface="+mj-lt"/>
              <a:buAutoNum type="arabicPeriod" startAt="4"/>
            </a:pPr>
            <a:r>
              <a:rPr lang="el-GR" sz="1200" dirty="0"/>
              <a:t>Επιπλέον, μπορεί να ελέγξει αν ο </a:t>
            </a:r>
            <a:r>
              <a:rPr lang="el-GR" sz="1200" dirty="0" err="1"/>
              <a:t>καταχωρητής</a:t>
            </a:r>
            <a:r>
              <a:rPr lang="el-GR" sz="1200" dirty="0"/>
              <a:t> άφησε κάποιο σχόλιο για τον συγκεκριμένο βαθμό κάνοντας κλικ στο εικονίδιο Ομάδα, όπως φαίνεται στην εικόνα</a:t>
            </a:r>
          </a:p>
          <a:p>
            <a:pPr marL="228600" indent="-228600" algn="just">
              <a:buClr>
                <a:srgbClr val="F15822"/>
              </a:buClr>
              <a:buFont typeface="+mj-lt"/>
              <a:buAutoNum type="arabicPeriod" startAt="4"/>
            </a:pPr>
            <a:r>
              <a:rPr lang="el-GR" sz="1200" dirty="0"/>
              <a:t>Κάντε κλικ στο Κλείσιμο για να συνεχίσετε,</a:t>
            </a:r>
            <a:endParaRPr lang="en-US" sz="1200" dirty="0"/>
          </a:p>
          <a:p>
            <a:pPr marL="228600" indent="-228600" algn="just">
              <a:buClr>
                <a:srgbClr val="F15822"/>
              </a:buClr>
              <a:buFont typeface="+mj-lt"/>
              <a:buAutoNum type="arabicPeriod" startAt="4"/>
            </a:pPr>
            <a:r>
              <a:rPr lang="el-GR" sz="1200" dirty="0"/>
              <a:t>Μόλις ο χρήστης τελειώσει, μπορεί να κάνει κλικ στο κουμπί </a:t>
            </a:r>
            <a:r>
              <a:rPr lang="el-GR" sz="1200" b="1" dirty="0"/>
              <a:t>Υποβολή</a:t>
            </a:r>
            <a:r>
              <a:rPr lang="el-GR" sz="1200" dirty="0"/>
              <a:t> στην επάνω δεξιά γωνία της σελίδας.</a:t>
            </a:r>
            <a:endParaRPr lang="it-IT" sz="1200" dirty="0"/>
          </a:p>
        </p:txBody>
      </p:sp>
      <p:sp>
        <p:nvSpPr>
          <p:cNvPr id="9" name="Rectangle 5">
            <a:extLst>
              <a:ext uri="{FF2B5EF4-FFF2-40B4-BE49-F238E27FC236}">
                <a16:creationId xmlns:a16="http://schemas.microsoft.com/office/drawing/2014/main" id="{CB59A7E2-CCBA-C881-729D-EB3BD9EF8C27}"/>
              </a:ext>
            </a:extLst>
          </p:cNvPr>
          <p:cNvSpPr/>
          <p:nvPr/>
        </p:nvSpPr>
        <p:spPr>
          <a:xfrm>
            <a:off x="3561080" y="2338421"/>
            <a:ext cx="4104640" cy="2249376"/>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A8EC5FD-00F9-8E27-447C-5A2CF421CD5E}"/>
              </a:ext>
            </a:extLst>
          </p:cNvPr>
          <p:cNvSpPr>
            <a:spLocks noChangeAspect="1"/>
          </p:cNvSpPr>
          <p:nvPr/>
        </p:nvSpPr>
        <p:spPr bwMode="gray">
          <a:xfrm>
            <a:off x="3490700" y="22399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1" name="Rectangle 5">
            <a:extLst>
              <a:ext uri="{FF2B5EF4-FFF2-40B4-BE49-F238E27FC236}">
                <a16:creationId xmlns:a16="http://schemas.microsoft.com/office/drawing/2014/main" id="{BD2CFB88-C4BE-7EC7-4BCF-3DCF105066D0}"/>
              </a:ext>
            </a:extLst>
          </p:cNvPr>
          <p:cNvSpPr/>
          <p:nvPr/>
        </p:nvSpPr>
        <p:spPr>
          <a:xfrm>
            <a:off x="648905" y="2486290"/>
            <a:ext cx="1867832" cy="367597"/>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EC862848-9A3A-809A-5850-FF7680898F54}"/>
              </a:ext>
            </a:extLst>
          </p:cNvPr>
          <p:cNvSpPr>
            <a:spLocks noChangeAspect="1"/>
          </p:cNvSpPr>
          <p:nvPr/>
        </p:nvSpPr>
        <p:spPr bwMode="gray">
          <a:xfrm>
            <a:off x="581012" y="24183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5">
            <a:extLst>
              <a:ext uri="{FF2B5EF4-FFF2-40B4-BE49-F238E27FC236}">
                <a16:creationId xmlns:a16="http://schemas.microsoft.com/office/drawing/2014/main" id="{50AB8446-FDC2-6E67-690B-C9BACBC5F5B9}"/>
              </a:ext>
            </a:extLst>
          </p:cNvPr>
          <p:cNvSpPr/>
          <p:nvPr/>
        </p:nvSpPr>
        <p:spPr>
          <a:xfrm>
            <a:off x="7199653" y="1143289"/>
            <a:ext cx="450693" cy="312206"/>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326FA6A3-E107-85E3-8F68-9B990D50B26F}"/>
              </a:ext>
            </a:extLst>
          </p:cNvPr>
          <p:cNvSpPr>
            <a:spLocks noChangeAspect="1"/>
          </p:cNvSpPr>
          <p:nvPr/>
        </p:nvSpPr>
        <p:spPr bwMode="gray">
          <a:xfrm>
            <a:off x="7131760" y="10753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426CC842-254B-DE94-3A62-A65E288599B3}"/>
              </a:ext>
            </a:extLst>
          </p:cNvPr>
          <p:cNvSpPr/>
          <p:nvPr/>
        </p:nvSpPr>
        <p:spPr>
          <a:xfrm>
            <a:off x="6748960" y="3133725"/>
            <a:ext cx="194766" cy="152400"/>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1A99062-D21C-2F73-F88B-B5B3207C8614}"/>
              </a:ext>
            </a:extLst>
          </p:cNvPr>
          <p:cNvSpPr>
            <a:spLocks noChangeAspect="1"/>
          </p:cNvSpPr>
          <p:nvPr/>
        </p:nvSpPr>
        <p:spPr bwMode="gray">
          <a:xfrm>
            <a:off x="6681067" y="30342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screenshot of a computer">
            <a:extLst>
              <a:ext uri="{FF2B5EF4-FFF2-40B4-BE49-F238E27FC236}">
                <a16:creationId xmlns:a16="http://schemas.microsoft.com/office/drawing/2014/main" id="{1EA41356-EC9B-94F2-0DE4-AA2FBB581490}"/>
              </a:ext>
            </a:extLst>
          </p:cNvPr>
          <p:cNvPicPr>
            <a:picLocks noChangeAspect="1"/>
          </p:cNvPicPr>
          <p:nvPr/>
        </p:nvPicPr>
        <p:blipFill rotWithShape="1">
          <a:blip r:embed="rId3">
            <a:extLst>
              <a:ext uri="{28A0092B-C50C-407E-A947-70E740481C1C}">
                <a14:useLocalDpi xmlns:a14="http://schemas.microsoft.com/office/drawing/2010/main" val="0"/>
              </a:ext>
            </a:extLst>
          </a:blip>
          <a:srcRect l="5411" t="5172" r="5479"/>
          <a:stretch/>
        </p:blipFill>
        <p:spPr>
          <a:xfrm>
            <a:off x="2743200" y="3684699"/>
            <a:ext cx="2438400" cy="2249376"/>
          </a:xfrm>
          <a:prstGeom prst="rect">
            <a:avLst/>
          </a:prstGeom>
          <a:ln>
            <a:solidFill>
              <a:srgbClr val="FF0000"/>
            </a:solidFill>
            <a:prstDash val="dash"/>
          </a:ln>
        </p:spPr>
      </p:pic>
      <p:cxnSp>
        <p:nvCxnSpPr>
          <p:cNvPr id="15" name="Connector: Elbow 14">
            <a:extLst>
              <a:ext uri="{FF2B5EF4-FFF2-40B4-BE49-F238E27FC236}">
                <a16:creationId xmlns:a16="http://schemas.microsoft.com/office/drawing/2014/main" id="{1EAC6930-4B84-EE7F-AE0D-1F9EEC81DB16}"/>
              </a:ext>
            </a:extLst>
          </p:cNvPr>
          <p:cNvCxnSpPr>
            <a:cxnSpLocks/>
            <a:stCxn id="4" idx="2"/>
            <a:endCxn id="8" idx="3"/>
          </p:cNvCxnSpPr>
          <p:nvPr/>
        </p:nvCxnSpPr>
        <p:spPr>
          <a:xfrm rot="5400000">
            <a:off x="5252341" y="3215385"/>
            <a:ext cx="1523262" cy="166474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5">
            <a:extLst>
              <a:ext uri="{FF2B5EF4-FFF2-40B4-BE49-F238E27FC236}">
                <a16:creationId xmlns:a16="http://schemas.microsoft.com/office/drawing/2014/main" id="{F53A5A38-38D5-18EA-5B41-A80DA33EBB54}"/>
              </a:ext>
            </a:extLst>
          </p:cNvPr>
          <p:cNvSpPr/>
          <p:nvPr/>
        </p:nvSpPr>
        <p:spPr>
          <a:xfrm>
            <a:off x="4657724" y="5566734"/>
            <a:ext cx="523875" cy="244314"/>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C7FD9F3B-7EF2-4706-497C-CA04E434E896}"/>
              </a:ext>
            </a:extLst>
          </p:cNvPr>
          <p:cNvSpPr>
            <a:spLocks noChangeAspect="1"/>
          </p:cNvSpPr>
          <p:nvPr/>
        </p:nvSpPr>
        <p:spPr bwMode="gray">
          <a:xfrm>
            <a:off x="4589830" y="549884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8865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B14FD4F-BD93-4CAA-8851-F2655F3F8E15}"/>
              </a:ext>
            </a:extLst>
          </p:cNvPr>
          <p:cNvGrpSpPr/>
          <p:nvPr/>
        </p:nvGrpSpPr>
        <p:grpSpPr>
          <a:xfrm>
            <a:off x="268381" y="5439057"/>
            <a:ext cx="7878718" cy="463744"/>
            <a:chOff x="268381" y="5439057"/>
            <a:chExt cx="7878718" cy="463744"/>
          </a:xfrm>
        </p:grpSpPr>
        <p:pic>
          <p:nvPicPr>
            <p:cNvPr id="21" name="Picture 20">
              <a:extLst>
                <a:ext uri="{FF2B5EF4-FFF2-40B4-BE49-F238E27FC236}">
                  <a16:creationId xmlns:a16="http://schemas.microsoft.com/office/drawing/2014/main" id="{C8357D0F-62A6-E043-EFBF-BEA450142D68}"/>
                </a:ext>
              </a:extLst>
            </p:cNvPr>
            <p:cNvPicPr>
              <a:picLocks noGrp="1" noRot="1" noChangeAspect="1" noMove="1" noResize="1" noEditPoints="1" noAdjustHandles="1" noChangeArrowheads="1" noChangeShapeType="1" noCrop="1"/>
            </p:cNvPicPr>
            <p:nvPr/>
          </p:nvPicPr>
          <p:blipFill>
            <a:blip r:embed="rId3"/>
            <a:stretch>
              <a:fillRect/>
            </a:stretch>
          </p:blipFill>
          <p:spPr>
            <a:xfrm>
              <a:off x="268381" y="5439057"/>
              <a:ext cx="7878718" cy="463744"/>
            </a:xfrm>
            <a:prstGeom prst="rect">
              <a:avLst/>
            </a:prstGeom>
          </p:spPr>
        </p:pic>
        <p:pic>
          <p:nvPicPr>
            <p:cNvPr id="10" name="Picture 9">
              <a:extLst>
                <a:ext uri="{FF2B5EF4-FFF2-40B4-BE49-F238E27FC236}">
                  <a16:creationId xmlns:a16="http://schemas.microsoft.com/office/drawing/2014/main" id="{DDDBDFE5-D2B4-A2BC-8D63-26004629445C}"/>
                </a:ext>
              </a:extLst>
            </p:cNvPr>
            <p:cNvPicPr>
              <a:picLocks noChangeAspect="1"/>
            </p:cNvPicPr>
            <p:nvPr/>
          </p:nvPicPr>
          <p:blipFill>
            <a:blip r:embed="rId4"/>
            <a:stretch>
              <a:fillRect/>
            </a:stretch>
          </p:blipFill>
          <p:spPr>
            <a:xfrm>
              <a:off x="332947" y="5732141"/>
              <a:ext cx="2807202" cy="111753"/>
            </a:xfrm>
            <a:prstGeom prst="rect">
              <a:avLst/>
            </a:prstGeom>
          </p:spPr>
        </p:pic>
      </p:grpSp>
      <p:grpSp>
        <p:nvGrpSpPr>
          <p:cNvPr id="9" name="Group 8">
            <a:extLst>
              <a:ext uri="{FF2B5EF4-FFF2-40B4-BE49-F238E27FC236}">
                <a16:creationId xmlns:a16="http://schemas.microsoft.com/office/drawing/2014/main" id="{320108D1-DB74-C33A-DFA0-04CA8EA15481}"/>
              </a:ext>
            </a:extLst>
          </p:cNvPr>
          <p:cNvGrpSpPr/>
          <p:nvPr/>
        </p:nvGrpSpPr>
        <p:grpSpPr>
          <a:xfrm>
            <a:off x="335122" y="2397454"/>
            <a:ext cx="7674609" cy="806930"/>
            <a:chOff x="335122" y="2397454"/>
            <a:chExt cx="7674609" cy="806930"/>
          </a:xfrm>
        </p:grpSpPr>
        <p:pic>
          <p:nvPicPr>
            <p:cNvPr id="7" name="Picture 6">
              <a:extLst>
                <a:ext uri="{FF2B5EF4-FFF2-40B4-BE49-F238E27FC236}">
                  <a16:creationId xmlns:a16="http://schemas.microsoft.com/office/drawing/2014/main" id="{4E3BFA43-2B05-E192-5CF2-24169F2FA36E}"/>
                </a:ext>
              </a:extLst>
            </p:cNvPr>
            <p:cNvPicPr>
              <a:picLocks noGrp="1" noRot="1" noChangeAspect="1" noMove="1" noResize="1" noEditPoints="1" noAdjustHandles="1" noChangeArrowheads="1" noChangeShapeType="1" noCrop="1"/>
            </p:cNvPicPr>
            <p:nvPr/>
          </p:nvPicPr>
          <p:blipFill>
            <a:blip r:embed="rId5"/>
            <a:stretch>
              <a:fillRect/>
            </a:stretch>
          </p:blipFill>
          <p:spPr>
            <a:xfrm>
              <a:off x="335122" y="2397454"/>
              <a:ext cx="7674609" cy="806930"/>
            </a:xfrm>
            <a:prstGeom prst="rect">
              <a:avLst/>
            </a:prstGeom>
          </p:spPr>
        </p:pic>
        <p:pic>
          <p:nvPicPr>
            <p:cNvPr id="8" name="Picture 7">
              <a:extLst>
                <a:ext uri="{FF2B5EF4-FFF2-40B4-BE49-F238E27FC236}">
                  <a16:creationId xmlns:a16="http://schemas.microsoft.com/office/drawing/2014/main" id="{C3192A30-01E7-A483-EDC7-F124E5CD04A2}"/>
                </a:ext>
              </a:extLst>
            </p:cNvPr>
            <p:cNvPicPr>
              <a:picLocks noChangeAspect="1"/>
            </p:cNvPicPr>
            <p:nvPr/>
          </p:nvPicPr>
          <p:blipFill>
            <a:blip r:embed="rId4"/>
            <a:stretch>
              <a:fillRect/>
            </a:stretch>
          </p:blipFill>
          <p:spPr>
            <a:xfrm>
              <a:off x="449897" y="2730208"/>
              <a:ext cx="2491773" cy="99195"/>
            </a:xfrm>
            <a:prstGeom prst="rect">
              <a:avLst/>
            </a:prstGeom>
          </p:spPr>
        </p:pic>
      </p:grpSp>
      <p:pic>
        <p:nvPicPr>
          <p:cNvPr id="18" name="Picture 17">
            <a:extLst>
              <a:ext uri="{FF2B5EF4-FFF2-40B4-BE49-F238E27FC236}">
                <a16:creationId xmlns:a16="http://schemas.microsoft.com/office/drawing/2014/main" id="{B88A6461-6F10-1CFA-FB62-AEB9D9EBC6FE}"/>
              </a:ext>
            </a:extLst>
          </p:cNvPr>
          <p:cNvPicPr>
            <a:picLocks noChangeAspect="1"/>
          </p:cNvPicPr>
          <p:nvPr/>
        </p:nvPicPr>
        <p:blipFill>
          <a:blip r:embed="rId6"/>
          <a:stretch>
            <a:fillRect/>
          </a:stretch>
        </p:blipFill>
        <p:spPr>
          <a:xfrm>
            <a:off x="491919" y="3466672"/>
            <a:ext cx="7069276" cy="1539882"/>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47E64EE-AB17-B1FD-EEBF-6EE701DE68FD}"/>
              </a:ext>
            </a:extLst>
          </p:cNvPr>
          <p:cNvPicPr>
            <a:picLocks noChangeAspect="1"/>
          </p:cNvPicPr>
          <p:nvPr/>
        </p:nvPicPr>
        <p:blipFill>
          <a:blip r:embed="rId7"/>
          <a:stretch>
            <a:fillRect/>
          </a:stretch>
        </p:blipFill>
        <p:spPr>
          <a:xfrm>
            <a:off x="279983" y="1180951"/>
            <a:ext cx="7805318" cy="111744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Οικονομικού Φακέλου</a:t>
            </a:r>
            <a:r>
              <a:rPr lang="it-IT" b="1" dirty="0"/>
              <a:t>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t>Ο αγοραστής μπορεί τώρα να ανοίξει τον οικονομικό φάκελο</a:t>
            </a:r>
            <a:r>
              <a:rPr lang="it-IT" sz="1200" dirty="0"/>
              <a:t>.</a:t>
            </a:r>
          </a:p>
          <a:p>
            <a:pPr marL="228600" indent="-228600" algn="just">
              <a:buClr>
                <a:srgbClr val="F15822"/>
              </a:buClr>
              <a:buFont typeface="+mj-lt"/>
              <a:buAutoNum type="arabicPeriod"/>
            </a:pPr>
            <a:r>
              <a:rPr lang="en-US" sz="1200" dirty="0" err="1">
                <a:latin typeface="Calibri"/>
                <a:ea typeface="Calibri"/>
                <a:cs typeface="Calibri"/>
              </a:rPr>
              <a:t>Πρώτ</a:t>
            </a:r>
            <a:r>
              <a:rPr lang="en-US" sz="1200" dirty="0">
                <a:latin typeface="Calibri"/>
                <a:ea typeface="Calibri"/>
                <a:cs typeface="Calibri"/>
              </a:rPr>
              <a:t>α, </a:t>
            </a:r>
            <a:r>
              <a:rPr lang="en-US" sz="1200" dirty="0" err="1">
                <a:latin typeface="Calibri"/>
                <a:ea typeface="Calibri"/>
                <a:cs typeface="Calibri"/>
              </a:rPr>
              <a:t>ορίστε</a:t>
            </a:r>
            <a:r>
              <a:rPr lang="en-US" sz="1200" dirty="0">
                <a:latin typeface="Calibri"/>
                <a:ea typeface="Calibri"/>
                <a:cs typeface="Calibri"/>
              </a:rPr>
              <a:t> </a:t>
            </a:r>
            <a:r>
              <a:rPr lang="en-US" sz="1200" dirty="0" err="1">
                <a:latin typeface="Calibri"/>
                <a:ea typeface="Calibri"/>
                <a:cs typeface="Calibri"/>
              </a:rPr>
              <a:t>σε</a:t>
            </a:r>
            <a:r>
              <a:rPr lang="en-US" sz="1200" dirty="0">
                <a:latin typeface="Calibri"/>
                <a:ea typeface="Calibri"/>
                <a:cs typeface="Calibri"/>
              </a:rPr>
              <a:t> </a:t>
            </a:r>
            <a:r>
              <a:rPr lang="en-US" sz="1200" dirty="0" err="1">
                <a:latin typeface="Calibri"/>
                <a:ea typeface="Calibri"/>
                <a:cs typeface="Calibri"/>
              </a:rPr>
              <a:t>ενεργο</a:t>
            </a:r>
            <a:r>
              <a:rPr lang="en-US" sz="1200" dirty="0">
                <a:latin typeface="Calibri"/>
                <a:ea typeface="Calibri"/>
                <a:cs typeface="Calibri"/>
              </a:rPr>
              <a:t>π</a:t>
            </a:r>
            <a:r>
              <a:rPr lang="en-US" sz="1200" dirty="0" err="1">
                <a:latin typeface="Calibri"/>
                <a:ea typeface="Calibri"/>
                <a:cs typeface="Calibri"/>
              </a:rPr>
              <a:t>οιήθηκε</a:t>
            </a:r>
            <a:r>
              <a:rPr lang="en-US" sz="1200" dirty="0">
                <a:latin typeface="Calibri"/>
                <a:ea typeface="Calibri"/>
                <a:cs typeface="Calibri"/>
              </a:rPr>
              <a:t>, </a:t>
            </a:r>
            <a:r>
              <a:rPr lang="en-US" sz="1200" dirty="0" err="1">
                <a:latin typeface="Calibri"/>
                <a:ea typeface="Calibri"/>
                <a:cs typeface="Calibri"/>
              </a:rPr>
              <a:t>την</a:t>
            </a:r>
            <a:r>
              <a:rPr lang="en-US" sz="1200" dirty="0">
                <a:latin typeface="Calibri"/>
                <a:ea typeface="Calibri"/>
                <a:cs typeface="Calibri"/>
              </a:rPr>
              <a:t> </a:t>
            </a:r>
            <a:r>
              <a:rPr lang="en-US" sz="1200" dirty="0" err="1">
                <a:latin typeface="Calibri"/>
                <a:ea typeface="Calibri"/>
                <a:cs typeface="Calibri"/>
              </a:rPr>
              <a:t>εργ</a:t>
            </a:r>
            <a:r>
              <a:rPr lang="en-US" sz="1200" dirty="0">
                <a:latin typeface="Calibri"/>
                <a:ea typeface="Calibri"/>
                <a:cs typeface="Calibri"/>
              </a:rPr>
              <a:t>α</a:t>
            </a:r>
            <a:r>
              <a:rPr lang="en-US" sz="1200" dirty="0" err="1">
                <a:latin typeface="Calibri"/>
                <a:ea typeface="Calibri"/>
                <a:cs typeface="Calibri"/>
              </a:rPr>
              <a:t>σί</a:t>
            </a:r>
            <a:r>
              <a:rPr lang="en-US" sz="1200" dirty="0">
                <a:latin typeface="Calibri"/>
                <a:ea typeface="Calibri"/>
                <a:cs typeface="Calibri"/>
              </a:rPr>
              <a:t>α </a:t>
            </a:r>
            <a:r>
              <a:rPr lang="en-US" sz="1200" b="1" dirty="0" err="1">
                <a:latin typeface="Calibri"/>
                <a:ea typeface="Calibri"/>
                <a:cs typeface="Calibri"/>
              </a:rPr>
              <a:t>Μετά</a:t>
            </a:r>
            <a:r>
              <a:rPr lang="en-US" sz="1200" b="1" dirty="0">
                <a:latin typeface="Calibri"/>
                <a:ea typeface="Calibri"/>
                <a:cs typeface="Calibri"/>
              </a:rPr>
              <a:t> </a:t>
            </a:r>
            <a:r>
              <a:rPr lang="en-US" sz="1200" b="1" dirty="0" err="1">
                <a:latin typeface="Calibri"/>
                <a:ea typeface="Calibri"/>
                <a:cs typeface="Calibri"/>
              </a:rPr>
              <a:t>την</a:t>
            </a:r>
            <a:r>
              <a:rPr lang="en-US" sz="1200" b="1" dirty="0">
                <a:latin typeface="Calibri"/>
                <a:ea typeface="Calibri"/>
                <a:cs typeface="Calibri"/>
              </a:rPr>
              <a:t> α</a:t>
            </a:r>
            <a:r>
              <a:rPr lang="en-US" sz="1200" b="1" dirty="0" err="1">
                <a:latin typeface="Calibri"/>
                <a:ea typeface="Calibri"/>
                <a:cs typeface="Calibri"/>
              </a:rPr>
              <a:t>ξιολόγηση</a:t>
            </a:r>
            <a:r>
              <a:rPr lang="en-US" sz="1200" b="1" dirty="0">
                <a:latin typeface="Calibri"/>
                <a:ea typeface="Calibri"/>
                <a:cs typeface="Calibri"/>
              </a:rPr>
              <a:t> </a:t>
            </a:r>
            <a:r>
              <a:rPr lang="en-US" sz="1200" b="1" dirty="0" err="1">
                <a:latin typeface="Calibri"/>
                <a:ea typeface="Calibri"/>
                <a:cs typeface="Calibri"/>
              </a:rPr>
              <a:t>με</a:t>
            </a:r>
            <a:r>
              <a:rPr lang="en-US" sz="1200" b="1" dirty="0">
                <a:latin typeface="Calibri"/>
                <a:ea typeface="Calibri"/>
                <a:cs typeface="Calibri"/>
              </a:rPr>
              <a:t> </a:t>
            </a:r>
            <a:r>
              <a:rPr lang="en-US" sz="1200" b="1" dirty="0" err="1">
                <a:latin typeface="Calibri"/>
                <a:ea typeface="Calibri"/>
                <a:cs typeface="Calibri"/>
              </a:rPr>
              <a:t>συν</a:t>
            </a:r>
            <a:r>
              <a:rPr lang="en-US" sz="1200" b="1" dirty="0">
                <a:latin typeface="Calibri"/>
                <a:ea typeface="Calibri"/>
                <a:cs typeface="Calibri"/>
              </a:rPr>
              <a:t>α</a:t>
            </a:r>
            <a:r>
              <a:rPr lang="en-US" sz="1200" b="1" dirty="0" err="1">
                <a:latin typeface="Calibri"/>
                <a:ea typeface="Calibri"/>
                <a:cs typeface="Calibri"/>
              </a:rPr>
              <a:t>ίνεση</a:t>
            </a:r>
            <a:r>
              <a:rPr lang="en-US" sz="1200" b="1" dirty="0">
                <a:latin typeface="Calibri"/>
                <a:ea typeface="Calibri"/>
                <a:cs typeface="Calibri"/>
              </a:rPr>
              <a:t>, α</a:t>
            </a:r>
            <a:r>
              <a:rPr lang="en-US" sz="1200" b="1" dirty="0" err="1">
                <a:latin typeface="Calibri"/>
                <a:ea typeface="Calibri"/>
                <a:cs typeface="Calibri"/>
              </a:rPr>
              <a:t>νοίξτε</a:t>
            </a:r>
            <a:r>
              <a:rPr lang="en-US" sz="1200" b="1" dirty="0">
                <a:latin typeface="Calibri"/>
                <a:ea typeface="Calibri"/>
                <a:cs typeface="Calibri"/>
              </a:rPr>
              <a:t> </a:t>
            </a:r>
            <a:r>
              <a:rPr lang="en-US" sz="1200" b="1" dirty="0" err="1">
                <a:latin typeface="Calibri"/>
                <a:ea typeface="Calibri"/>
                <a:cs typeface="Calibri"/>
              </a:rPr>
              <a:t>τους</a:t>
            </a:r>
            <a:r>
              <a:rPr lang="en-US" sz="1200" b="1" dirty="0">
                <a:latin typeface="Calibri"/>
                <a:ea typeface="Calibri"/>
                <a:cs typeface="Calibri"/>
              </a:rPr>
              <a:t> </a:t>
            </a:r>
            <a:r>
              <a:rPr lang="en-US" sz="1200" b="1" dirty="0" err="1">
                <a:latin typeface="Calibri"/>
                <a:ea typeface="Calibri"/>
                <a:cs typeface="Calibri"/>
              </a:rPr>
              <a:t>οικονομικούς</a:t>
            </a:r>
            <a:r>
              <a:rPr lang="en-US" sz="1200" b="1" dirty="0">
                <a:latin typeface="Calibri"/>
                <a:ea typeface="Calibri"/>
                <a:cs typeface="Calibri"/>
              </a:rPr>
              <a:t> φα</a:t>
            </a:r>
            <a:r>
              <a:rPr lang="en-US" sz="1200" b="1" dirty="0" err="1">
                <a:latin typeface="Calibri"/>
                <a:ea typeface="Calibri"/>
                <a:cs typeface="Calibri"/>
              </a:rPr>
              <a:t>κέλους</a:t>
            </a:r>
            <a:r>
              <a:rPr lang="en-US" sz="1200" b="1" dirty="0">
                <a:latin typeface="Calibri"/>
                <a:ea typeface="Calibri"/>
                <a:cs typeface="Calibri"/>
              </a:rPr>
              <a:t>.</a:t>
            </a:r>
          </a:p>
          <a:p>
            <a:pPr marL="228600" indent="-228600" algn="just">
              <a:buClr>
                <a:srgbClr val="F15822"/>
              </a:buClr>
              <a:buAutoNum type="arabicPeriod"/>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dirty="0" err="1">
                <a:latin typeface="Calibri"/>
                <a:ea typeface="Calibri"/>
                <a:cs typeface="Calibri"/>
              </a:rPr>
              <a:t>κουμ</a:t>
            </a:r>
            <a:r>
              <a:rPr lang="en-US" sz="1200" dirty="0">
                <a:latin typeface="Calibri"/>
                <a:ea typeface="Calibri"/>
                <a:cs typeface="Calibri"/>
              </a:rPr>
              <a:t>πί </a:t>
            </a:r>
            <a:r>
              <a:rPr lang="en-US" sz="1200" b="1" dirty="0">
                <a:latin typeface="Calibri"/>
                <a:ea typeface="Calibri"/>
                <a:cs typeface="Calibri"/>
              </a:rPr>
              <a:t>Επ</a:t>
            </a:r>
            <a:r>
              <a:rPr lang="en-US" sz="1200" b="1" dirty="0" err="1">
                <a:latin typeface="Calibri"/>
                <a:ea typeface="Calibri"/>
                <a:cs typeface="Calibri"/>
              </a:rPr>
              <a:t>ιλογή</a:t>
            </a:r>
            <a:r>
              <a:rPr lang="en-US" sz="1200" b="1" dirty="0">
                <a:latin typeface="Calibri"/>
                <a:ea typeface="Calibri"/>
                <a:cs typeface="Calibri"/>
              </a:rPr>
              <a:t> π</a:t>
            </a:r>
            <a:r>
              <a:rPr lang="en-US" sz="1200" b="1" dirty="0" err="1">
                <a:latin typeface="Calibri"/>
                <a:ea typeface="Calibri"/>
                <a:cs typeface="Calibri"/>
              </a:rPr>
              <a:t>ρομηθευτών</a:t>
            </a:r>
            <a:r>
              <a:rPr lang="en-US" sz="1200" b="1" dirty="0">
                <a:latin typeface="Calibri"/>
                <a:ea typeface="Calibri"/>
                <a:cs typeface="Calibri"/>
              </a:rPr>
              <a:t> </a:t>
            </a:r>
            <a:r>
              <a:rPr lang="en-US" sz="1200" b="1" dirty="0" err="1">
                <a:latin typeface="Calibri"/>
                <a:ea typeface="Calibri"/>
                <a:cs typeface="Calibri"/>
              </a:rPr>
              <a:t>γι</a:t>
            </a:r>
            <a:r>
              <a:rPr lang="en-US" sz="1200" b="1" dirty="0">
                <a:latin typeface="Calibri"/>
                <a:ea typeface="Calibri"/>
                <a:cs typeface="Calibri"/>
              </a:rPr>
              <a:t>α </a:t>
            </a:r>
            <a:r>
              <a:rPr lang="en-US" sz="1200" b="1" dirty="0" err="1">
                <a:latin typeface="Calibri"/>
                <a:ea typeface="Calibri"/>
                <a:cs typeface="Calibri"/>
              </a:rPr>
              <a:t>τον</a:t>
            </a:r>
            <a:r>
              <a:rPr lang="en-US" sz="1200" b="1" dirty="0">
                <a:latin typeface="Calibri"/>
                <a:ea typeface="Calibri"/>
                <a:cs typeface="Calibri"/>
              </a:rPr>
              <a:t> επ</a:t>
            </a:r>
            <a:r>
              <a:rPr lang="en-US" sz="1200" b="1" dirty="0" err="1">
                <a:latin typeface="Calibri"/>
                <a:ea typeface="Calibri"/>
                <a:cs typeface="Calibri"/>
              </a:rPr>
              <a:t>όμενο</a:t>
            </a:r>
            <a:r>
              <a:rPr lang="en-US" sz="1200" b="1" dirty="0">
                <a:latin typeface="Calibri"/>
                <a:ea typeface="Calibri"/>
                <a:cs typeface="Calibri"/>
              </a:rPr>
              <a:t> </a:t>
            </a:r>
            <a:r>
              <a:rPr lang="en-US" sz="1200" b="1" dirty="0" err="1">
                <a:latin typeface="Calibri"/>
                <a:ea typeface="Calibri"/>
                <a:cs typeface="Calibri"/>
              </a:rPr>
              <a:t>φάκελο</a:t>
            </a:r>
            <a:endParaRPr lang="en-US" sz="1200" dirty="0" err="1">
              <a:ea typeface="Calibri" panose="020F0502020204030204" pitchFamily="34" charset="0"/>
            </a:endParaRPr>
          </a:p>
          <a:p>
            <a:pPr marL="228600" indent="-228600" algn="just">
              <a:buClr>
                <a:srgbClr val="F15822"/>
              </a:buClr>
              <a:buFont typeface="+mj-lt"/>
              <a:buAutoNum type="arabicPeriod"/>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dirty="0" err="1">
                <a:latin typeface="Calibri"/>
                <a:ea typeface="Calibri"/>
                <a:cs typeface="Calibri"/>
              </a:rPr>
              <a:t>κουμ</a:t>
            </a:r>
            <a:r>
              <a:rPr lang="en-US" sz="1200" dirty="0">
                <a:latin typeface="Calibri"/>
                <a:ea typeface="Calibri"/>
                <a:cs typeface="Calibri"/>
              </a:rPr>
              <a:t>πί </a:t>
            </a:r>
            <a:r>
              <a:rPr lang="en-US" sz="1200" b="1" dirty="0" err="1">
                <a:latin typeface="Calibri"/>
                <a:ea typeface="Calibri"/>
                <a:cs typeface="Calibri"/>
              </a:rPr>
              <a:t>Άνοιγμ</a:t>
            </a:r>
            <a:r>
              <a:rPr lang="en-US" sz="1200" b="1" dirty="0">
                <a:latin typeface="Calibri"/>
                <a:ea typeface="Calibri"/>
                <a:cs typeface="Calibri"/>
              </a:rPr>
              <a:t>α Φα</a:t>
            </a:r>
            <a:r>
              <a:rPr lang="en-US" sz="1200" b="1" dirty="0" err="1">
                <a:latin typeface="Calibri"/>
                <a:ea typeface="Calibri"/>
                <a:cs typeface="Calibri"/>
              </a:rPr>
              <a:t>κέλου</a:t>
            </a:r>
            <a:endParaRPr lang="en-US" sz="1200" b="1" dirty="0">
              <a:latin typeface="Calibri"/>
              <a:ea typeface="Calibri"/>
              <a:cs typeface="Calibri"/>
            </a:endParaRPr>
          </a:p>
          <a:p>
            <a:pPr marL="228600" indent="-228600" algn="just">
              <a:buClr>
                <a:srgbClr val="F15822"/>
              </a:buClr>
              <a:buFont typeface="+mj-lt"/>
              <a:buAutoNum type="arabicPeriod"/>
            </a:pPr>
            <a:r>
              <a:rPr lang="en-US" sz="1200" dirty="0">
                <a:latin typeface="Calibri"/>
                <a:ea typeface="Calibri"/>
                <a:cs typeface="Calibri"/>
              </a:rPr>
              <a:t>Ορίστε </a:t>
            </a:r>
            <a:r>
              <a:rPr lang="en-US" sz="1200" dirty="0" err="1">
                <a:latin typeface="Calibri"/>
                <a:ea typeface="Calibri"/>
                <a:cs typeface="Calibri"/>
              </a:rPr>
              <a:t>σε</a:t>
            </a:r>
            <a:r>
              <a:rPr lang="en-US" sz="1200" dirty="0">
                <a:latin typeface="Calibri"/>
                <a:ea typeface="Calibri"/>
                <a:cs typeface="Calibri"/>
              </a:rPr>
              <a:t> </a:t>
            </a:r>
            <a:r>
              <a:rPr lang="en-US" sz="1200" dirty="0" err="1">
                <a:latin typeface="Calibri"/>
                <a:ea typeface="Calibri"/>
                <a:cs typeface="Calibri"/>
              </a:rPr>
              <a:t>ολοκληρώθηκε</a:t>
            </a:r>
            <a:r>
              <a:rPr lang="en-US" sz="1200" dirty="0">
                <a:latin typeface="Calibri"/>
                <a:ea typeface="Calibri"/>
                <a:cs typeface="Calibri"/>
              </a:rPr>
              <a:t> </a:t>
            </a:r>
            <a:r>
              <a:rPr lang="en-US" sz="1200" dirty="0" err="1">
                <a:latin typeface="Calibri"/>
                <a:ea typeface="Calibri"/>
                <a:cs typeface="Calibri"/>
              </a:rPr>
              <a:t>την</a:t>
            </a:r>
            <a:r>
              <a:rPr lang="en-US" sz="1200" dirty="0">
                <a:latin typeface="Calibri"/>
                <a:ea typeface="Calibri"/>
                <a:cs typeface="Calibri"/>
              </a:rPr>
              <a:t> </a:t>
            </a:r>
            <a:r>
              <a:rPr lang="en-US" sz="1200" dirty="0" err="1">
                <a:latin typeface="Calibri"/>
                <a:ea typeface="Calibri"/>
                <a:cs typeface="Calibri"/>
              </a:rPr>
              <a:t>εργ</a:t>
            </a:r>
            <a:r>
              <a:rPr lang="en-US" sz="1200" dirty="0">
                <a:latin typeface="Calibri"/>
                <a:ea typeface="Calibri"/>
                <a:cs typeface="Calibri"/>
              </a:rPr>
              <a:t>α</a:t>
            </a:r>
            <a:r>
              <a:rPr lang="en-US" sz="1200" dirty="0" err="1">
                <a:latin typeface="Calibri"/>
                <a:ea typeface="Calibri"/>
                <a:cs typeface="Calibri"/>
              </a:rPr>
              <a:t>σί</a:t>
            </a:r>
            <a:r>
              <a:rPr lang="en-US" sz="1200" dirty="0">
                <a:latin typeface="Calibri"/>
                <a:ea typeface="Calibri"/>
                <a:cs typeface="Calibri"/>
              </a:rPr>
              <a:t>α  </a:t>
            </a:r>
            <a:r>
              <a:rPr lang="en-US" sz="1200" b="1" dirty="0" err="1">
                <a:latin typeface="Calibri"/>
                <a:ea typeface="Calibri"/>
                <a:cs typeface="Calibri"/>
              </a:rPr>
              <a:t>Μετά</a:t>
            </a:r>
            <a:r>
              <a:rPr lang="en-US" sz="1200" b="1" dirty="0">
                <a:latin typeface="Calibri"/>
                <a:ea typeface="Calibri"/>
                <a:cs typeface="Calibri"/>
              </a:rPr>
              <a:t> </a:t>
            </a:r>
            <a:r>
              <a:rPr lang="en-US" sz="1200" b="1" dirty="0" err="1">
                <a:latin typeface="Calibri"/>
                <a:ea typeface="Calibri"/>
                <a:cs typeface="Calibri"/>
              </a:rPr>
              <a:t>την</a:t>
            </a:r>
            <a:r>
              <a:rPr lang="en-US" sz="1200" b="1" dirty="0">
                <a:latin typeface="Calibri"/>
                <a:ea typeface="Calibri"/>
                <a:cs typeface="Calibri"/>
              </a:rPr>
              <a:t> α</a:t>
            </a:r>
            <a:r>
              <a:rPr lang="en-US" sz="1200" b="1" dirty="0" err="1">
                <a:latin typeface="Calibri"/>
                <a:ea typeface="Calibri"/>
                <a:cs typeface="Calibri"/>
              </a:rPr>
              <a:t>ξιολόγηση</a:t>
            </a:r>
            <a:r>
              <a:rPr lang="en-US" sz="1200" b="1" dirty="0">
                <a:latin typeface="Calibri"/>
                <a:ea typeface="Calibri"/>
                <a:cs typeface="Calibri"/>
              </a:rPr>
              <a:t> </a:t>
            </a:r>
            <a:r>
              <a:rPr lang="en-US" sz="1200" b="1" dirty="0" err="1">
                <a:latin typeface="Calibri"/>
                <a:ea typeface="Calibri"/>
                <a:cs typeface="Calibri"/>
              </a:rPr>
              <a:t>με</a:t>
            </a:r>
            <a:r>
              <a:rPr lang="en-US" sz="1200" b="1" dirty="0">
                <a:latin typeface="Calibri"/>
                <a:ea typeface="Calibri"/>
                <a:cs typeface="Calibri"/>
              </a:rPr>
              <a:t> </a:t>
            </a:r>
            <a:r>
              <a:rPr lang="en-US" sz="1200" b="1" dirty="0" err="1">
                <a:latin typeface="Calibri"/>
                <a:ea typeface="Calibri"/>
                <a:cs typeface="Calibri"/>
              </a:rPr>
              <a:t>συν</a:t>
            </a:r>
            <a:r>
              <a:rPr lang="en-US" sz="1200" b="1" dirty="0">
                <a:latin typeface="Calibri"/>
                <a:ea typeface="Calibri"/>
                <a:cs typeface="Calibri"/>
              </a:rPr>
              <a:t>α</a:t>
            </a:r>
            <a:r>
              <a:rPr lang="en-US" sz="1200" b="1" dirty="0" err="1">
                <a:latin typeface="Calibri"/>
                <a:ea typeface="Calibri"/>
                <a:cs typeface="Calibri"/>
              </a:rPr>
              <a:t>ίνεση</a:t>
            </a:r>
            <a:r>
              <a:rPr lang="en-US" sz="1200" b="1" dirty="0">
                <a:latin typeface="Calibri"/>
                <a:ea typeface="Calibri"/>
                <a:cs typeface="Calibri"/>
              </a:rPr>
              <a:t>, α</a:t>
            </a:r>
            <a:r>
              <a:rPr lang="en-US" sz="1200" b="1" dirty="0" err="1">
                <a:latin typeface="Calibri"/>
                <a:ea typeface="Calibri"/>
                <a:cs typeface="Calibri"/>
              </a:rPr>
              <a:t>νοίξτε</a:t>
            </a:r>
            <a:r>
              <a:rPr lang="en-US" sz="1200" b="1" dirty="0">
                <a:latin typeface="Calibri"/>
                <a:ea typeface="Calibri"/>
                <a:cs typeface="Calibri"/>
              </a:rPr>
              <a:t> </a:t>
            </a:r>
            <a:r>
              <a:rPr lang="en-US" sz="1200" b="1" dirty="0" err="1">
                <a:latin typeface="Calibri"/>
                <a:ea typeface="Calibri"/>
                <a:cs typeface="Calibri"/>
              </a:rPr>
              <a:t>τους</a:t>
            </a:r>
            <a:r>
              <a:rPr lang="en-US" sz="1200" b="1" dirty="0">
                <a:latin typeface="Calibri"/>
                <a:ea typeface="Calibri"/>
                <a:cs typeface="Calibri"/>
              </a:rPr>
              <a:t> </a:t>
            </a:r>
            <a:r>
              <a:rPr lang="en-US" sz="1200" b="1" dirty="0" err="1">
                <a:latin typeface="Calibri"/>
                <a:ea typeface="Calibri"/>
                <a:cs typeface="Calibri"/>
              </a:rPr>
              <a:t>οικονομικούς</a:t>
            </a:r>
            <a:r>
              <a:rPr lang="en-US" sz="1200" b="1" dirty="0">
                <a:latin typeface="Calibri"/>
                <a:ea typeface="Calibri"/>
                <a:cs typeface="Calibri"/>
              </a:rPr>
              <a:t> φα</a:t>
            </a:r>
            <a:r>
              <a:rPr lang="en-US" sz="1200" b="1" dirty="0" err="1">
                <a:latin typeface="Calibri"/>
                <a:ea typeface="Calibri"/>
                <a:cs typeface="Calibri"/>
              </a:rPr>
              <a:t>κέλους</a:t>
            </a:r>
            <a:endParaRPr lang="it-IT" sz="1200" b="1" dirty="0" err="1">
              <a:latin typeface="Calibri"/>
              <a:ea typeface="Calibri"/>
              <a:cs typeface="Calibri"/>
            </a:endParaRPr>
          </a:p>
          <a:p>
            <a:pPr algn="just">
              <a:buClr>
                <a:srgbClr val="F15822"/>
              </a:buClr>
            </a:pPr>
            <a:r>
              <a:rPr lang="el-GR" sz="1200" b="1" i="1" dirty="0"/>
              <a:t>Σημείωση</a:t>
            </a:r>
            <a:r>
              <a:rPr lang="el-GR" sz="1200" i="1" dirty="0"/>
              <a:t>: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 </a:t>
            </a:r>
            <a:endParaRPr lang="it-IT" sz="1200" i="1" dirty="0"/>
          </a:p>
        </p:txBody>
      </p:sp>
      <p:sp>
        <p:nvSpPr>
          <p:cNvPr id="15" name="Rectangle 5">
            <a:extLst>
              <a:ext uri="{FF2B5EF4-FFF2-40B4-BE49-F238E27FC236}">
                <a16:creationId xmlns:a16="http://schemas.microsoft.com/office/drawing/2014/main" id="{51E6C575-F627-4D0F-4D33-5AA1E21CDA97}"/>
              </a:ext>
            </a:extLst>
          </p:cNvPr>
          <p:cNvSpPr/>
          <p:nvPr/>
        </p:nvSpPr>
        <p:spPr>
          <a:xfrm>
            <a:off x="6595192" y="2626876"/>
            <a:ext cx="1060679" cy="2813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7607532" y="25589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799366AD-67C3-5C8D-93D6-A0DECBCE2E66}"/>
              </a:ext>
            </a:extLst>
          </p:cNvPr>
          <p:cNvCxnSpPr>
            <a:cxnSpLocks/>
            <a:stCxn id="18" idx="0"/>
            <a:endCxn id="11" idx="1"/>
          </p:cNvCxnSpPr>
          <p:nvPr/>
        </p:nvCxnSpPr>
        <p:spPr>
          <a:xfrm rot="5400000" flipH="1" flipV="1">
            <a:off x="3778952" y="1550047"/>
            <a:ext cx="2164230" cy="1669020"/>
          </a:xfrm>
          <a:prstGeom prst="bentConnector2">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B5CBD9-FA92-6633-9928-A37B1B386D25}"/>
              </a:ext>
            </a:extLst>
          </p:cNvPr>
          <p:cNvSpPr/>
          <p:nvPr/>
        </p:nvSpPr>
        <p:spPr>
          <a:xfrm>
            <a:off x="6860205" y="5673319"/>
            <a:ext cx="1149525" cy="2636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CFC0770C-D119-26D5-1E1A-B3FC2D555F34}"/>
              </a:ext>
            </a:extLst>
          </p:cNvPr>
          <p:cNvSpPr>
            <a:spLocks noChangeAspect="1"/>
          </p:cNvSpPr>
          <p:nvPr/>
        </p:nvSpPr>
        <p:spPr bwMode="gray">
          <a:xfrm>
            <a:off x="6792313" y="55895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7" name="Rectangle 5">
            <a:extLst>
              <a:ext uri="{FF2B5EF4-FFF2-40B4-BE49-F238E27FC236}">
                <a16:creationId xmlns:a16="http://schemas.microsoft.com/office/drawing/2014/main" id="{8F80C121-B44B-4A41-4944-41620A122334}"/>
              </a:ext>
            </a:extLst>
          </p:cNvPr>
          <p:cNvSpPr/>
          <p:nvPr/>
        </p:nvSpPr>
        <p:spPr>
          <a:xfrm>
            <a:off x="6449709" y="3429000"/>
            <a:ext cx="754130" cy="2733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9">
            <a:extLst>
              <a:ext uri="{FF2B5EF4-FFF2-40B4-BE49-F238E27FC236}">
                <a16:creationId xmlns:a16="http://schemas.microsoft.com/office/drawing/2014/main" id="{7A0162AC-198F-0A3A-CF8A-1D2C783EBD1D}"/>
              </a:ext>
            </a:extLst>
          </p:cNvPr>
          <p:cNvSpPr>
            <a:spLocks noChangeAspect="1"/>
          </p:cNvSpPr>
          <p:nvPr/>
        </p:nvSpPr>
        <p:spPr bwMode="gray">
          <a:xfrm>
            <a:off x="6381815" y="334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Rectangle 5">
            <a:extLst>
              <a:ext uri="{FF2B5EF4-FFF2-40B4-BE49-F238E27FC236}">
                <a16:creationId xmlns:a16="http://schemas.microsoft.com/office/drawing/2014/main" id="{8FCB7067-D8B5-5614-BCDA-498BCC94FF1F}"/>
              </a:ext>
            </a:extLst>
          </p:cNvPr>
          <p:cNvSpPr/>
          <p:nvPr/>
        </p:nvSpPr>
        <p:spPr>
          <a:xfrm>
            <a:off x="5695577" y="1135783"/>
            <a:ext cx="1764001" cy="3333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F30B7987-CB41-4B13-E446-9993987A1596}"/>
              </a:ext>
            </a:extLst>
          </p:cNvPr>
          <p:cNvSpPr>
            <a:spLocks noChangeAspect="1"/>
          </p:cNvSpPr>
          <p:nvPr/>
        </p:nvSpPr>
        <p:spPr bwMode="gray">
          <a:xfrm>
            <a:off x="5641435" y="10519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707235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FC1C97-06E6-0495-CAC8-DDAA53965518}"/>
              </a:ext>
            </a:extLst>
          </p:cNvPr>
          <p:cNvPicPr>
            <a:picLocks noChangeAspect="1"/>
          </p:cNvPicPr>
          <p:nvPr/>
        </p:nvPicPr>
        <p:blipFill>
          <a:blip r:embed="rId2"/>
          <a:stretch>
            <a:fillRect/>
          </a:stretch>
        </p:blipFill>
        <p:spPr>
          <a:xfrm>
            <a:off x="316586" y="3429000"/>
            <a:ext cx="7495942" cy="2791559"/>
          </a:xfrm>
          <a:prstGeom prst="rect">
            <a:avLst/>
          </a:prstGeom>
          <a:ln>
            <a:solidFill>
              <a:srgbClr val="FF0000"/>
            </a:solidFill>
            <a:prstDash val="dash"/>
          </a:ln>
        </p:spPr>
      </p:pic>
      <p:pic>
        <p:nvPicPr>
          <p:cNvPr id="6" name="Picture 5">
            <a:extLst>
              <a:ext uri="{FF2B5EF4-FFF2-40B4-BE49-F238E27FC236}">
                <a16:creationId xmlns:a16="http://schemas.microsoft.com/office/drawing/2014/main" id="{2AD93925-6F5F-12F7-F452-5E959C5AFF7D}"/>
              </a:ext>
            </a:extLst>
          </p:cNvPr>
          <p:cNvPicPr>
            <a:picLocks noChangeAspect="1"/>
          </p:cNvPicPr>
          <p:nvPr/>
        </p:nvPicPr>
        <p:blipFill>
          <a:blip r:embed="rId3"/>
          <a:stretch>
            <a:fillRect/>
          </a:stretch>
        </p:blipFill>
        <p:spPr>
          <a:xfrm>
            <a:off x="316586" y="1187455"/>
            <a:ext cx="7706282" cy="14238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Οικονομικού Φακέλου</a:t>
            </a:r>
            <a:r>
              <a:rPr lang="it-IT" b="1" dirty="0"/>
              <a:t>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Ο χρήστης ανακατευθύνεται στη σελίδα του </a:t>
            </a:r>
            <a:r>
              <a:rPr lang="en-US" sz="1200" dirty="0"/>
              <a:t>RFP</a:t>
            </a:r>
            <a:r>
              <a:rPr lang="it-IT" sz="1200" dirty="0"/>
              <a:t>.</a:t>
            </a:r>
          </a:p>
          <a:p>
            <a:pPr marL="228600" indent="-228600" algn="just">
              <a:buClr>
                <a:srgbClr val="F15822"/>
              </a:buClr>
              <a:buFont typeface="+mj-lt"/>
              <a:buAutoNum type="arabicPeriod" startAt="4"/>
            </a:pPr>
            <a:r>
              <a:rPr lang="el-GR" sz="1200" dirty="0"/>
              <a:t>Ο χρήστης κάνει κλικ στο </a:t>
            </a:r>
            <a:r>
              <a:rPr lang="el-GR" sz="1200" b="1" dirty="0"/>
              <a:t>Άνοιγμα φακέλου </a:t>
            </a:r>
            <a:r>
              <a:rPr lang="el-GR" sz="1200" dirty="0"/>
              <a:t>στην επάνω δεξιά γωνία της σελίδας για να ανοίξει ο φάκελος 2 </a:t>
            </a:r>
            <a:r>
              <a:rPr lang="en-US" sz="1200" dirty="0"/>
              <a:t>(</a:t>
            </a:r>
            <a:r>
              <a:rPr lang="el-GR" sz="1200" dirty="0"/>
              <a:t> οικονομικός φάκελο που περιέχει τα είδη για τα οποία οι προμηθευτές έκαναν προσφορά</a:t>
            </a:r>
            <a:r>
              <a:rPr lang="en-US" sz="1200" dirty="0"/>
              <a:t>). </a:t>
            </a:r>
          </a:p>
          <a:p>
            <a:pPr marL="228600" indent="-228600" algn="just">
              <a:buClr>
                <a:srgbClr val="F15822"/>
              </a:buClr>
              <a:buFont typeface="+mj-lt"/>
              <a:buAutoNum type="arabicPeriod" startAt="4"/>
            </a:pPr>
            <a:r>
              <a:rPr lang="el-GR" sz="1200" dirty="0"/>
              <a:t>Ο χρήστης ανακατευθύνεται στη σελίδα </a:t>
            </a:r>
            <a:r>
              <a:rPr lang="el-GR" sz="1200" b="1" dirty="0"/>
              <a:t>Άνοιγμα φακέλου 2</a:t>
            </a:r>
            <a:r>
              <a:rPr lang="el-GR" sz="1200" dirty="0"/>
              <a:t>, όπου ερωτάται αν θέλει να ειδοποιήσει τους συμμετέχοντες ότι ανοίγει ο φάκελος.</a:t>
            </a:r>
          </a:p>
          <a:p>
            <a:pPr marL="228600" indent="-228600" algn="just">
              <a:buClr>
                <a:srgbClr val="F15822"/>
              </a:buClr>
              <a:buFont typeface="+mj-lt"/>
              <a:buAutoNum type="arabicPeriod" startAt="4"/>
            </a:pPr>
            <a:r>
              <a:rPr lang="el-GR" sz="1200" dirty="0"/>
              <a:t>Έπειτα</a:t>
            </a:r>
            <a:r>
              <a:rPr lang="en-US" sz="1200" dirty="0"/>
              <a:t>, </a:t>
            </a:r>
            <a:r>
              <a:rPr lang="el-GR" sz="1200" dirty="0"/>
              <a:t>κάντε κλικ στην ένδειξη</a:t>
            </a:r>
            <a:r>
              <a:rPr lang="en-US" sz="1200" dirty="0"/>
              <a:t> </a:t>
            </a:r>
            <a:r>
              <a:rPr lang="el-GR" sz="1200" b="1" dirty="0"/>
              <a:t>Άνοιγμα φακέλου</a:t>
            </a:r>
            <a:r>
              <a:rPr lang="en-US" sz="1200" dirty="0"/>
              <a:t>.</a:t>
            </a:r>
          </a:p>
          <a:p>
            <a:pPr algn="just">
              <a:buClr>
                <a:srgbClr val="F15822"/>
              </a:buClr>
            </a:pPr>
            <a:r>
              <a:rPr lang="el-GR" sz="1200" b="1" i="1" dirty="0"/>
              <a:t>Σημείωση</a:t>
            </a:r>
            <a:r>
              <a:rPr lang="el-GR" sz="1200" i="1" dirty="0"/>
              <a:t>: Ο αριθμός των φακέλων που θα ανοιχθούν εξαρτάται από την τιμή που έχει επιλεγεί στο πεδίο Τύπος Διαγωνισμού.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15" name="Rectangle 5">
            <a:extLst>
              <a:ext uri="{FF2B5EF4-FFF2-40B4-BE49-F238E27FC236}">
                <a16:creationId xmlns:a16="http://schemas.microsoft.com/office/drawing/2014/main" id="{51E6C575-F627-4D0F-4D33-5AA1E21CDA97}"/>
              </a:ext>
            </a:extLst>
          </p:cNvPr>
          <p:cNvSpPr/>
          <p:nvPr/>
        </p:nvSpPr>
        <p:spPr>
          <a:xfrm>
            <a:off x="6571398" y="1428750"/>
            <a:ext cx="850338" cy="2744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6503505" y="13443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8" name="Rectangle 5">
            <a:extLst>
              <a:ext uri="{FF2B5EF4-FFF2-40B4-BE49-F238E27FC236}">
                <a16:creationId xmlns:a16="http://schemas.microsoft.com/office/drawing/2014/main" id="{814DFACD-2D3E-D96E-BD2D-B0DE808F4B65}"/>
              </a:ext>
            </a:extLst>
          </p:cNvPr>
          <p:cNvSpPr/>
          <p:nvPr/>
        </p:nvSpPr>
        <p:spPr>
          <a:xfrm>
            <a:off x="483533" y="5897107"/>
            <a:ext cx="2771899" cy="2877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482E2EDF-3779-70A7-08AB-70E2302A8DC1}"/>
              </a:ext>
            </a:extLst>
          </p:cNvPr>
          <p:cNvSpPr>
            <a:spLocks noChangeAspect="1"/>
          </p:cNvSpPr>
          <p:nvPr/>
        </p:nvSpPr>
        <p:spPr bwMode="gray">
          <a:xfrm>
            <a:off x="402656" y="58292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0" name="Rectangle 5">
            <a:extLst>
              <a:ext uri="{FF2B5EF4-FFF2-40B4-BE49-F238E27FC236}">
                <a16:creationId xmlns:a16="http://schemas.microsoft.com/office/drawing/2014/main" id="{B2EBE058-4616-7114-7641-F6E40462B835}"/>
              </a:ext>
            </a:extLst>
          </p:cNvPr>
          <p:cNvSpPr/>
          <p:nvPr/>
        </p:nvSpPr>
        <p:spPr>
          <a:xfrm>
            <a:off x="6431196" y="3411819"/>
            <a:ext cx="896704"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7826B259-59A4-F8F7-85BC-14004198749A}"/>
              </a:ext>
            </a:extLst>
          </p:cNvPr>
          <p:cNvSpPr>
            <a:spLocks noChangeAspect="1"/>
          </p:cNvSpPr>
          <p:nvPr/>
        </p:nvSpPr>
        <p:spPr bwMode="gray">
          <a:xfrm>
            <a:off x="6363303" y="33353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cxnSp>
        <p:nvCxnSpPr>
          <p:cNvPr id="4" name="Connector: Elbow 9">
            <a:extLst>
              <a:ext uri="{FF2B5EF4-FFF2-40B4-BE49-F238E27FC236}">
                <a16:creationId xmlns:a16="http://schemas.microsoft.com/office/drawing/2014/main" id="{F6314B61-0376-04D6-34B9-38D129709E6F}"/>
              </a:ext>
            </a:extLst>
          </p:cNvPr>
          <p:cNvCxnSpPr>
            <a:cxnSpLocks/>
            <a:stCxn id="18" idx="0"/>
            <a:endCxn id="15" idx="2"/>
          </p:cNvCxnSpPr>
          <p:nvPr/>
        </p:nvCxnSpPr>
        <p:spPr>
          <a:xfrm rot="5400000" flipH="1" flipV="1">
            <a:off x="4667656" y="1100089"/>
            <a:ext cx="1725812" cy="2932010"/>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0205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E39FDE-602F-11F0-D549-FDBC8426A31C}"/>
              </a:ext>
            </a:extLst>
          </p:cNvPr>
          <p:cNvPicPr>
            <a:picLocks noChangeAspect="1"/>
          </p:cNvPicPr>
          <p:nvPr/>
        </p:nvPicPr>
        <p:blipFill rotWithShape="1">
          <a:blip r:embed="rId3"/>
          <a:srcRect r="1756"/>
          <a:stretch/>
        </p:blipFill>
        <p:spPr>
          <a:xfrm>
            <a:off x="308793" y="3230345"/>
            <a:ext cx="7450290" cy="2929691"/>
          </a:xfrm>
          <a:prstGeom prst="rect">
            <a:avLst/>
          </a:prstGeom>
          <a:ln>
            <a:solidFill>
              <a:srgbClr val="FF0000"/>
            </a:solidFill>
            <a:prstDash val="dash"/>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5A866B8-A1D0-D429-D5F6-564D60259087}"/>
              </a:ext>
            </a:extLst>
          </p:cNvPr>
          <p:cNvPicPr>
            <a:picLocks noChangeAspect="1"/>
          </p:cNvPicPr>
          <p:nvPr/>
        </p:nvPicPr>
        <p:blipFill>
          <a:blip r:embed="rId4"/>
          <a:stretch>
            <a:fillRect/>
          </a:stretch>
        </p:blipFill>
        <p:spPr>
          <a:xfrm>
            <a:off x="222902" y="1150117"/>
            <a:ext cx="7962312" cy="2009141"/>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Επισκόπηση Οικονομικών Προσφορών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Αφού ανοίξετε τον οικονομικό φάκελο, μπορείτε να δείτε τις προσφορές που υπέβαλαν οι προμηθευτές:</a:t>
            </a:r>
            <a:endParaRPr lang="en-US" sz="1200"/>
          </a:p>
          <a:p>
            <a:pPr marL="228600" indent="-228600" algn="just">
              <a:buClr>
                <a:srgbClr val="F15822"/>
              </a:buClr>
              <a:buAutoNum type="arabicPeriod"/>
            </a:pPr>
            <a:r>
              <a:rPr lang="el-GR" sz="1200"/>
              <a:t>Κάνοντας κλικ στην ενότητα </a:t>
            </a:r>
            <a:r>
              <a:rPr lang="el-GR" sz="1200" b="1"/>
              <a:t>Κατακύρωση Βέλτιστη προσφορά </a:t>
            </a:r>
            <a:r>
              <a:rPr lang="el-GR" sz="1200"/>
              <a:t>και διευρύνοντας τον οικονομικό φάκελο, μπορείτε να δείτε τις προσφορές που τις προσφορές που έχουν υποβληθεί από τους προμηθευτές</a:t>
            </a:r>
          </a:p>
          <a:p>
            <a:pPr marL="228600" indent="-228600" algn="just">
              <a:buClr>
                <a:srgbClr val="F15822"/>
              </a:buClr>
              <a:buAutoNum type="arabicPeriod"/>
            </a:pPr>
            <a:r>
              <a:rPr lang="el-GR" sz="1200"/>
              <a:t>Κάνοντας κλικ στην καρτέλα </a:t>
            </a:r>
            <a:r>
              <a:rPr lang="el-GR" sz="1200" b="1"/>
              <a:t>Ερωτήσεις, προϋποθέσεις και συνημμένα</a:t>
            </a:r>
            <a:r>
              <a:rPr lang="el-GR" sz="1200"/>
              <a:t> και διευρύνοντας τον οικονομικό φάκελο - συνημμένα μπορείτε να κατεβάσετε και να δείτε τα συνημμένα που υπέβαλαν οι προμηθευτές.</a:t>
            </a:r>
            <a:endParaRPr lang="it-IT" sz="1200"/>
          </a:p>
        </p:txBody>
      </p:sp>
      <p:sp>
        <p:nvSpPr>
          <p:cNvPr id="12" name="Rectangle 5">
            <a:extLst>
              <a:ext uri="{FF2B5EF4-FFF2-40B4-BE49-F238E27FC236}">
                <a16:creationId xmlns:a16="http://schemas.microsoft.com/office/drawing/2014/main" id="{97389A5F-B8E6-BE72-D230-B6D3BD654716}"/>
              </a:ext>
            </a:extLst>
          </p:cNvPr>
          <p:cNvSpPr/>
          <p:nvPr/>
        </p:nvSpPr>
        <p:spPr>
          <a:xfrm>
            <a:off x="527053" y="1182635"/>
            <a:ext cx="1621788" cy="2550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336552" y="2325370"/>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143942" y="22287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9" name="Rectangle 5">
            <a:extLst>
              <a:ext uri="{FF2B5EF4-FFF2-40B4-BE49-F238E27FC236}">
                <a16:creationId xmlns:a16="http://schemas.microsoft.com/office/drawing/2014/main" id="{13865AB1-CA0E-F8A7-8BE8-8F3FD0CCB8AC}"/>
              </a:ext>
            </a:extLst>
          </p:cNvPr>
          <p:cNvSpPr/>
          <p:nvPr/>
        </p:nvSpPr>
        <p:spPr>
          <a:xfrm>
            <a:off x="3099201" y="3241179"/>
            <a:ext cx="1391519" cy="239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6692949C-FD06-9711-5A85-7368BE49CB1C}"/>
              </a:ext>
            </a:extLst>
          </p:cNvPr>
          <p:cNvSpPr/>
          <p:nvPr/>
        </p:nvSpPr>
        <p:spPr>
          <a:xfrm>
            <a:off x="444503" y="5491215"/>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A4BBE4FA-85FE-DDEF-A148-6CE1E2FD3CF8}"/>
              </a:ext>
            </a:extLst>
          </p:cNvPr>
          <p:cNvSpPr>
            <a:spLocks noChangeAspect="1"/>
          </p:cNvSpPr>
          <p:nvPr/>
        </p:nvSpPr>
        <p:spPr bwMode="gray">
          <a:xfrm>
            <a:off x="222901" y="5051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397306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32EB3B-76B4-4DF7-8537-BA0983166333}"/>
              </a:ext>
            </a:extLst>
          </p:cNvPr>
          <p:cNvPicPr>
            <a:picLocks noChangeAspect="1"/>
          </p:cNvPicPr>
          <p:nvPr/>
        </p:nvPicPr>
        <p:blipFill>
          <a:blip r:embed="rId3"/>
          <a:stretch>
            <a:fillRect/>
          </a:stretch>
        </p:blipFill>
        <p:spPr>
          <a:xfrm>
            <a:off x="266701" y="1198089"/>
            <a:ext cx="7739092" cy="18285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Αξιολόγηση Απαντήσεων </a:t>
            </a:r>
            <a:r>
              <a:rPr lang="en-US" b="1" dirty="0"/>
              <a:t>–</a:t>
            </a:r>
            <a:r>
              <a:rPr lang="el-GR" b="1" dirty="0"/>
              <a:t> Λήψη των συνημμένων που υπέβαλαν οι προμηθευτές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χρήστης μπορεί εύκολα να κατεβάσει όλα τα συνημμένα αρχεία που υπέβαλε ο προμηθευτής/οι προμηθευτές σε λίγα βήματα.</a:t>
            </a:r>
          </a:p>
          <a:p>
            <a:pPr algn="just" rtl="0">
              <a:buClr>
                <a:srgbClr val="F15822"/>
              </a:buClr>
            </a:pPr>
            <a:r>
              <a:rPr lang="el-GR" sz="1200"/>
              <a:t>Μέσα από τη σελίδα του </a:t>
            </a:r>
            <a:r>
              <a:rPr lang="el-GR" sz="1200" err="1"/>
              <a:t>διαγωνσμού</a:t>
            </a:r>
            <a:r>
              <a:rPr lang="el-GR" sz="1200"/>
              <a:t> </a:t>
            </a:r>
            <a:r>
              <a:rPr lang="en-US" sz="1200"/>
              <a:t>:</a:t>
            </a:r>
          </a:p>
          <a:p>
            <a:pPr marL="228600" indent="-228600" algn="just" rtl="0">
              <a:buClr>
                <a:srgbClr val="F15822"/>
              </a:buClr>
              <a:buFont typeface="+mj-lt"/>
              <a:buAutoNum type="arabicPeriod"/>
            </a:pPr>
            <a:r>
              <a:rPr lang="el-GR" sz="1200"/>
              <a:t>Κάντε κλικ στις τρεις τελείες</a:t>
            </a:r>
            <a:r>
              <a:rPr lang="en-US" sz="1200"/>
              <a:t> </a:t>
            </a:r>
            <a:r>
              <a:rPr lang="en-US" sz="1800" b="1"/>
              <a:t>…</a:t>
            </a:r>
          </a:p>
          <a:p>
            <a:pPr marL="228600" indent="-228600" algn="just" rtl="0">
              <a:buClr>
                <a:srgbClr val="F15822"/>
              </a:buClr>
              <a:buFont typeface="+mj-lt"/>
              <a:buAutoNum type="arabicPeriod"/>
            </a:pPr>
            <a:r>
              <a:rPr lang="el-GR" sz="1200"/>
              <a:t>Κάντε κλικ στο </a:t>
            </a:r>
            <a:r>
              <a:rPr lang="el-GR" sz="1200" b="1"/>
              <a:t>Λήψη πληροφοριών προμηθευτή</a:t>
            </a:r>
            <a:r>
              <a:rPr lang="el-GR" sz="1200"/>
              <a:t>,</a:t>
            </a:r>
            <a:endParaRPr lang="en-US" sz="1200"/>
          </a:p>
          <a:p>
            <a:pPr marL="228600" indent="-228600" algn="just" rtl="0">
              <a:buClr>
                <a:srgbClr val="F15822"/>
              </a:buClr>
              <a:buFont typeface="+mj-lt"/>
              <a:buAutoNum type="arabicPeriod"/>
            </a:pPr>
            <a:r>
              <a:rPr lang="el-GR" sz="1200"/>
              <a:t>Κάντε κλικ στο κουμπί </a:t>
            </a:r>
            <a:r>
              <a:rPr lang="el-GR" sz="1200" b="1"/>
              <a:t>Λήψη συνημμένων προμηθευτή.</a:t>
            </a:r>
          </a:p>
          <a:p>
            <a:pPr marL="228600" indent="-228600" algn="just" rtl="0">
              <a:buClr>
                <a:srgbClr val="F15822"/>
              </a:buClr>
              <a:buFont typeface="+mj-lt"/>
              <a:buAutoNum type="arabicPeriod"/>
            </a:pPr>
            <a:endParaRPr lang="el-GR" sz="1200" b="1"/>
          </a:p>
          <a:p>
            <a:pPr algn="just" rtl="0">
              <a:buClr>
                <a:srgbClr val="F15822"/>
              </a:buClr>
            </a:pPr>
            <a:r>
              <a:rPr lang="el-GR" sz="1200"/>
              <a:t>Θα ανοίξει ένα νέο παράθυρο όπως φαίνεται στην επόμενη διαφάνεια.</a:t>
            </a:r>
          </a:p>
          <a:p>
            <a:pPr algn="just" rtl="0">
              <a:buClr>
                <a:srgbClr val="F15822"/>
              </a:buClr>
            </a:pP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5643689" y="2594459"/>
            <a:ext cx="1242916" cy="1511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14B2A4B-7121-2DEE-8BF2-982949A39DAE}"/>
              </a:ext>
            </a:extLst>
          </p:cNvPr>
          <p:cNvSpPr/>
          <p:nvPr/>
        </p:nvSpPr>
        <p:spPr>
          <a:xfrm>
            <a:off x="7690142" y="1227593"/>
            <a:ext cx="287074"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5560966" y="25074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DE8CE9C0-7F76-2848-F839-BD80C957173C}"/>
              </a:ext>
            </a:extLst>
          </p:cNvPr>
          <p:cNvSpPr/>
          <p:nvPr/>
        </p:nvSpPr>
        <p:spPr>
          <a:xfrm>
            <a:off x="6981781" y="2556718"/>
            <a:ext cx="995435"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EDA1B4D-ECB1-1E83-2EAC-865B4290BB89}"/>
              </a:ext>
            </a:extLst>
          </p:cNvPr>
          <p:cNvSpPr>
            <a:spLocks noChangeAspect="1"/>
          </p:cNvSpPr>
          <p:nvPr/>
        </p:nvSpPr>
        <p:spPr bwMode="gray">
          <a:xfrm>
            <a:off x="6916267" y="24586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7622249" y="11484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409026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(2/4)</a:t>
            </a:r>
            <a:br>
              <a:rPr lang="en-US" sz="2000" b="1" dirty="0"/>
            </a:br>
            <a:br>
              <a:rPr lang="en-US"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RFI μοναδικού διαγωνισμού:</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rtl="0">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it-IT" sz="1200" dirty="0"/>
              <a:t> </a:t>
            </a:r>
            <a:r>
              <a:rPr lang="el-GR" sz="1200" b="1" dirty="0"/>
              <a:t>Μοναδικός Διαγωνισμός.</a:t>
            </a:r>
            <a:endParaRPr lang="it-IT" sz="1200" dirty="0"/>
          </a:p>
          <a:p>
            <a:pPr marL="228600" indent="-228600" algn="just" rtl="0">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Αίτηση παροχής πληροφοριών </a:t>
            </a:r>
            <a:r>
              <a:rPr lang="it-IT" sz="1200" dirty="0" err="1"/>
              <a:t>γι</a:t>
            </a:r>
            <a:r>
              <a:rPr lang="it-IT" sz="1200" dirty="0"/>
              <a:t>α να δημιουργήσετε ένα RFI.</a:t>
            </a:r>
          </a:p>
        </p:txBody>
      </p:sp>
      <p:pic>
        <p:nvPicPr>
          <p:cNvPr id="9" name="Picture 8">
            <a:extLst>
              <a:ext uri="{FF2B5EF4-FFF2-40B4-BE49-F238E27FC236}">
                <a16:creationId xmlns:a16="http://schemas.microsoft.com/office/drawing/2014/main" id="{B1BB54E8-BEC8-DFF9-F0BF-D045AE9DECA2}"/>
              </a:ext>
            </a:extLst>
          </p:cNvPr>
          <p:cNvPicPr>
            <a:picLocks noChangeAspect="1"/>
          </p:cNvPicPr>
          <p:nvPr/>
        </p:nvPicPr>
        <p:blipFill>
          <a:blip r:embed="rId2"/>
          <a:stretch>
            <a:fillRect/>
          </a:stretch>
        </p:blipFill>
        <p:spPr>
          <a:xfrm>
            <a:off x="189434" y="1113875"/>
            <a:ext cx="8005789" cy="3036657"/>
          </a:xfrm>
          <a:prstGeom prst="rect">
            <a:avLst/>
          </a:prstGeom>
        </p:spPr>
      </p:pic>
      <p:sp>
        <p:nvSpPr>
          <p:cNvPr id="11" name="Rectangle 5">
            <a:extLst>
              <a:ext uri="{FF2B5EF4-FFF2-40B4-BE49-F238E27FC236}">
                <a16:creationId xmlns:a16="http://schemas.microsoft.com/office/drawing/2014/main" id="{F62D4F40-9AB4-7CA3-C20D-FDFEFC9D8CE3}"/>
              </a:ext>
            </a:extLst>
          </p:cNvPr>
          <p:cNvSpPr/>
          <p:nvPr/>
        </p:nvSpPr>
        <p:spPr>
          <a:xfrm>
            <a:off x="232571" y="1474112"/>
            <a:ext cx="3638792"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3D54CFF7-9F44-497A-31F5-D0796AD1FC7E}"/>
              </a:ext>
            </a:extLst>
          </p:cNvPr>
          <p:cNvSpPr>
            <a:spLocks noChangeAspect="1"/>
          </p:cNvSpPr>
          <p:nvPr/>
        </p:nvSpPr>
        <p:spPr bwMode="gray">
          <a:xfrm>
            <a:off x="3793930" y="13526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E25D5A14-B96D-49EE-6465-9E995B005635}"/>
              </a:ext>
            </a:extLst>
          </p:cNvPr>
          <p:cNvSpPr/>
          <p:nvPr/>
        </p:nvSpPr>
        <p:spPr>
          <a:xfrm>
            <a:off x="4228409" y="2436579"/>
            <a:ext cx="1136072" cy="3483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9">
            <a:extLst>
              <a:ext uri="{FF2B5EF4-FFF2-40B4-BE49-F238E27FC236}">
                <a16:creationId xmlns:a16="http://schemas.microsoft.com/office/drawing/2014/main" id="{F78D05F9-F9D1-3C06-B58D-1076DFA5B8A0}"/>
              </a:ext>
            </a:extLst>
          </p:cNvPr>
          <p:cNvSpPr>
            <a:spLocks noChangeAspect="1"/>
          </p:cNvSpPr>
          <p:nvPr/>
        </p:nvSpPr>
        <p:spPr bwMode="gray">
          <a:xfrm>
            <a:off x="4160517" y="23327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8" name="Connector: Elbow 9">
            <a:extLst>
              <a:ext uri="{FF2B5EF4-FFF2-40B4-BE49-F238E27FC236}">
                <a16:creationId xmlns:a16="http://schemas.microsoft.com/office/drawing/2014/main" id="{FFEF1E19-753F-A9E4-A9FA-4AB3AD10CF89}"/>
              </a:ext>
            </a:extLst>
          </p:cNvPr>
          <p:cNvCxnSpPr>
            <a:cxnSpLocks/>
          </p:cNvCxnSpPr>
          <p:nvPr/>
        </p:nvCxnSpPr>
        <p:spPr>
          <a:xfrm>
            <a:off x="5364481" y="2584472"/>
            <a:ext cx="309856" cy="24398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5">
            <a:extLst>
              <a:ext uri="{FF2B5EF4-FFF2-40B4-BE49-F238E27FC236}">
                <a16:creationId xmlns:a16="http://schemas.microsoft.com/office/drawing/2014/main" id="{975E7169-03C1-D296-AD66-BF0689336729}"/>
              </a:ext>
            </a:extLst>
          </p:cNvPr>
          <p:cNvSpPr/>
          <p:nvPr/>
        </p:nvSpPr>
        <p:spPr>
          <a:xfrm>
            <a:off x="4219243" y="2818667"/>
            <a:ext cx="2076176" cy="5746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F6EA7A82-AAF2-7B9E-555A-EF08C598D87C}"/>
              </a:ext>
            </a:extLst>
          </p:cNvPr>
          <p:cNvSpPr>
            <a:spLocks noChangeAspect="1"/>
          </p:cNvSpPr>
          <p:nvPr/>
        </p:nvSpPr>
        <p:spPr bwMode="gray">
          <a:xfrm>
            <a:off x="6299268" y="27170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4225911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7F3C7E-3DCB-70B8-2138-8128415E0D7D}"/>
              </a:ext>
            </a:extLst>
          </p:cNvPr>
          <p:cNvPicPr>
            <a:picLocks noChangeAspect="1"/>
          </p:cNvPicPr>
          <p:nvPr/>
        </p:nvPicPr>
        <p:blipFill>
          <a:blip r:embed="rId3"/>
          <a:stretch>
            <a:fillRect/>
          </a:stretch>
        </p:blipFill>
        <p:spPr>
          <a:xfrm>
            <a:off x="237242" y="1170414"/>
            <a:ext cx="7821647" cy="37427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Αξιολόγηση Απαντήσεων </a:t>
            </a:r>
            <a:r>
              <a:rPr lang="en-US" b="1" dirty="0"/>
              <a:t>–</a:t>
            </a:r>
            <a:r>
              <a:rPr lang="el-GR" b="1" dirty="0"/>
              <a:t> Λήψη των συνημμένων που υπέβαλαν οι προμηθευτές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rtl="0">
              <a:buClr>
                <a:srgbClr val="F15822"/>
              </a:buClr>
              <a:buFont typeface="+mj-lt"/>
              <a:buAutoNum type="arabicPeriod"/>
            </a:pPr>
            <a:r>
              <a:rPr lang="el-GR" sz="1200"/>
              <a:t>Μέσα σε αυτό το παράθυρο μπορείτε να επιλέξετε είτε όλα τα τμήματα του φακέλου είτε μόνο συγκεκριμένα τμήματα του φακέλου.</a:t>
            </a:r>
          </a:p>
          <a:p>
            <a:pPr marL="228600" indent="-228600" algn="just" rtl="0">
              <a:buClr>
                <a:srgbClr val="F15822"/>
              </a:buClr>
              <a:buFont typeface="+mj-lt"/>
              <a:buAutoNum type="arabicPeriod"/>
            </a:pPr>
            <a:r>
              <a:rPr lang="el-GR" sz="1200"/>
              <a:t>Η ίδια διαδικασία ισχύει και για την επιλογή του προμηθευτή. Ο χρήστης μπορεί να επιλέξει να κατεβάσει τα συνημμένα όλων των προμηθευτών είτε συγκεκριμένων προμηθευτών </a:t>
            </a:r>
          </a:p>
          <a:p>
            <a:pPr marL="228600" indent="-228600" algn="just" rtl="0">
              <a:buClr>
                <a:srgbClr val="F15822"/>
              </a:buClr>
              <a:buFont typeface="+mj-lt"/>
              <a:buAutoNum type="arabicPeriod"/>
            </a:pPr>
            <a:r>
              <a:rPr lang="el-GR" sz="1200"/>
              <a:t>Ο συνολικός αριθμός των συνημμένων για λήψη εμφανίζεται στο επάνω μέρος της σελίδας</a:t>
            </a:r>
          </a:p>
          <a:p>
            <a:pPr marL="228600" indent="-228600" algn="just" rtl="0">
              <a:buClr>
                <a:srgbClr val="F15822"/>
              </a:buClr>
              <a:buFont typeface="+mj-lt"/>
              <a:buAutoNum type="arabicPeriod"/>
            </a:pPr>
            <a:r>
              <a:rPr lang="el-GR" sz="1200"/>
              <a:t>Μόλις γίνει η επιλογή, κάντε κλικ στο κουμπί </a:t>
            </a:r>
            <a:r>
              <a:rPr lang="el-GR" sz="1200" b="1"/>
              <a:t>Λήψη</a:t>
            </a:r>
            <a:r>
              <a:rPr lang="el-GR" sz="1200"/>
              <a:t>. Η λήψη θα ξεκινήσει αυτόματα.</a:t>
            </a: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419100" y="3305176"/>
            <a:ext cx="2219324" cy="6132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351207" y="32372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nvGrpSpPr>
          <p:cNvPr id="16" name="Group 15">
            <a:extLst>
              <a:ext uri="{FF2B5EF4-FFF2-40B4-BE49-F238E27FC236}">
                <a16:creationId xmlns:a16="http://schemas.microsoft.com/office/drawing/2014/main" id="{1FA32AEA-3397-F68D-523F-E42413B54FC9}"/>
              </a:ext>
            </a:extLst>
          </p:cNvPr>
          <p:cNvGrpSpPr/>
          <p:nvPr/>
        </p:nvGrpSpPr>
        <p:grpSpPr>
          <a:xfrm>
            <a:off x="3051494" y="2693793"/>
            <a:ext cx="1215706" cy="278007"/>
            <a:chOff x="2975294" y="2436618"/>
            <a:chExt cx="1215706" cy="278007"/>
          </a:xfrm>
        </p:grpSpPr>
        <p:sp>
          <p:nvSpPr>
            <p:cNvPr id="15" name="Rectangle 5">
              <a:extLst>
                <a:ext uri="{FF2B5EF4-FFF2-40B4-BE49-F238E27FC236}">
                  <a16:creationId xmlns:a16="http://schemas.microsoft.com/office/drawing/2014/main" id="{514B2A4B-7121-2DEE-8BF2-982949A39DAE}"/>
                </a:ext>
              </a:extLst>
            </p:cNvPr>
            <p:cNvSpPr/>
            <p:nvPr/>
          </p:nvSpPr>
          <p:spPr>
            <a:xfrm>
              <a:off x="3043187" y="2504511"/>
              <a:ext cx="1147813" cy="210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grpSp>
        <p:nvGrpSpPr>
          <p:cNvPr id="18" name="Group 17">
            <a:extLst>
              <a:ext uri="{FF2B5EF4-FFF2-40B4-BE49-F238E27FC236}">
                <a16:creationId xmlns:a16="http://schemas.microsoft.com/office/drawing/2014/main" id="{0978D9B0-28E3-B8A7-71DF-F2FB80B683F0}"/>
              </a:ext>
            </a:extLst>
          </p:cNvPr>
          <p:cNvGrpSpPr/>
          <p:nvPr/>
        </p:nvGrpSpPr>
        <p:grpSpPr>
          <a:xfrm>
            <a:off x="4518344" y="1504950"/>
            <a:ext cx="1215706" cy="628650"/>
            <a:chOff x="2975294" y="2436618"/>
            <a:chExt cx="1215706" cy="628650"/>
          </a:xfrm>
        </p:grpSpPr>
        <p:sp>
          <p:nvSpPr>
            <p:cNvPr id="19" name="Rectangle 5">
              <a:extLst>
                <a:ext uri="{FF2B5EF4-FFF2-40B4-BE49-F238E27FC236}">
                  <a16:creationId xmlns:a16="http://schemas.microsoft.com/office/drawing/2014/main" id="{AD1E1871-EAD0-7784-F24C-0DC7B207258F}"/>
                </a:ext>
              </a:extLst>
            </p:cNvPr>
            <p:cNvSpPr/>
            <p:nvPr/>
          </p:nvSpPr>
          <p:spPr>
            <a:xfrm>
              <a:off x="3043187" y="2504510"/>
              <a:ext cx="1147813" cy="5607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AC63AA8-D5F9-2946-4B9C-6F76AFB9ED5C}"/>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4D12145-3ABB-F299-8B00-7E61705FEDD5}"/>
              </a:ext>
            </a:extLst>
          </p:cNvPr>
          <p:cNvGrpSpPr/>
          <p:nvPr/>
        </p:nvGrpSpPr>
        <p:grpSpPr>
          <a:xfrm>
            <a:off x="6918644" y="4483326"/>
            <a:ext cx="568006" cy="382781"/>
            <a:chOff x="2975294" y="2436618"/>
            <a:chExt cx="568006" cy="382781"/>
          </a:xfrm>
        </p:grpSpPr>
        <p:sp>
          <p:nvSpPr>
            <p:cNvPr id="22" name="Rectangle 5">
              <a:extLst>
                <a:ext uri="{FF2B5EF4-FFF2-40B4-BE49-F238E27FC236}">
                  <a16:creationId xmlns:a16="http://schemas.microsoft.com/office/drawing/2014/main" id="{87218781-C5CC-00CC-6D93-40F76D9AB478}"/>
                </a:ext>
              </a:extLst>
            </p:cNvPr>
            <p:cNvSpPr/>
            <p:nvPr/>
          </p:nvSpPr>
          <p:spPr>
            <a:xfrm>
              <a:off x="3043187" y="2504510"/>
              <a:ext cx="500113" cy="314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EB63B1E-B93B-EEF6-7399-94714011AD30}"/>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Tree>
    <p:extLst>
      <p:ext uri="{BB962C8B-B14F-4D97-AF65-F5344CB8AC3E}">
        <p14:creationId xmlns:p14="http://schemas.microsoft.com/office/powerpoint/2010/main" val="3887466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142ECC1F-1118-B733-2351-4BB8D8371341}"/>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a:solidFill>
            <a:srgbClr val="D9D9D9"/>
          </a:solidFill>
          <a:ln>
            <a:solidFill>
              <a:srgbClr val="D9D9D9"/>
            </a:solidFill>
          </a:ln>
        </p:spPr>
        <p:txBody>
          <a:bodyPr anchor="ctr">
            <a:normAutofit/>
          </a:bodyPr>
          <a:lstStyle/>
          <a:p>
            <a:pPr>
              <a:lnSpc>
                <a:spcPct val="90000"/>
              </a:lnSpc>
            </a:pPr>
            <a:r>
              <a:rPr lang="it-IT" sz="1900"/>
              <a:t>4.1</a:t>
            </a:r>
            <a:endParaRPr lang="en-US" sz="1900"/>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a:solidFill>
            <a:srgbClr val="D9D9D9"/>
          </a:solidFill>
          <a:ln>
            <a:solidFill>
              <a:srgbClr val="D9D9D9"/>
            </a:solidFill>
          </a:ln>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a:solidFill>
            <a:srgbClr val="D9D9D9"/>
          </a:solidFill>
          <a:ln>
            <a:solidFill>
              <a:srgbClr val="D9D9D9"/>
            </a:solidFill>
          </a:ln>
        </p:spPr>
        <p:txBody>
          <a:bodyPr>
            <a:normAutofit/>
          </a:bodyPr>
          <a:lstStyle/>
          <a:p>
            <a:pPr algn="l"/>
            <a:r>
              <a:rPr lang="el-GR" sz="2000"/>
              <a:t>Ρυθμίσεις Διαγωνισμού</a:t>
            </a:r>
            <a:endParaRPr lang="en-US" sz="2000"/>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a:solidFill>
            <a:srgbClr val="D9D9D9"/>
          </a:solidFill>
          <a:ln>
            <a:solidFill>
              <a:srgbClr val="D9D9D9"/>
            </a:solidFill>
          </a:ln>
        </p:spPr>
        <p:txBody>
          <a:bodyPr anchor="ctr">
            <a:normAutofit/>
          </a:bodyPr>
          <a:lstStyle/>
          <a:p>
            <a:pPr>
              <a:lnSpc>
                <a:spcPct val="90000"/>
              </a:lnSpc>
            </a:pPr>
            <a:r>
              <a:rPr lang="en-US" sz="1900"/>
              <a:t>4.2</a:t>
            </a:r>
          </a:p>
        </p:txBody>
      </p:sp>
      <p:sp>
        <p:nvSpPr>
          <p:cNvPr id="2" name="Text Placeholder 1">
            <a:extLst>
              <a:ext uri="{FF2B5EF4-FFF2-40B4-BE49-F238E27FC236}">
                <a16:creationId xmlns:a16="http://schemas.microsoft.com/office/drawing/2014/main" id="{8647F913-473D-FC98-5D9C-83187CE1DA51}"/>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9CAE4A76-B1AA-67CD-85DE-92F37F9ED05F}"/>
              </a:ext>
            </a:extLst>
          </p:cNvPr>
          <p:cNvSpPr>
            <a:spLocks noGrp="1"/>
          </p:cNvSpPr>
          <p:nvPr>
            <p:ph type="body" sz="quarter" idx="22"/>
          </p:nvPr>
        </p:nvSpPr>
        <p:spPr/>
        <p:txBody>
          <a:bodyPr/>
          <a:lstStyle/>
          <a:p>
            <a:endParaRPr lang="en-US"/>
          </a:p>
        </p:txBody>
      </p:sp>
      <p:sp>
        <p:nvSpPr>
          <p:cNvPr id="18" name="Text Placeholder 17">
            <a:extLst>
              <a:ext uri="{FF2B5EF4-FFF2-40B4-BE49-F238E27FC236}">
                <a16:creationId xmlns:a16="http://schemas.microsoft.com/office/drawing/2014/main" id="{D0259EC6-6D02-109D-E958-776ED14D49A1}"/>
              </a:ext>
            </a:extLst>
          </p:cNvPr>
          <p:cNvSpPr>
            <a:spLocks noGrp="1"/>
          </p:cNvSpPr>
          <p:nvPr>
            <p:ph type="body" sz="quarter" idx="23"/>
          </p:nvPr>
        </p:nvSpPr>
        <p:spPr/>
        <p:txBody>
          <a:bodyPr/>
          <a:lstStyle/>
          <a:p>
            <a:endParaRPr lang="en-US"/>
          </a:p>
        </p:txBody>
      </p:sp>
      <p:sp>
        <p:nvSpPr>
          <p:cNvPr id="19" name="Text Placeholder 18">
            <a:extLst>
              <a:ext uri="{FF2B5EF4-FFF2-40B4-BE49-F238E27FC236}">
                <a16:creationId xmlns:a16="http://schemas.microsoft.com/office/drawing/2014/main" id="{497E3151-0A0A-E477-F8AF-D41B7AD2791B}"/>
              </a:ext>
            </a:extLst>
          </p:cNvPr>
          <p:cNvSpPr>
            <a:spLocks noGrp="1"/>
          </p:cNvSpPr>
          <p:nvPr>
            <p:ph type="body" sz="quarter" idx="24"/>
          </p:nvPr>
        </p:nvSpPr>
        <p:spPr/>
        <p:txBody>
          <a:bodyPr/>
          <a:lstStyle/>
          <a:p>
            <a:endParaRPr lang="en-US"/>
          </a:p>
        </p:txBody>
      </p:sp>
      <p:sp>
        <p:nvSpPr>
          <p:cNvPr id="20" name="Text Placeholder 19">
            <a:extLst>
              <a:ext uri="{FF2B5EF4-FFF2-40B4-BE49-F238E27FC236}">
                <a16:creationId xmlns:a16="http://schemas.microsoft.com/office/drawing/2014/main" id="{9A02F3C7-F249-2EF1-28B0-E2B5478F34F0}"/>
              </a:ext>
            </a:extLst>
          </p:cNvPr>
          <p:cNvSpPr>
            <a:spLocks noGrp="1"/>
          </p:cNvSpPr>
          <p:nvPr>
            <p:ph type="body" sz="quarter" idx="25"/>
          </p:nvPr>
        </p:nvSpPr>
        <p:spPr/>
        <p:txBody>
          <a:bodyPr/>
          <a:lstStyle/>
          <a:p>
            <a:endParaRPr lang="en-US"/>
          </a:p>
        </p:txBody>
      </p:sp>
      <p:sp>
        <p:nvSpPr>
          <p:cNvPr id="21" name="Text Placeholder 20">
            <a:extLst>
              <a:ext uri="{FF2B5EF4-FFF2-40B4-BE49-F238E27FC236}">
                <a16:creationId xmlns:a16="http://schemas.microsoft.com/office/drawing/2014/main" id="{B8FE1DAC-C580-B9E9-C79A-2503504C2754}"/>
              </a:ext>
            </a:extLst>
          </p:cNvPr>
          <p:cNvSpPr>
            <a:spLocks noGrp="1"/>
          </p:cNvSpPr>
          <p:nvPr>
            <p:ph type="body" sz="quarter" idx="27"/>
          </p:nvPr>
        </p:nvSpPr>
        <p:spPr/>
        <p:txBody>
          <a:bodyPr/>
          <a:lstStyle/>
          <a:p>
            <a:endParaRPr lang="en-US"/>
          </a:p>
        </p:txBody>
      </p:sp>
      <p:sp>
        <p:nvSpPr>
          <p:cNvPr id="22" name="Text Placeholder 21">
            <a:extLst>
              <a:ext uri="{FF2B5EF4-FFF2-40B4-BE49-F238E27FC236}">
                <a16:creationId xmlns:a16="http://schemas.microsoft.com/office/drawing/2014/main" id="{02B3B797-E480-6276-1C02-D4E3F078E06C}"/>
              </a:ext>
            </a:extLst>
          </p:cNvPr>
          <p:cNvSpPr>
            <a:spLocks noGrp="1"/>
          </p:cNvSpPr>
          <p:nvPr>
            <p:ph type="body" sz="quarter" idx="28"/>
          </p:nvPr>
        </p:nvSpPr>
        <p:spPr/>
        <p:txBody>
          <a:bodyPr/>
          <a:lstStyle/>
          <a:p>
            <a:endParaRPr lang="en-US"/>
          </a:p>
        </p:txBody>
      </p:sp>
      <p:sp>
        <p:nvSpPr>
          <p:cNvPr id="23" name="Text Placeholder 22">
            <a:extLst>
              <a:ext uri="{FF2B5EF4-FFF2-40B4-BE49-F238E27FC236}">
                <a16:creationId xmlns:a16="http://schemas.microsoft.com/office/drawing/2014/main" id="{A258FC56-3529-BF8E-5E93-B458F0BD9607}"/>
              </a:ext>
            </a:extLst>
          </p:cNvPr>
          <p:cNvSpPr>
            <a:spLocks noGrp="1"/>
          </p:cNvSpPr>
          <p:nvPr>
            <p:ph type="body" sz="quarter" idx="29"/>
          </p:nvPr>
        </p:nvSpPr>
        <p:spPr/>
        <p:txBody>
          <a:bodyPr/>
          <a:lstStyle/>
          <a:p>
            <a:endParaRPr lang="en-US"/>
          </a:p>
        </p:txBody>
      </p:sp>
      <p:sp>
        <p:nvSpPr>
          <p:cNvPr id="24" name="Text Placeholder 23">
            <a:extLst>
              <a:ext uri="{FF2B5EF4-FFF2-40B4-BE49-F238E27FC236}">
                <a16:creationId xmlns:a16="http://schemas.microsoft.com/office/drawing/2014/main" id="{44B5B1C9-6034-40C1-E4C2-1B1C3B234F64}"/>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5" name="Text Placeholder 24">
            <a:extLst>
              <a:ext uri="{FF2B5EF4-FFF2-40B4-BE49-F238E27FC236}">
                <a16:creationId xmlns:a16="http://schemas.microsoft.com/office/drawing/2014/main" id="{8E06FF91-C7BF-1831-058B-F0FF6ED5F5B4}"/>
              </a:ext>
            </a:extLst>
          </p:cNvPr>
          <p:cNvSpPr>
            <a:spLocks noGrp="1"/>
          </p:cNvSpPr>
          <p:nvPr>
            <p:ph type="body" sz="quarter" idx="31"/>
          </p:nvPr>
        </p:nvSpPr>
        <p:spPr/>
        <p:txBody>
          <a:bodyPr anchor="ctr">
            <a:normAutofit fontScale="77500" lnSpcReduction="20000"/>
          </a:bodyPr>
          <a:lstStyle/>
          <a:p>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3">
            <a:extLst>
              <a:ext uri="{FF2B5EF4-FFF2-40B4-BE49-F238E27FC236}">
                <a16:creationId xmlns:a16="http://schemas.microsoft.com/office/drawing/2014/main" id="{5CD5AC1A-AE54-CD92-6EA0-82AE910EA2CE}"/>
              </a:ext>
            </a:extLst>
          </p:cNvPr>
          <p:cNvSpPr txBox="1">
            <a:spLocks/>
          </p:cNvSpPr>
          <p:nvPr/>
        </p:nvSpPr>
        <p:spPr>
          <a:xfrm>
            <a:off x="1579015" y="3126914"/>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4">
            <a:extLst>
              <a:ext uri="{FF2B5EF4-FFF2-40B4-BE49-F238E27FC236}">
                <a16:creationId xmlns:a16="http://schemas.microsoft.com/office/drawing/2014/main" id="{A8A41EB7-9A38-FDD2-C52A-1FE697001BEA}"/>
              </a:ext>
            </a:extLst>
          </p:cNvPr>
          <p:cNvSpPr txBox="1">
            <a:spLocks/>
          </p:cNvSpPr>
          <p:nvPr/>
        </p:nvSpPr>
        <p:spPr>
          <a:xfrm>
            <a:off x="2215557" y="3127519"/>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12" name="Text Placeholder 5">
            <a:extLst>
              <a:ext uri="{FF2B5EF4-FFF2-40B4-BE49-F238E27FC236}">
                <a16:creationId xmlns:a16="http://schemas.microsoft.com/office/drawing/2014/main" id="{424DC6E1-4591-88A0-EA90-027160EB0E92}"/>
              </a:ext>
            </a:extLst>
          </p:cNvPr>
          <p:cNvSpPr txBox="1">
            <a:spLocks/>
          </p:cNvSpPr>
          <p:nvPr/>
        </p:nvSpPr>
        <p:spPr>
          <a:xfrm>
            <a:off x="2215557" y="3718772"/>
            <a:ext cx="7232720"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7">
            <a:extLst>
              <a:ext uri="{FF2B5EF4-FFF2-40B4-BE49-F238E27FC236}">
                <a16:creationId xmlns:a16="http://schemas.microsoft.com/office/drawing/2014/main" id="{C60C7051-91BA-8195-22C2-57642AA32A92}"/>
              </a:ext>
            </a:extLst>
          </p:cNvPr>
          <p:cNvSpPr txBox="1">
            <a:spLocks/>
          </p:cNvSpPr>
          <p:nvPr/>
        </p:nvSpPr>
        <p:spPr>
          <a:xfrm>
            <a:off x="1575888" y="3716168"/>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14" name="Text Placeholder 3">
            <a:extLst>
              <a:ext uri="{FF2B5EF4-FFF2-40B4-BE49-F238E27FC236}">
                <a16:creationId xmlns:a16="http://schemas.microsoft.com/office/drawing/2014/main" id="{4E0AC80F-A70C-574C-4660-133486DBCF74}"/>
              </a:ext>
            </a:extLst>
          </p:cNvPr>
          <p:cNvSpPr txBox="1">
            <a:spLocks/>
          </p:cNvSpPr>
          <p:nvPr/>
        </p:nvSpPr>
        <p:spPr>
          <a:xfrm>
            <a:off x="1579015" y="4309125"/>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4">
            <a:extLst>
              <a:ext uri="{FF2B5EF4-FFF2-40B4-BE49-F238E27FC236}">
                <a16:creationId xmlns:a16="http://schemas.microsoft.com/office/drawing/2014/main" id="{D5BB3CE0-8AD8-AC78-0BA9-CD85D657DF59}"/>
              </a:ext>
            </a:extLst>
          </p:cNvPr>
          <p:cNvSpPr txBox="1">
            <a:spLocks/>
          </p:cNvSpPr>
          <p:nvPr/>
        </p:nvSpPr>
        <p:spPr>
          <a:xfrm>
            <a:off x="2215557" y="430118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 Placeholder 5">
            <a:extLst>
              <a:ext uri="{FF2B5EF4-FFF2-40B4-BE49-F238E27FC236}">
                <a16:creationId xmlns:a16="http://schemas.microsoft.com/office/drawing/2014/main" id="{BDEEE3E4-D8BB-E9DE-643D-2EB43A8E6A00}"/>
              </a:ext>
            </a:extLst>
          </p:cNvPr>
          <p:cNvSpPr txBox="1">
            <a:spLocks/>
          </p:cNvSpPr>
          <p:nvPr/>
        </p:nvSpPr>
        <p:spPr>
          <a:xfrm>
            <a:off x="2215557" y="4929264"/>
            <a:ext cx="7232720" cy="460911"/>
          </a:xfrm>
          <a:prstGeom prst="rect">
            <a:avLst/>
          </a:prstGeom>
          <a:solidFill>
            <a:srgbClr val="009AD7"/>
          </a:solidFill>
          <a:ln>
            <a:solidFill>
              <a:srgbClr val="009AD7"/>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 Placeholder 7">
            <a:extLst>
              <a:ext uri="{FF2B5EF4-FFF2-40B4-BE49-F238E27FC236}">
                <a16:creationId xmlns:a16="http://schemas.microsoft.com/office/drawing/2014/main" id="{33333639-A6E8-81B7-58F6-6CEBAC9D02B8}"/>
              </a:ext>
            </a:extLst>
          </p:cNvPr>
          <p:cNvSpPr txBox="1">
            <a:spLocks/>
          </p:cNvSpPr>
          <p:nvPr/>
        </p:nvSpPr>
        <p:spPr>
          <a:xfrm>
            <a:off x="1575888" y="4926660"/>
            <a:ext cx="502008" cy="460911"/>
          </a:xfrm>
          <a:prstGeom prst="rect">
            <a:avLst/>
          </a:prstGeom>
          <a:solidFill>
            <a:srgbClr val="009AD7"/>
          </a:solidFill>
          <a:ln>
            <a:solidFill>
              <a:srgbClr val="009AD7"/>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Tree>
    <p:extLst>
      <p:ext uri="{BB962C8B-B14F-4D97-AF65-F5344CB8AC3E}">
        <p14:creationId xmlns:p14="http://schemas.microsoft.com/office/powerpoint/2010/main" val="29522470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7D583-179D-6A72-1D97-B3D6E03FDB8C}"/>
              </a:ext>
            </a:extLst>
          </p:cNvPr>
          <p:cNvPicPr>
            <a:picLocks noChangeAspect="1"/>
          </p:cNvPicPr>
          <p:nvPr/>
        </p:nvPicPr>
        <p:blipFill>
          <a:blip r:embed="rId3"/>
          <a:stretch>
            <a:fillRect/>
          </a:stretch>
        </p:blipFill>
        <p:spPr>
          <a:xfrm>
            <a:off x="188013" y="1351721"/>
            <a:ext cx="7870633" cy="20219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(1/</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Μετά την προβολή των προσφορών των προμηθευτών, εάν δεν είναι ικανοποιημένος, ο Αγοραστής μπορεί να δημιουργήσει έναν νέο γύρο</a:t>
            </a:r>
          </a:p>
          <a:p>
            <a:pPr algn="just">
              <a:buClr>
                <a:srgbClr val="F15822"/>
              </a:buClr>
            </a:pPr>
            <a:r>
              <a:rPr lang="el-GR" sz="1200"/>
              <a:t>Με τη δημιουργία ενός νέου γύρου, ο Αγοραστής μπορεί να αποφασίσει το περιεχόμενο που θα επαναπροκηρυχθεί από τους προμηθευτές, μπορεί να αλλάξει τη διάρκεια της εκδήλωσης και μπορεί να αποφασίσει ποιοι προμηθευτές θα αποκλειστούν.</a:t>
            </a:r>
          </a:p>
          <a:p>
            <a:pPr algn="just">
              <a:buClr>
                <a:srgbClr val="F15822"/>
              </a:buClr>
            </a:pPr>
            <a:r>
              <a:rPr lang="el-GR" sz="1200"/>
              <a:t>Για να δημιουργήσετε έναν νέο γύρο: </a:t>
            </a:r>
            <a:endParaRPr lang="it-IT" sz="1200"/>
          </a:p>
          <a:p>
            <a:pPr marL="228600" indent="-228600" algn="just">
              <a:buClr>
                <a:srgbClr val="F15822"/>
              </a:buClr>
              <a:buFont typeface="+mj-lt"/>
              <a:buAutoNum type="arabicPeriod"/>
            </a:pPr>
            <a:r>
              <a:rPr lang="el-GR" sz="1200"/>
              <a:t>Κάντε κλικ στις 3 τελείες</a:t>
            </a:r>
            <a:r>
              <a:rPr lang="it-IT" sz="1200"/>
              <a:t> •••</a:t>
            </a:r>
            <a:r>
              <a:rPr lang="el-GR" sz="1200"/>
              <a:t>.</a:t>
            </a:r>
            <a:endParaRPr lang="it-IT" sz="1200"/>
          </a:p>
          <a:p>
            <a:pPr marL="228600" indent="-228600" algn="just">
              <a:buClr>
                <a:srgbClr val="F15822"/>
              </a:buClr>
              <a:buFont typeface="+mj-lt"/>
              <a:buAutoNum type="arabicPeriod"/>
            </a:pPr>
            <a:r>
              <a:rPr lang="el-GR" sz="1200"/>
              <a:t>Κάντε κλικ στις </a:t>
            </a:r>
            <a:r>
              <a:rPr lang="el-GR" sz="1200" b="1"/>
              <a:t>επιλογές διαγωνισμού</a:t>
            </a:r>
            <a:r>
              <a:rPr lang="el-GR" sz="1200"/>
              <a:t>.</a:t>
            </a:r>
            <a:endParaRPr lang="it-IT" sz="1200"/>
          </a:p>
          <a:p>
            <a:pPr marL="228600" indent="-228600" algn="just">
              <a:buClr>
                <a:srgbClr val="F15822"/>
              </a:buClr>
              <a:buFont typeface="+mj-lt"/>
              <a:buAutoNum type="arabicPeriod"/>
            </a:pPr>
            <a:r>
              <a:rPr lang="el-GR" sz="1200"/>
              <a:t>Κάντε κλικ στην</a:t>
            </a:r>
            <a:r>
              <a:rPr lang="it-IT" sz="1200"/>
              <a:t> </a:t>
            </a:r>
            <a:r>
              <a:rPr lang="el-GR" sz="1200" b="1"/>
              <a:t>Δημιουργία νέου γύρου</a:t>
            </a:r>
            <a:r>
              <a:rPr lang="it-IT" sz="1200"/>
              <a:t>.</a:t>
            </a:r>
            <a:r>
              <a:rPr lang="el-GR" sz="1200"/>
              <a:t> Θα εμφανιστεί ένα νέο παράθυρο με τίτλο Δημιουργία νέου κύκλου, όπως φαίνεται στην επόμενη σελίδα.</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7801481" y="1420589"/>
            <a:ext cx="294197" cy="1568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7733588" y="13440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62E9FF7D-C6B8-E07E-294B-0506D339A6E9}"/>
              </a:ext>
            </a:extLst>
          </p:cNvPr>
          <p:cNvSpPr/>
          <p:nvPr/>
        </p:nvSpPr>
        <p:spPr>
          <a:xfrm>
            <a:off x="6747246" y="1640981"/>
            <a:ext cx="1311399" cy="2862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6679354" y="15507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9201E99D-D816-AE5B-1EBA-8F432CA0CC60}"/>
              </a:ext>
            </a:extLst>
          </p:cNvPr>
          <p:cNvSpPr/>
          <p:nvPr/>
        </p:nvSpPr>
        <p:spPr>
          <a:xfrm>
            <a:off x="4629970" y="1692973"/>
            <a:ext cx="1192980" cy="2342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4578286" y="1637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3757908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C502F9-501D-C003-B6FD-C1DEF1BD767B}"/>
              </a:ext>
            </a:extLst>
          </p:cNvPr>
          <p:cNvPicPr>
            <a:picLocks noChangeAspect="1"/>
          </p:cNvPicPr>
          <p:nvPr/>
        </p:nvPicPr>
        <p:blipFill>
          <a:blip r:embed="rId3"/>
          <a:stretch>
            <a:fillRect/>
          </a:stretch>
        </p:blipFill>
        <p:spPr>
          <a:xfrm>
            <a:off x="261248" y="1186421"/>
            <a:ext cx="7918017" cy="37094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 </a:t>
            </a:r>
            <a:r>
              <a:rPr lang="el-GR" b="1" dirty="0"/>
              <a:t>Αφαίρεση Προμηθευτών και Τροποποίηση Διάρκειας</a:t>
            </a:r>
            <a:r>
              <a:rPr lang="it-IT" b="1" dirty="0"/>
              <a:t> (2/</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παράθυρο </a:t>
            </a:r>
            <a:r>
              <a:rPr lang="el-GR" sz="1200" b="1"/>
              <a:t>Δημιουργία νέου κύκλου </a:t>
            </a:r>
            <a:r>
              <a:rPr lang="el-GR" sz="1200"/>
              <a:t>ο χρήστης του έργου μπορεί να ορίσει τη διάρκεια του νέου γύρου για τη διαδικασία υποβολής προσφορών και μπορεί επίσης να αφαιρέσει έναν ή περισσότερους προμηθευτές από τη συμμετοχή τους στο νέο γύρο. Για να το κάνει αυτό ο χρήστης:</a:t>
            </a:r>
            <a:endParaRPr lang="it-IT" sz="1200"/>
          </a:p>
          <a:p>
            <a:pPr marL="228600" indent="-228600" algn="just">
              <a:buClr>
                <a:srgbClr val="F15822"/>
              </a:buClr>
              <a:buFont typeface="+mj-lt"/>
              <a:buAutoNum type="arabicPeriod"/>
            </a:pPr>
            <a:r>
              <a:rPr lang="el-GR" sz="1200"/>
              <a:t>Κάνει κλικ στις </a:t>
            </a:r>
            <a:r>
              <a:rPr lang="el-GR" sz="1200" b="1"/>
              <a:t>τρεις τελείες </a:t>
            </a:r>
            <a:r>
              <a:rPr lang="el-GR" sz="1200"/>
              <a:t>δίπλα στο όνομα του προμηθευτή. </a:t>
            </a:r>
          </a:p>
          <a:p>
            <a:pPr marL="228600" indent="-228600" algn="just">
              <a:buClr>
                <a:srgbClr val="F15822"/>
              </a:buClr>
              <a:buFont typeface="+mj-lt"/>
              <a:buAutoNum type="arabicPeriod"/>
            </a:pPr>
            <a:r>
              <a:rPr lang="el-GR" sz="1200"/>
              <a:t>Κάνει κλικ στην επιλογή  </a:t>
            </a:r>
            <a:r>
              <a:rPr lang="el-GR" sz="1200" b="1"/>
              <a:t>Κατάργηση σε νέο γύρο</a:t>
            </a:r>
            <a:r>
              <a:rPr lang="el-GR" sz="1200"/>
              <a:t>.</a:t>
            </a:r>
            <a:endParaRPr lang="it-IT" sz="1200"/>
          </a:p>
          <a:p>
            <a:pPr marL="228600" indent="-228600" algn="just">
              <a:buClr>
                <a:srgbClr val="F15822"/>
              </a:buClr>
              <a:buFont typeface="+mj-lt"/>
              <a:buAutoNum type="arabicPeriod"/>
            </a:pPr>
            <a:r>
              <a:rPr lang="el-GR" sz="1200"/>
              <a:t>Κάνει κλικ στην επιλογή </a:t>
            </a:r>
            <a:r>
              <a:rPr lang="el-GR" sz="1200" b="1"/>
              <a:t>Επόμενο</a:t>
            </a:r>
            <a:r>
              <a:rPr lang="it-IT" sz="1200"/>
              <a:t>.</a:t>
            </a:r>
          </a:p>
          <a:p>
            <a:pPr marL="228600" indent="-228600" algn="just">
              <a:buClr>
                <a:srgbClr val="F15822"/>
              </a:buClr>
              <a:buFont typeface="+mj-lt"/>
              <a:buAutoNum type="arabicPeriod"/>
            </a:pPr>
            <a:r>
              <a:rPr lang="el-GR" sz="1200"/>
              <a:t>Στο τμήμα </a:t>
            </a:r>
            <a:r>
              <a:rPr lang="el-GR" sz="1200" b="1"/>
              <a:t>Λήξη διαγωνισμού </a:t>
            </a:r>
            <a:r>
              <a:rPr lang="el-GR" sz="1200"/>
              <a:t>εισάγει μια νέα διάρκεια ή ημερομηνία λήξης.</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5367426" y="2538852"/>
            <a:ext cx="247650" cy="157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5299533" y="24709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62E9FF7D-C6B8-E07E-294B-0506D339A6E9}"/>
              </a:ext>
            </a:extLst>
          </p:cNvPr>
          <p:cNvSpPr/>
          <p:nvPr/>
        </p:nvSpPr>
        <p:spPr>
          <a:xfrm>
            <a:off x="5400170" y="3221204"/>
            <a:ext cx="1229230" cy="2862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5332277" y="31533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9201E99D-D816-AE5B-1EBA-8F432CA0CC60}"/>
              </a:ext>
            </a:extLst>
          </p:cNvPr>
          <p:cNvSpPr/>
          <p:nvPr/>
        </p:nvSpPr>
        <p:spPr>
          <a:xfrm flipV="1">
            <a:off x="7093763" y="4561825"/>
            <a:ext cx="621488" cy="334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7025870" y="44939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5" name="Rectangle 5">
            <a:extLst>
              <a:ext uri="{FF2B5EF4-FFF2-40B4-BE49-F238E27FC236}">
                <a16:creationId xmlns:a16="http://schemas.microsoft.com/office/drawing/2014/main" id="{0050CE0C-743A-E4EA-1887-D0165107C965}"/>
              </a:ext>
            </a:extLst>
          </p:cNvPr>
          <p:cNvSpPr/>
          <p:nvPr/>
        </p:nvSpPr>
        <p:spPr>
          <a:xfrm>
            <a:off x="3428999" y="1277764"/>
            <a:ext cx="2940050" cy="52161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FDDF5A18-6F76-330F-42AE-C59E60F158E9}"/>
              </a:ext>
            </a:extLst>
          </p:cNvPr>
          <p:cNvSpPr>
            <a:spLocks noChangeAspect="1"/>
          </p:cNvSpPr>
          <p:nvPr/>
        </p:nvSpPr>
        <p:spPr bwMode="gray">
          <a:xfrm>
            <a:off x="3361106" y="12098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5849621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7A20E8-7C3F-D8D7-0BE8-92A477C8861B}"/>
              </a:ext>
            </a:extLst>
          </p:cNvPr>
          <p:cNvPicPr>
            <a:picLocks noChangeAspect="1"/>
          </p:cNvPicPr>
          <p:nvPr/>
        </p:nvPicPr>
        <p:blipFill>
          <a:blip r:embed="rId3"/>
          <a:stretch>
            <a:fillRect/>
          </a:stretch>
        </p:blipFill>
        <p:spPr>
          <a:xfrm>
            <a:off x="239901" y="1209161"/>
            <a:ext cx="7684504" cy="37008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(3/</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επόμενο βήμα ο Ιδιοκτήτης Έργου μπορεί να εξαιρέσει  το περιεχόμενο του Τεχνικού Φακέλου στο νέο Γύρο. Για παράδειγμα, μπορεί να  </a:t>
            </a:r>
            <a:r>
              <a:rPr lang="el-GR" sz="1200" err="1"/>
              <a:t>εξερέσει</a:t>
            </a:r>
            <a:r>
              <a:rPr lang="el-GR" sz="1200"/>
              <a:t> κάθε περιεχόμενο εκτός από τον Φάκελο Β- Οικονομικής </a:t>
            </a:r>
            <a:r>
              <a:rPr lang="el-GR" sz="1200" err="1"/>
              <a:t>Προσφορας</a:t>
            </a:r>
            <a:r>
              <a:rPr lang="el-GR" sz="1200"/>
              <a:t> ( Ψηφιακά υπογεγραμμένη)</a:t>
            </a:r>
          </a:p>
          <a:p>
            <a:pPr marL="228600" indent="-228600" algn="just">
              <a:buClr>
                <a:srgbClr val="F15822"/>
              </a:buClr>
              <a:buFont typeface="+mj-lt"/>
              <a:buAutoNum type="arabicPeriod" startAt="3"/>
            </a:pPr>
            <a:r>
              <a:rPr lang="el-GR" sz="1200"/>
              <a:t>Ο χρήστης επιλέγει ποιο περιεχόμενο θέλει να εξαιρέσει στο νέο γύρο, κάνοντας κλικ στα τετράγωνα δίπλα τους, όπως φαίνεται στην εικόνα. Μπορεί επίσης να κάνει κλικ στο πρώτο κουτάκι πάνω καρτέλα για να επιλέξει τα πάντα.</a:t>
            </a:r>
          </a:p>
          <a:p>
            <a:pPr marL="228600" indent="-228600" algn="just">
              <a:buClr>
                <a:srgbClr val="F15822"/>
              </a:buClr>
              <a:buFont typeface="+mj-lt"/>
              <a:buAutoNum type="arabicPeriod" startAt="3"/>
            </a:pPr>
            <a:r>
              <a:rPr lang="el-GR" sz="1200"/>
              <a:t>Κάνει κλικ στην επιλογή </a:t>
            </a:r>
            <a:r>
              <a:rPr lang="el-GR" sz="1200" b="1"/>
              <a:t>Εξαίρεση.</a:t>
            </a:r>
            <a:endParaRPr lang="it-IT" sz="1200"/>
          </a:p>
          <a:p>
            <a:pPr marL="228600" indent="-228600" algn="just">
              <a:buClr>
                <a:srgbClr val="F15822"/>
              </a:buClr>
              <a:buFont typeface="+mj-lt"/>
              <a:buAutoNum type="arabicPeriod" startAt="3"/>
            </a:pPr>
            <a:r>
              <a:rPr lang="el-GR" sz="1200"/>
              <a:t>Κάνει κλικ στο</a:t>
            </a:r>
            <a:r>
              <a:rPr lang="it-IT" sz="1200"/>
              <a:t> </a:t>
            </a:r>
            <a:r>
              <a:rPr lang="el-GR" sz="1200" b="1"/>
              <a:t>Τέλος</a:t>
            </a:r>
            <a:r>
              <a:rPr lang="it-IT" sz="1200"/>
              <a:t>.</a:t>
            </a:r>
          </a:p>
          <a:p>
            <a:pPr marL="228600" indent="-228600" algn="just">
              <a:buClr>
                <a:srgbClr val="F15822"/>
              </a:buClr>
              <a:buFont typeface="+mj-lt"/>
              <a:buAutoNum type="arabicPeriod" startAt="3"/>
            </a:pPr>
            <a:r>
              <a:rPr lang="el-GR" sz="1200"/>
              <a:t>Κάντε κλικ στη </a:t>
            </a:r>
            <a:r>
              <a:rPr lang="el-GR" sz="1200" b="1"/>
              <a:t>Δημιουργία</a:t>
            </a:r>
            <a:r>
              <a:rPr lang="it-IT" sz="1200"/>
              <a:t>. </a:t>
            </a:r>
            <a:r>
              <a:rPr lang="el-GR" sz="1200"/>
              <a:t>Προαιρετικά, μπορεί να προστεθεί ένα μήνυμα πριν από την υποβολή.</a:t>
            </a:r>
            <a:endParaRPr lang="it-IT" sz="1200"/>
          </a:p>
          <a:p>
            <a:pPr algn="just">
              <a:buClr>
                <a:srgbClr val="F15822"/>
              </a:buClr>
            </a:pPr>
            <a:r>
              <a:rPr lang="el-GR" sz="1200"/>
              <a:t>Σημείωση: Καθώς ο προμηθευτής Deloitte 2 έχει προηγουμένως καταργηθεί από τη συμμετοχή στο νέο γύρο, η ετικέτα </a:t>
            </a:r>
            <a:r>
              <a:rPr lang="el-GR" sz="1200" b="1"/>
              <a:t>Καταργήθηκε</a:t>
            </a:r>
            <a:r>
              <a:rPr lang="el-GR" sz="1200"/>
              <a:t> θα εμφανιστεί κάτω από το όνομά του.</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271322" y="1824749"/>
            <a:ext cx="294197" cy="1749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2E9FF7D-C6B8-E07E-294B-0506D339A6E9}"/>
              </a:ext>
            </a:extLst>
          </p:cNvPr>
          <p:cNvSpPr/>
          <p:nvPr/>
        </p:nvSpPr>
        <p:spPr>
          <a:xfrm>
            <a:off x="5134293" y="1466103"/>
            <a:ext cx="571182" cy="2785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200392" y="17446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Rectangle 5">
            <a:extLst>
              <a:ext uri="{FF2B5EF4-FFF2-40B4-BE49-F238E27FC236}">
                <a16:creationId xmlns:a16="http://schemas.microsoft.com/office/drawing/2014/main" id="{9201E99D-D816-AE5B-1EBA-8F432CA0CC60}"/>
              </a:ext>
            </a:extLst>
          </p:cNvPr>
          <p:cNvSpPr/>
          <p:nvPr/>
        </p:nvSpPr>
        <p:spPr>
          <a:xfrm>
            <a:off x="6762749" y="4653879"/>
            <a:ext cx="342901" cy="2561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6675102" y="45859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5" name="Rectangle 5">
            <a:extLst>
              <a:ext uri="{FF2B5EF4-FFF2-40B4-BE49-F238E27FC236}">
                <a16:creationId xmlns:a16="http://schemas.microsoft.com/office/drawing/2014/main" id="{0050CE0C-743A-E4EA-1887-D0165107C965}"/>
              </a:ext>
            </a:extLst>
          </p:cNvPr>
          <p:cNvSpPr/>
          <p:nvPr/>
        </p:nvSpPr>
        <p:spPr>
          <a:xfrm>
            <a:off x="277397" y="1755290"/>
            <a:ext cx="2760972" cy="228611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879802-C634-42C7-91B6-5B64A181499F}"/>
              </a:ext>
            </a:extLst>
          </p:cNvPr>
          <p:cNvSpPr/>
          <p:nvPr/>
        </p:nvSpPr>
        <p:spPr>
          <a:xfrm>
            <a:off x="4388168" y="1799818"/>
            <a:ext cx="1038959" cy="25834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3829B1F8-8E5F-C0EF-1EA0-A0B65F39B479}"/>
              </a:ext>
            </a:extLst>
          </p:cNvPr>
          <p:cNvCxnSpPr>
            <a:cxnSpLocks/>
            <a:stCxn id="12" idx="2"/>
            <a:endCxn id="21" idx="3"/>
          </p:cNvCxnSpPr>
          <p:nvPr/>
        </p:nvCxnSpPr>
        <p:spPr>
          <a:xfrm rot="5400000">
            <a:off x="5686667" y="4204004"/>
            <a:ext cx="541542" cy="195352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5076279" y="1398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21" name="Picture 20">
            <a:extLst>
              <a:ext uri="{FF2B5EF4-FFF2-40B4-BE49-F238E27FC236}">
                <a16:creationId xmlns:a16="http://schemas.microsoft.com/office/drawing/2014/main" id="{D4AD27FA-550B-3B7F-D02F-A0B6209B3078}"/>
              </a:ext>
            </a:extLst>
          </p:cNvPr>
          <p:cNvPicPr>
            <a:picLocks noChangeAspect="1"/>
          </p:cNvPicPr>
          <p:nvPr/>
        </p:nvPicPr>
        <p:blipFill>
          <a:blip r:embed="rId4"/>
          <a:stretch>
            <a:fillRect/>
          </a:stretch>
        </p:blipFill>
        <p:spPr>
          <a:xfrm>
            <a:off x="2258296" y="4839626"/>
            <a:ext cx="2722380" cy="1223822"/>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22" name="Rectangle 5">
            <a:extLst>
              <a:ext uri="{FF2B5EF4-FFF2-40B4-BE49-F238E27FC236}">
                <a16:creationId xmlns:a16="http://schemas.microsoft.com/office/drawing/2014/main" id="{EEC1CFBD-519E-E1BA-DA3B-E14A5A632865}"/>
              </a:ext>
            </a:extLst>
          </p:cNvPr>
          <p:cNvSpPr/>
          <p:nvPr/>
        </p:nvSpPr>
        <p:spPr>
          <a:xfrm>
            <a:off x="3822700" y="5787623"/>
            <a:ext cx="647700" cy="275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8">
            <a:extLst>
              <a:ext uri="{FF2B5EF4-FFF2-40B4-BE49-F238E27FC236}">
                <a16:creationId xmlns:a16="http://schemas.microsoft.com/office/drawing/2014/main" id="{984C4F89-7867-17E7-22CD-B8F335989C84}"/>
              </a:ext>
            </a:extLst>
          </p:cNvPr>
          <p:cNvSpPr>
            <a:spLocks noChangeAspect="1"/>
          </p:cNvSpPr>
          <p:nvPr/>
        </p:nvSpPr>
        <p:spPr bwMode="gray">
          <a:xfrm>
            <a:off x="3754807" y="57156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3074733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38F6E-03C2-E623-883A-8B08534F3046}"/>
              </a:ext>
            </a:extLst>
          </p:cNvPr>
          <p:cNvPicPr>
            <a:picLocks noChangeAspect="1"/>
          </p:cNvPicPr>
          <p:nvPr/>
        </p:nvPicPr>
        <p:blipFill>
          <a:blip r:embed="rId3"/>
          <a:stretch>
            <a:fillRect/>
          </a:stretch>
        </p:blipFill>
        <p:spPr>
          <a:xfrm>
            <a:off x="264041" y="1190049"/>
            <a:ext cx="7675625" cy="250114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(4/</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Καθώς πρόκειται να δημιουργηθεί ένας νέος γύρος, πρέπει πρώτα να υποβληθεί για έγκριση.</a:t>
            </a:r>
            <a:endParaRPr lang="it-IT" sz="1200" dirty="0"/>
          </a:p>
          <a:p>
            <a:pPr marL="228600" indent="-228600" algn="just">
              <a:buClr>
                <a:srgbClr val="F15822"/>
              </a:buClr>
              <a:buFont typeface="+mj-lt"/>
              <a:buAutoNum type="arabicPeriod" startAt="7"/>
            </a:pPr>
            <a:r>
              <a:rPr lang="el-GR" sz="1200" dirty="0"/>
              <a:t>Κάντε κλικ στο κουμπί Υποβολή για να υποβάλετε το νέο γύρο.</a:t>
            </a:r>
          </a:p>
          <a:p>
            <a:pPr marL="228600" indent="-228600" algn="just">
              <a:buClr>
                <a:srgbClr val="F15822"/>
              </a:buClr>
              <a:buFont typeface="+mj-lt"/>
              <a:buAutoNum type="arabicPeriod" startAt="7"/>
            </a:pPr>
            <a:r>
              <a:rPr lang="el-GR" sz="1200" dirty="0"/>
              <a:t>Στο νέο παράθυρο </a:t>
            </a:r>
            <a:r>
              <a:rPr lang="el-GR" sz="1200" b="1" dirty="0"/>
              <a:t>Ενημέρωση Διαγωνισμού </a:t>
            </a:r>
            <a:r>
              <a:rPr lang="el-GR" sz="1200" dirty="0"/>
              <a:t>ο χρήστης καλείται να επιλέξει αν θέλει να διατηρήσει τις προσφορές που υποβλήθηκαν στον προηγούμενο γύρο ή όχι, καθώς και αν θα στείλει ειδοποίηση στους προμηθευτές. Ο χρήστης κάνει κλικ στο κουμπί </a:t>
            </a:r>
            <a:r>
              <a:rPr lang="el-GR" sz="1200" b="1" dirty="0"/>
              <a:t>Ενημέρωση </a:t>
            </a:r>
            <a:r>
              <a:rPr lang="el-GR" sz="1200" dirty="0"/>
              <a:t>για να προχωρήσει στη δημοσίευση του νέου γύρου.</a:t>
            </a:r>
            <a:endParaRPr lang="it-IT" sz="1200" dirty="0"/>
          </a:p>
          <a:p>
            <a:pPr algn="just">
              <a:buClr>
                <a:srgbClr val="F15822"/>
              </a:buClr>
            </a:pPr>
            <a:r>
              <a:rPr lang="el-GR" sz="1200" dirty="0"/>
              <a:t>Σημείωση: Ο χρήστης μπορεί να ελέγξει ότι έχει δημιουργηθεί ένας νέος γύρος, κοιτάζοντας την ετικέτα Γύρος 2. </a:t>
            </a:r>
          </a:p>
          <a:p>
            <a:pPr algn="just">
              <a:buClr>
                <a:srgbClr val="F15822"/>
              </a:buClr>
            </a:pPr>
            <a:r>
              <a:rPr lang="el-GR" sz="1200" dirty="0"/>
              <a:t>Ο νέος γύρος πρέπει να εγκριθεί από τα μέλη της ομάδας </a:t>
            </a:r>
            <a:r>
              <a:rPr lang="en-US" sz="1200" dirty="0" err="1"/>
              <a:t>Εγκρίνοντες</a:t>
            </a:r>
            <a:r>
              <a:rPr lang="en-US" sz="1200" dirty="0"/>
              <a:t> </a:t>
            </a:r>
            <a:r>
              <a:rPr lang="en-US" sz="1200" dirty="0" err="1"/>
              <a:t>Δημοσίευσης</a:t>
            </a:r>
            <a:r>
              <a:rPr lang="en-US" sz="1200" dirty="0"/>
              <a:t> </a:t>
            </a:r>
            <a:r>
              <a:rPr lang="en-US" sz="1200" dirty="0" err="1"/>
              <a:t>Πρόσκλησης</a:t>
            </a:r>
            <a:r>
              <a:rPr lang="en-US" sz="1200" dirty="0"/>
              <a:t> - Approvers of Event Publishing and Changes</a:t>
            </a:r>
            <a:endParaRPr lang="el-GR" sz="1200" dirty="0"/>
          </a:p>
          <a:p>
            <a:pPr algn="just">
              <a:buClr>
                <a:srgbClr val="F15822"/>
              </a:buClr>
            </a:pPr>
            <a:endParaRPr lang="el-GR" sz="1200" b="1" i="1" dirty="0"/>
          </a:p>
          <a:p>
            <a:pPr algn="just">
              <a:buClr>
                <a:srgbClr val="F15822"/>
              </a:buClr>
            </a:pPr>
            <a:r>
              <a:rPr lang="el-GR" sz="1200" b="1" i="1" dirty="0"/>
              <a:t>Σημείωση: Η συνέχεια του διαγωνισμού διεξάγεται ακριβώς όπως περιγράφεται στην ενότητα </a:t>
            </a:r>
            <a:r>
              <a:rPr lang="el-GR" sz="1200" b="1" i="1" dirty="0">
                <a:hlinkClick r:id="rId4" action="ppaction://hlinksldjump"/>
              </a:rPr>
              <a:t>4.3 Έργο Προμήθευσης - Μοναδικός Διαγωνισμός RFP | Δημοσίευση Διαγωνισμού RFP</a:t>
            </a:r>
            <a:endParaRPr lang="it-IT" sz="1200" b="1" i="1" dirty="0"/>
          </a:p>
        </p:txBody>
      </p:sp>
      <p:sp>
        <p:nvSpPr>
          <p:cNvPr id="11" name="Rectangle 5">
            <a:extLst>
              <a:ext uri="{FF2B5EF4-FFF2-40B4-BE49-F238E27FC236}">
                <a16:creationId xmlns:a16="http://schemas.microsoft.com/office/drawing/2014/main" id="{62E9FF7D-C6B8-E07E-294B-0506D339A6E9}"/>
              </a:ext>
            </a:extLst>
          </p:cNvPr>
          <p:cNvSpPr/>
          <p:nvPr/>
        </p:nvSpPr>
        <p:spPr>
          <a:xfrm>
            <a:off x="6861052" y="1190049"/>
            <a:ext cx="596993"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6793159" y="11221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
        <p:nvSpPr>
          <p:cNvPr id="15" name="Rectangle 5">
            <a:extLst>
              <a:ext uri="{FF2B5EF4-FFF2-40B4-BE49-F238E27FC236}">
                <a16:creationId xmlns:a16="http://schemas.microsoft.com/office/drawing/2014/main" id="{0050CE0C-743A-E4EA-1887-D0165107C965}"/>
              </a:ext>
            </a:extLst>
          </p:cNvPr>
          <p:cNvSpPr/>
          <p:nvPr/>
        </p:nvSpPr>
        <p:spPr>
          <a:xfrm>
            <a:off x="3939678" y="1476285"/>
            <a:ext cx="514564" cy="23247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AF837AE8-8C03-D77D-5835-DBB12FEFBE23}"/>
              </a:ext>
            </a:extLst>
          </p:cNvPr>
          <p:cNvCxnSpPr>
            <a:cxnSpLocks/>
            <a:stCxn id="11" idx="2"/>
            <a:endCxn id="14" idx="3"/>
          </p:cNvCxnSpPr>
          <p:nvPr/>
        </p:nvCxnSpPr>
        <p:spPr>
          <a:xfrm rot="5400000">
            <a:off x="5365599" y="2356461"/>
            <a:ext cx="2636009" cy="95189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A751BFC4-5EA0-06FA-7FF6-17D342799F07}"/>
              </a:ext>
            </a:extLst>
          </p:cNvPr>
          <p:cNvPicPr>
            <a:picLocks noChangeAspect="1"/>
          </p:cNvPicPr>
          <p:nvPr/>
        </p:nvPicPr>
        <p:blipFill>
          <a:blip r:embed="rId5"/>
          <a:stretch>
            <a:fillRect/>
          </a:stretch>
        </p:blipFill>
        <p:spPr>
          <a:xfrm>
            <a:off x="1269136" y="2888159"/>
            <a:ext cx="4938521" cy="2524505"/>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9" name="Rectangle 5">
            <a:extLst>
              <a:ext uri="{FF2B5EF4-FFF2-40B4-BE49-F238E27FC236}">
                <a16:creationId xmlns:a16="http://schemas.microsoft.com/office/drawing/2014/main" id="{9DFD9F0D-BEAE-E4A5-6B57-C7ADA41DC2EA}"/>
              </a:ext>
            </a:extLst>
          </p:cNvPr>
          <p:cNvSpPr/>
          <p:nvPr/>
        </p:nvSpPr>
        <p:spPr>
          <a:xfrm>
            <a:off x="5175664" y="5124288"/>
            <a:ext cx="560503" cy="2883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680EC092-682C-32C8-7344-60797495AD6F}"/>
              </a:ext>
            </a:extLst>
          </p:cNvPr>
          <p:cNvSpPr>
            <a:spLocks noChangeAspect="1"/>
          </p:cNvSpPr>
          <p:nvPr/>
        </p:nvSpPr>
        <p:spPr bwMode="gray">
          <a:xfrm>
            <a:off x="5089899" y="50602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261573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gnaposto testo 8">
            <a:extLst>
              <a:ext uri="{FF2B5EF4-FFF2-40B4-BE49-F238E27FC236}">
                <a16:creationId xmlns:a16="http://schemas.microsoft.com/office/drawing/2014/main" id="{E1BCC83D-6890-1D3F-9E96-C6D591AFCF34}"/>
              </a:ext>
            </a:extLst>
          </p:cNvPr>
          <p:cNvSpPr>
            <a:spLocks noGrp="1"/>
          </p:cNvSpPr>
          <p:nvPr>
            <p:ph type="body" sz="quarter" idx="10"/>
          </p:nvPr>
        </p:nvSpPr>
        <p:spPr>
          <a:xfrm>
            <a:off x="289968" y="1201793"/>
            <a:ext cx="1209600" cy="496800"/>
          </a:xfrm>
        </p:spPr>
        <p:txBody>
          <a:bodyPr/>
          <a:lstStyle/>
          <a:p>
            <a:r>
              <a:rPr lang="en-US"/>
              <a:t>4</a:t>
            </a:r>
          </a:p>
        </p:txBody>
      </p:sp>
      <p:sp>
        <p:nvSpPr>
          <p:cNvPr id="40" name="Text Placeholder 2">
            <a:extLst>
              <a:ext uri="{FF2B5EF4-FFF2-40B4-BE49-F238E27FC236}">
                <a16:creationId xmlns:a16="http://schemas.microsoft.com/office/drawing/2014/main" id="{620CCDB3-9679-71BD-4607-8B689DC6E4FB}"/>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1" name="Text Placeholder 3">
            <a:extLst>
              <a:ext uri="{FF2B5EF4-FFF2-40B4-BE49-F238E27FC236}">
                <a16:creationId xmlns:a16="http://schemas.microsoft.com/office/drawing/2014/main" id="{21835EFF-183D-29F2-E984-21DE2FED2166}"/>
              </a:ext>
            </a:extLst>
          </p:cNvPr>
          <p:cNvSpPr>
            <a:spLocks noGrp="1"/>
          </p:cNvSpPr>
          <p:nvPr>
            <p:ph type="body" sz="quarter" idx="16"/>
          </p:nvPr>
        </p:nvSpPr>
        <p:spPr>
          <a:xfrm>
            <a:off x="1570306" y="1880108"/>
            <a:ext cx="493292" cy="460911"/>
          </a:xfrm>
          <a:solidFill>
            <a:srgbClr val="D9D9D9"/>
          </a:solidFill>
          <a:ln>
            <a:solidFill>
              <a:srgbClr val="D9D9D9"/>
            </a:solidFill>
          </a:ln>
        </p:spPr>
        <p:txBody>
          <a:bodyPr anchor="ctr">
            <a:normAutofit/>
          </a:bodyPr>
          <a:lstStyle/>
          <a:p>
            <a:pPr>
              <a:lnSpc>
                <a:spcPct val="90000"/>
              </a:lnSpc>
            </a:pPr>
            <a:r>
              <a:rPr lang="it-IT" sz="1900"/>
              <a:t>4.1</a:t>
            </a:r>
            <a:endParaRPr lang="en-US" sz="1900"/>
          </a:p>
        </p:txBody>
      </p:sp>
      <p:sp>
        <p:nvSpPr>
          <p:cNvPr id="42" name="Text Placeholder 4">
            <a:extLst>
              <a:ext uri="{FF2B5EF4-FFF2-40B4-BE49-F238E27FC236}">
                <a16:creationId xmlns:a16="http://schemas.microsoft.com/office/drawing/2014/main" id="{C9516B49-EC4C-08B6-B7B5-CB69824EB975}"/>
              </a:ext>
            </a:extLst>
          </p:cNvPr>
          <p:cNvSpPr>
            <a:spLocks noGrp="1"/>
          </p:cNvSpPr>
          <p:nvPr>
            <p:ph type="body" sz="quarter" idx="17"/>
          </p:nvPr>
        </p:nvSpPr>
        <p:spPr>
          <a:xfrm>
            <a:off x="2206848" y="1880876"/>
            <a:ext cx="7232720" cy="460911"/>
          </a:xfrm>
          <a:solidFill>
            <a:srgbClr val="D9D9D9"/>
          </a:solidFill>
          <a:ln>
            <a:solidFill>
              <a:srgbClr val="D9D9D9"/>
            </a:solidFill>
          </a:ln>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43" name="Text Placeholder 5">
            <a:extLst>
              <a:ext uri="{FF2B5EF4-FFF2-40B4-BE49-F238E27FC236}">
                <a16:creationId xmlns:a16="http://schemas.microsoft.com/office/drawing/2014/main" id="{CBE4106C-A039-6FB1-BC00-A0F9A4996FCF}"/>
              </a:ext>
            </a:extLst>
          </p:cNvPr>
          <p:cNvSpPr>
            <a:spLocks noGrp="1"/>
          </p:cNvSpPr>
          <p:nvPr>
            <p:ph type="body" sz="quarter" idx="18"/>
          </p:nvPr>
        </p:nvSpPr>
        <p:spPr>
          <a:xfrm>
            <a:off x="2206848" y="2508960"/>
            <a:ext cx="7232720" cy="460911"/>
          </a:xfrm>
          <a:solidFill>
            <a:srgbClr val="D9D9D9"/>
          </a:solidFill>
          <a:ln>
            <a:solidFill>
              <a:srgbClr val="D9D9D9"/>
            </a:solidFill>
          </a:ln>
        </p:spPr>
        <p:txBody>
          <a:bodyPr>
            <a:normAutofit/>
          </a:bodyPr>
          <a:lstStyle/>
          <a:p>
            <a:pPr algn="l"/>
            <a:r>
              <a:rPr lang="el-GR" sz="2000"/>
              <a:t>Ρυθμίσεις Διαγωνισμού</a:t>
            </a:r>
            <a:endParaRPr lang="en-US" sz="2000"/>
          </a:p>
        </p:txBody>
      </p:sp>
      <p:sp>
        <p:nvSpPr>
          <p:cNvPr id="44" name="Text Placeholder 7">
            <a:extLst>
              <a:ext uri="{FF2B5EF4-FFF2-40B4-BE49-F238E27FC236}">
                <a16:creationId xmlns:a16="http://schemas.microsoft.com/office/drawing/2014/main" id="{994A59FA-CA07-83E9-3D1A-74881232744B}"/>
              </a:ext>
            </a:extLst>
          </p:cNvPr>
          <p:cNvSpPr>
            <a:spLocks noGrp="1"/>
          </p:cNvSpPr>
          <p:nvPr>
            <p:ph type="body" sz="quarter" idx="20"/>
          </p:nvPr>
        </p:nvSpPr>
        <p:spPr>
          <a:xfrm>
            <a:off x="1567179" y="2515059"/>
            <a:ext cx="502008" cy="460911"/>
          </a:xfrm>
          <a:solidFill>
            <a:srgbClr val="D9D9D9"/>
          </a:solidFill>
          <a:ln>
            <a:solidFill>
              <a:srgbClr val="D9D9D9"/>
            </a:solidFill>
          </a:ln>
        </p:spPr>
        <p:txBody>
          <a:bodyPr anchor="ctr">
            <a:normAutofit/>
          </a:bodyPr>
          <a:lstStyle/>
          <a:p>
            <a:pPr>
              <a:lnSpc>
                <a:spcPct val="90000"/>
              </a:lnSpc>
            </a:pPr>
            <a:r>
              <a:rPr lang="en-US" sz="1900"/>
              <a:t>4.2</a:t>
            </a:r>
          </a:p>
        </p:txBody>
      </p:sp>
      <p:sp>
        <p:nvSpPr>
          <p:cNvPr id="45" name="Text Placeholder 1">
            <a:extLst>
              <a:ext uri="{FF2B5EF4-FFF2-40B4-BE49-F238E27FC236}">
                <a16:creationId xmlns:a16="http://schemas.microsoft.com/office/drawing/2014/main" id="{65D74CB1-DE80-1847-AD54-092FD17B7A1E}"/>
              </a:ext>
            </a:extLst>
          </p:cNvPr>
          <p:cNvSpPr>
            <a:spLocks noGrp="1"/>
          </p:cNvSpPr>
          <p:nvPr>
            <p:ph type="body" sz="quarter" idx="21"/>
          </p:nvPr>
        </p:nvSpPr>
        <p:spPr>
          <a:xfrm>
            <a:off x="1577483" y="3699992"/>
            <a:ext cx="493292" cy="460911"/>
          </a:xfrm>
        </p:spPr>
        <p:txBody>
          <a:bodyPr/>
          <a:lstStyle/>
          <a:p>
            <a:endParaRPr lang="en-US"/>
          </a:p>
        </p:txBody>
      </p:sp>
      <p:sp>
        <p:nvSpPr>
          <p:cNvPr id="46" name="Text Placeholder 6">
            <a:extLst>
              <a:ext uri="{FF2B5EF4-FFF2-40B4-BE49-F238E27FC236}">
                <a16:creationId xmlns:a16="http://schemas.microsoft.com/office/drawing/2014/main" id="{9EEA9B34-4875-BCEF-30BA-8EC9561A5D0C}"/>
              </a:ext>
            </a:extLst>
          </p:cNvPr>
          <p:cNvSpPr>
            <a:spLocks noGrp="1"/>
          </p:cNvSpPr>
          <p:nvPr>
            <p:ph type="body" sz="quarter" idx="22"/>
          </p:nvPr>
        </p:nvSpPr>
        <p:spPr>
          <a:xfrm>
            <a:off x="2204086" y="3715552"/>
            <a:ext cx="7232720" cy="460911"/>
          </a:xfrm>
        </p:spPr>
        <p:txBody>
          <a:bodyPr/>
          <a:lstStyle/>
          <a:p>
            <a:endParaRPr lang="en-US"/>
          </a:p>
        </p:txBody>
      </p:sp>
      <p:sp>
        <p:nvSpPr>
          <p:cNvPr id="47" name="Text Placeholder 17">
            <a:extLst>
              <a:ext uri="{FF2B5EF4-FFF2-40B4-BE49-F238E27FC236}">
                <a16:creationId xmlns:a16="http://schemas.microsoft.com/office/drawing/2014/main" id="{7AD5493E-EFB8-652E-CCAA-75C3C2B64909}"/>
              </a:ext>
            </a:extLst>
          </p:cNvPr>
          <p:cNvSpPr>
            <a:spLocks noGrp="1"/>
          </p:cNvSpPr>
          <p:nvPr>
            <p:ph type="body" sz="quarter" idx="23"/>
          </p:nvPr>
        </p:nvSpPr>
        <p:spPr>
          <a:xfrm>
            <a:off x="2206848" y="4302166"/>
            <a:ext cx="7232720" cy="460911"/>
          </a:xfrm>
        </p:spPr>
        <p:txBody>
          <a:bodyPr/>
          <a:lstStyle/>
          <a:p>
            <a:endParaRPr lang="en-US"/>
          </a:p>
        </p:txBody>
      </p:sp>
      <p:sp>
        <p:nvSpPr>
          <p:cNvPr id="48" name="Text Placeholder 18">
            <a:extLst>
              <a:ext uri="{FF2B5EF4-FFF2-40B4-BE49-F238E27FC236}">
                <a16:creationId xmlns:a16="http://schemas.microsoft.com/office/drawing/2014/main" id="{0EA8B6A9-0036-1B51-99C7-11B228CB286C}"/>
              </a:ext>
            </a:extLst>
          </p:cNvPr>
          <p:cNvSpPr>
            <a:spLocks noGrp="1"/>
          </p:cNvSpPr>
          <p:nvPr>
            <p:ph type="body" sz="quarter" idx="24"/>
          </p:nvPr>
        </p:nvSpPr>
        <p:spPr>
          <a:xfrm>
            <a:off x="1567179" y="4308265"/>
            <a:ext cx="502008" cy="460911"/>
          </a:xfrm>
        </p:spPr>
        <p:txBody>
          <a:bodyPr/>
          <a:lstStyle/>
          <a:p>
            <a:endParaRPr lang="en-US"/>
          </a:p>
        </p:txBody>
      </p:sp>
      <p:sp>
        <p:nvSpPr>
          <p:cNvPr id="49" name="Text Placeholder 19">
            <a:extLst>
              <a:ext uri="{FF2B5EF4-FFF2-40B4-BE49-F238E27FC236}">
                <a16:creationId xmlns:a16="http://schemas.microsoft.com/office/drawing/2014/main" id="{085E9CF2-EDA9-EA1F-D50A-5E6B43697043}"/>
              </a:ext>
            </a:extLst>
          </p:cNvPr>
          <p:cNvSpPr>
            <a:spLocks noGrp="1"/>
          </p:cNvSpPr>
          <p:nvPr>
            <p:ph type="body" sz="quarter" idx="25"/>
          </p:nvPr>
        </p:nvSpPr>
        <p:spPr>
          <a:xfrm>
            <a:off x="2217869" y="3135896"/>
            <a:ext cx="7232720" cy="460911"/>
          </a:xfrm>
        </p:spPr>
        <p:txBody>
          <a:bodyPr/>
          <a:lstStyle/>
          <a:p>
            <a:endParaRPr lang="en-US"/>
          </a:p>
        </p:txBody>
      </p:sp>
      <p:sp>
        <p:nvSpPr>
          <p:cNvPr id="50" name="Text Placeholder 20">
            <a:extLst>
              <a:ext uri="{FF2B5EF4-FFF2-40B4-BE49-F238E27FC236}">
                <a16:creationId xmlns:a16="http://schemas.microsoft.com/office/drawing/2014/main" id="{25140671-92C7-9EDA-915F-B0810D2394B2}"/>
              </a:ext>
            </a:extLst>
          </p:cNvPr>
          <p:cNvSpPr>
            <a:spLocks noGrp="1"/>
          </p:cNvSpPr>
          <p:nvPr>
            <p:ph type="body" sz="quarter" idx="27"/>
          </p:nvPr>
        </p:nvSpPr>
        <p:spPr>
          <a:xfrm>
            <a:off x="2217869" y="4934403"/>
            <a:ext cx="7232720" cy="460911"/>
          </a:xfrm>
          <a:solidFill>
            <a:srgbClr val="D9D9D9"/>
          </a:solidFill>
          <a:ln>
            <a:solidFill>
              <a:srgbClr val="D9D9D9"/>
            </a:solidFill>
          </a:ln>
        </p:spPr>
        <p:txBody>
          <a:bodyPr/>
          <a:lstStyle/>
          <a:p>
            <a:endParaRPr lang="en-US"/>
          </a:p>
        </p:txBody>
      </p:sp>
      <p:sp>
        <p:nvSpPr>
          <p:cNvPr id="51" name="Text Placeholder 21">
            <a:extLst>
              <a:ext uri="{FF2B5EF4-FFF2-40B4-BE49-F238E27FC236}">
                <a16:creationId xmlns:a16="http://schemas.microsoft.com/office/drawing/2014/main" id="{70DC9B0E-3313-D342-B4C9-DA919352CEA7}"/>
              </a:ext>
            </a:extLst>
          </p:cNvPr>
          <p:cNvSpPr>
            <a:spLocks noGrp="1"/>
          </p:cNvSpPr>
          <p:nvPr>
            <p:ph type="body" sz="quarter" idx="28"/>
          </p:nvPr>
        </p:nvSpPr>
        <p:spPr>
          <a:xfrm>
            <a:off x="1568767" y="4923496"/>
            <a:ext cx="502008" cy="460911"/>
          </a:xfrm>
          <a:solidFill>
            <a:srgbClr val="D9D9D9"/>
          </a:solidFill>
          <a:ln>
            <a:solidFill>
              <a:srgbClr val="D9D9D9"/>
            </a:solidFill>
          </a:ln>
        </p:spPr>
        <p:txBody>
          <a:bodyPr/>
          <a:lstStyle/>
          <a:p>
            <a:endParaRPr lang="en-US"/>
          </a:p>
        </p:txBody>
      </p:sp>
      <p:sp>
        <p:nvSpPr>
          <p:cNvPr id="52" name="Text Placeholder 22">
            <a:extLst>
              <a:ext uri="{FF2B5EF4-FFF2-40B4-BE49-F238E27FC236}">
                <a16:creationId xmlns:a16="http://schemas.microsoft.com/office/drawing/2014/main" id="{DF86CD50-7365-0B6E-66ED-18924FF4DF76}"/>
              </a:ext>
            </a:extLst>
          </p:cNvPr>
          <p:cNvSpPr>
            <a:spLocks noGrp="1"/>
          </p:cNvSpPr>
          <p:nvPr>
            <p:ph type="body" sz="quarter" idx="29"/>
          </p:nvPr>
        </p:nvSpPr>
        <p:spPr>
          <a:xfrm>
            <a:off x="1568767" y="3136801"/>
            <a:ext cx="502008" cy="460911"/>
          </a:xfrm>
        </p:spPr>
        <p:txBody>
          <a:bodyPr/>
          <a:lstStyle/>
          <a:p>
            <a:endParaRPr lang="en-US"/>
          </a:p>
        </p:txBody>
      </p:sp>
      <p:sp>
        <p:nvSpPr>
          <p:cNvPr id="53" name="Text Placeholder 23">
            <a:extLst>
              <a:ext uri="{FF2B5EF4-FFF2-40B4-BE49-F238E27FC236}">
                <a16:creationId xmlns:a16="http://schemas.microsoft.com/office/drawing/2014/main" id="{2BD685D2-4389-1049-9A5F-4328CB2D1A19}"/>
              </a:ext>
            </a:extLst>
          </p:cNvPr>
          <p:cNvSpPr>
            <a:spLocks noGrp="1"/>
          </p:cNvSpPr>
          <p:nvPr>
            <p:ph type="body" sz="quarter" idx="30"/>
          </p:nvPr>
        </p:nvSpPr>
        <p:spPr>
          <a:xfrm>
            <a:off x="2217869" y="5535529"/>
            <a:ext cx="7232720" cy="460911"/>
          </a:xfrm>
        </p:spPr>
        <p:txBody>
          <a:bodyPr anchor="ctr">
            <a:normAutofit/>
          </a:bodyPr>
          <a:lstStyle/>
          <a:p>
            <a:pPr algn="l"/>
            <a:r>
              <a:rPr lang="el-GR" sz="2000"/>
              <a:t>Ανάθεση Προμηθευτών</a:t>
            </a:r>
            <a:endParaRPr lang="en-US" sz="2000"/>
          </a:p>
        </p:txBody>
      </p:sp>
      <p:sp>
        <p:nvSpPr>
          <p:cNvPr id="54" name="Text Placeholder 24">
            <a:extLst>
              <a:ext uri="{FF2B5EF4-FFF2-40B4-BE49-F238E27FC236}">
                <a16:creationId xmlns:a16="http://schemas.microsoft.com/office/drawing/2014/main" id="{5FACCB90-25DF-C043-47BD-1A7CA418DBA7}"/>
              </a:ext>
            </a:extLst>
          </p:cNvPr>
          <p:cNvSpPr>
            <a:spLocks noGrp="1"/>
          </p:cNvSpPr>
          <p:nvPr>
            <p:ph type="body" sz="quarter" idx="31"/>
          </p:nvPr>
        </p:nvSpPr>
        <p:spPr>
          <a:xfrm>
            <a:off x="1568767" y="5524622"/>
            <a:ext cx="502008" cy="460911"/>
          </a:xfrm>
        </p:spPr>
        <p:txBody>
          <a:bodyPr anchor="ctr">
            <a:normAutofit fontScale="77500" lnSpcReduction="20000"/>
          </a:bodyPr>
          <a:lstStyle/>
          <a:p>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Text Placeholder 3">
            <a:extLst>
              <a:ext uri="{FF2B5EF4-FFF2-40B4-BE49-F238E27FC236}">
                <a16:creationId xmlns:a16="http://schemas.microsoft.com/office/drawing/2014/main" id="{7DB9E280-38C1-245B-DF18-A4C2382FD7E9}"/>
              </a:ext>
            </a:extLst>
          </p:cNvPr>
          <p:cNvSpPr txBox="1">
            <a:spLocks/>
          </p:cNvSpPr>
          <p:nvPr/>
        </p:nvSpPr>
        <p:spPr>
          <a:xfrm>
            <a:off x="1579015" y="3126914"/>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 name="Text Placeholder 4">
            <a:extLst>
              <a:ext uri="{FF2B5EF4-FFF2-40B4-BE49-F238E27FC236}">
                <a16:creationId xmlns:a16="http://schemas.microsoft.com/office/drawing/2014/main" id="{41524B44-A35C-1EBB-D9ED-27CCDB4DD8B6}"/>
              </a:ext>
            </a:extLst>
          </p:cNvPr>
          <p:cNvSpPr txBox="1">
            <a:spLocks/>
          </p:cNvSpPr>
          <p:nvPr/>
        </p:nvSpPr>
        <p:spPr>
          <a:xfrm>
            <a:off x="2215557" y="3127519"/>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57" name="Text Placeholder 5">
            <a:extLst>
              <a:ext uri="{FF2B5EF4-FFF2-40B4-BE49-F238E27FC236}">
                <a16:creationId xmlns:a16="http://schemas.microsoft.com/office/drawing/2014/main" id="{4AEF47F9-A1D9-BCB4-BC54-E975751ED929}"/>
              </a:ext>
            </a:extLst>
          </p:cNvPr>
          <p:cNvSpPr txBox="1">
            <a:spLocks/>
          </p:cNvSpPr>
          <p:nvPr/>
        </p:nvSpPr>
        <p:spPr>
          <a:xfrm>
            <a:off x="2215557" y="3718772"/>
            <a:ext cx="7232720"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 name="Text Placeholder 7">
            <a:extLst>
              <a:ext uri="{FF2B5EF4-FFF2-40B4-BE49-F238E27FC236}">
                <a16:creationId xmlns:a16="http://schemas.microsoft.com/office/drawing/2014/main" id="{ECD5FFB3-1A42-F57A-C914-3F639699B7AE}"/>
              </a:ext>
            </a:extLst>
          </p:cNvPr>
          <p:cNvSpPr txBox="1">
            <a:spLocks/>
          </p:cNvSpPr>
          <p:nvPr/>
        </p:nvSpPr>
        <p:spPr>
          <a:xfrm>
            <a:off x="1575888" y="3716168"/>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59" name="Text Placeholder 3">
            <a:extLst>
              <a:ext uri="{FF2B5EF4-FFF2-40B4-BE49-F238E27FC236}">
                <a16:creationId xmlns:a16="http://schemas.microsoft.com/office/drawing/2014/main" id="{A7DAC758-61FC-0D13-555D-DF3BC3DDA0E3}"/>
              </a:ext>
            </a:extLst>
          </p:cNvPr>
          <p:cNvSpPr txBox="1">
            <a:spLocks/>
          </p:cNvSpPr>
          <p:nvPr/>
        </p:nvSpPr>
        <p:spPr>
          <a:xfrm>
            <a:off x="1579015" y="4309125"/>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Text Placeholder 4">
            <a:extLst>
              <a:ext uri="{FF2B5EF4-FFF2-40B4-BE49-F238E27FC236}">
                <a16:creationId xmlns:a16="http://schemas.microsoft.com/office/drawing/2014/main" id="{4C572B30-96FF-D5C0-DA53-D72174E295D0}"/>
              </a:ext>
            </a:extLst>
          </p:cNvPr>
          <p:cNvSpPr txBox="1">
            <a:spLocks/>
          </p:cNvSpPr>
          <p:nvPr/>
        </p:nvSpPr>
        <p:spPr>
          <a:xfrm>
            <a:off x="2215557" y="430118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 name="Text Placeholder 5">
            <a:extLst>
              <a:ext uri="{FF2B5EF4-FFF2-40B4-BE49-F238E27FC236}">
                <a16:creationId xmlns:a16="http://schemas.microsoft.com/office/drawing/2014/main" id="{E681E16B-0F9C-0EFC-37B2-2CA24394D35E}"/>
              </a:ext>
            </a:extLst>
          </p:cNvPr>
          <p:cNvSpPr txBox="1">
            <a:spLocks/>
          </p:cNvSpPr>
          <p:nvPr/>
        </p:nvSpPr>
        <p:spPr>
          <a:xfrm>
            <a:off x="2215557" y="492926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7">
            <a:extLst>
              <a:ext uri="{FF2B5EF4-FFF2-40B4-BE49-F238E27FC236}">
                <a16:creationId xmlns:a16="http://schemas.microsoft.com/office/drawing/2014/main" id="{E163CD3A-CF87-5294-AAA2-D28A27BAB89A}"/>
              </a:ext>
            </a:extLst>
          </p:cNvPr>
          <p:cNvSpPr txBox="1">
            <a:spLocks/>
          </p:cNvSpPr>
          <p:nvPr/>
        </p:nvSpPr>
        <p:spPr>
          <a:xfrm>
            <a:off x="1575888" y="4926660"/>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Tree>
    <p:extLst>
      <p:ext uri="{BB962C8B-B14F-4D97-AF65-F5344CB8AC3E}">
        <p14:creationId xmlns:p14="http://schemas.microsoft.com/office/powerpoint/2010/main" val="3171475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l-GR" b="1" dirty="0">
                <a:latin typeface="Calibri"/>
                <a:ea typeface="Calibri"/>
                <a:cs typeface="Calibri"/>
              </a:rPr>
              <a:t>Ανάθεση Προμηθευτών </a:t>
            </a:r>
            <a:r>
              <a:rPr lang="en-US" b="1" dirty="0">
                <a:latin typeface="Calibri"/>
                <a:ea typeface="Calibri"/>
                <a:cs typeface="Calibri"/>
              </a:rPr>
              <a:t>- </a:t>
            </a:r>
            <a:r>
              <a:rPr lang="en-US" b="1" dirty="0" err="1">
                <a:latin typeface="Calibri"/>
                <a:ea typeface="Calibri"/>
                <a:cs typeface="Calibri"/>
              </a:rPr>
              <a:t>Αξιολόγηση</a:t>
            </a:r>
            <a:r>
              <a:rPr lang="en-US" b="1" dirty="0">
                <a:latin typeface="Calibri"/>
                <a:ea typeface="Calibri"/>
                <a:cs typeface="Calibri"/>
              </a:rPr>
              <a:t> </a:t>
            </a:r>
            <a:r>
              <a:rPr lang="en-US" b="1" dirty="0" err="1">
                <a:latin typeface="Calibri"/>
                <a:ea typeface="Calibri"/>
                <a:cs typeface="Calibri"/>
              </a:rPr>
              <a:t>Προσφοράς</a:t>
            </a:r>
            <a:r>
              <a:rPr lang="en-US" b="1" dirty="0">
                <a:latin typeface="Calibri"/>
                <a:ea typeface="Calibri"/>
                <a:cs typeface="Calibri"/>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92500" lnSpcReduction="10000"/>
          </a:bodyPr>
          <a:lstStyle/>
          <a:p>
            <a:pPr algn="just"/>
            <a:r>
              <a:rPr lang="en-US" b="1" dirty="0" err="1">
                <a:latin typeface="Calibri"/>
                <a:ea typeface="Calibri"/>
                <a:cs typeface="Calibri"/>
              </a:rPr>
              <a:t>Μόνο</a:t>
            </a:r>
            <a:r>
              <a:rPr lang="en-US" b="1" dirty="0">
                <a:latin typeface="Calibri"/>
                <a:ea typeface="Calibri"/>
                <a:cs typeface="Calibri"/>
              </a:rPr>
              <a:t>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δημιουργηθεί</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 </a:t>
            </a:r>
            <a:r>
              <a:rPr lang="en-US" b="1" dirty="0">
                <a:latin typeface="Calibri"/>
                <a:ea typeface="Calibri"/>
                <a:cs typeface="Calibri"/>
              </a:rPr>
              <a:t>RFP </a:t>
            </a:r>
            <a:r>
              <a:rPr lang="en-US" dirty="0" err="1">
                <a:latin typeface="Calibri"/>
                <a:ea typeface="Calibri"/>
                <a:cs typeface="Calibri"/>
              </a:rPr>
              <a:t>εντός</a:t>
            </a:r>
            <a:r>
              <a:rPr lang="en-US" dirty="0">
                <a:latin typeface="Calibri"/>
                <a:ea typeface="Calibri"/>
                <a:cs typeface="Calibri"/>
              </a:rPr>
              <a:t>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Πλήρους</a:t>
            </a:r>
            <a:r>
              <a:rPr lang="en-US" dirty="0">
                <a:latin typeface="Calibri"/>
                <a:ea typeface="Calibri"/>
                <a:cs typeface="Calibri"/>
              </a:rPr>
              <a:t> </a:t>
            </a:r>
            <a:r>
              <a:rPr lang="en-US" dirty="0" err="1">
                <a:latin typeface="Calibri"/>
                <a:ea typeface="Calibri"/>
                <a:cs typeface="Calibri"/>
              </a:rPr>
              <a:t>Έργου</a:t>
            </a:r>
            <a:r>
              <a:rPr lang="en-US" dirty="0">
                <a:latin typeface="Calibri"/>
                <a:ea typeface="Calibri"/>
                <a:cs typeface="Calibri"/>
              </a:rPr>
              <a:t> </a:t>
            </a:r>
            <a:r>
              <a:rPr lang="en-US" dirty="0" err="1">
                <a:latin typeface="Calibri"/>
                <a:ea typeface="Calibri"/>
                <a:cs typeface="Calibri"/>
              </a:rPr>
              <a:t>Προμήθευσης</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dirty="0" err="1">
                <a:latin typeface="Calibri"/>
                <a:ea typeface="Calibri"/>
                <a:cs typeface="Calibri"/>
              </a:rPr>
              <a:t>Αξιολόγηση</a:t>
            </a:r>
            <a:r>
              <a:rPr lang="en-US" dirty="0">
                <a:latin typeface="Calibri"/>
                <a:ea typeface="Calibri"/>
                <a:cs typeface="Calibri"/>
              </a:rPr>
              <a:t> </a:t>
            </a:r>
            <a:r>
              <a:rPr lang="en-US" dirty="0" err="1">
                <a:latin typeface="Calibri"/>
                <a:ea typeface="Calibri"/>
                <a:cs typeface="Calibri"/>
              </a:rPr>
              <a:t>Προσφοράς</a:t>
            </a:r>
            <a:r>
              <a:rPr lang="en-US" dirty="0">
                <a:latin typeface="Calibri"/>
                <a:ea typeface="Calibri"/>
                <a:cs typeface="Calibri"/>
              </a:rPr>
              <a:t> θα </a:t>
            </a:r>
            <a:r>
              <a:rPr lang="en-US" dirty="0" err="1">
                <a:latin typeface="Calibri"/>
                <a:ea typeface="Calibri"/>
                <a:cs typeface="Calibri"/>
              </a:rPr>
              <a:t>ξεκινήσει</a:t>
            </a:r>
            <a:r>
              <a:rPr lang="en-US" dirty="0">
                <a:latin typeface="Calibri"/>
                <a:ea typeface="Calibri"/>
                <a:cs typeface="Calibri"/>
              </a:rPr>
              <a:t> α</a:t>
            </a:r>
            <a:r>
              <a:rPr lang="en-US" dirty="0" err="1">
                <a:latin typeface="Calibri"/>
                <a:ea typeface="Calibri"/>
                <a:cs typeface="Calibri"/>
              </a:rPr>
              <a:t>υτόμ</a:t>
            </a:r>
            <a:r>
              <a:rPr lang="en-US" dirty="0">
                <a:latin typeface="Calibri"/>
                <a:ea typeface="Calibri"/>
                <a:cs typeface="Calibri"/>
              </a:rPr>
              <a:t>ατα </a:t>
            </a:r>
            <a:r>
              <a:rPr lang="en-US" dirty="0" err="1">
                <a:latin typeface="Calibri"/>
                <a:ea typeface="Calibri"/>
                <a:cs typeface="Calibri"/>
              </a:rPr>
              <a:t>μόλις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After the consensus grading, open the financial envelope</a:t>
            </a:r>
            <a:r>
              <a:rPr lang="en-US" dirty="0">
                <a:latin typeface="Calibri"/>
                <a:ea typeface="Calibri"/>
                <a:cs typeface="Calibri"/>
              </a:rPr>
              <a:t>. </a:t>
            </a:r>
          </a:p>
          <a:p>
            <a:pPr algn="just">
              <a:buClr>
                <a:srgbClr val="F15822"/>
              </a:buClr>
            </a:pPr>
            <a:r>
              <a:rPr lang="en-US" b="1" dirty="0">
                <a:latin typeface="Calibri"/>
                <a:ea typeface="Calibri"/>
                <a:cs typeface="Calibri"/>
              </a:rPr>
              <a:t>ΣΗΜΕΙΩΣΗ: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 </a:t>
            </a:r>
            <a:r>
              <a:rPr lang="en-US" b="1" dirty="0">
                <a:latin typeface="Calibri"/>
                <a:ea typeface="Calibri"/>
                <a:cs typeface="Calibri"/>
              </a:rPr>
              <a:t>One Envelope RFP event</a:t>
            </a:r>
            <a:r>
              <a:rPr lang="en-US" dirty="0">
                <a:latin typeface="Calibri"/>
                <a:ea typeface="Calibri"/>
                <a:cs typeface="Calibri"/>
              </a:rPr>
              <a:t>, η </a:t>
            </a:r>
            <a:r>
              <a:rPr lang="en-US" dirty="0" err="1">
                <a:latin typeface="Calibri"/>
                <a:ea typeface="Calibri"/>
                <a:cs typeface="Calibri"/>
              </a:rPr>
              <a:t>οικονομική</a:t>
            </a:r>
            <a:r>
              <a:rPr lang="en-US" dirty="0">
                <a:latin typeface="Calibri"/>
                <a:ea typeface="Calibri"/>
                <a:cs typeface="Calibri"/>
              </a:rPr>
              <a:t> π</a:t>
            </a:r>
            <a:r>
              <a:rPr lang="en-US" dirty="0" err="1">
                <a:latin typeface="Calibri"/>
                <a:ea typeface="Calibri"/>
                <a:cs typeface="Calibri"/>
              </a:rPr>
              <a:t>ροσφορά</a:t>
            </a:r>
            <a:r>
              <a:rPr lang="en-US" dirty="0">
                <a:latin typeface="Calibri"/>
                <a:ea typeface="Calibri"/>
                <a:cs typeface="Calibri"/>
              </a:rPr>
              <a:t> α</a:t>
            </a:r>
            <a:r>
              <a:rPr lang="en-US" dirty="0" err="1">
                <a:latin typeface="Calibri"/>
                <a:ea typeface="Calibri"/>
                <a:cs typeface="Calibri"/>
              </a:rPr>
              <a:t>νοίγει</a:t>
            </a:r>
            <a:r>
              <a:rPr lang="en-US" dirty="0">
                <a:latin typeface="Calibri"/>
                <a:ea typeface="Calibri"/>
                <a:cs typeface="Calibri"/>
              </a:rPr>
              <a:t> τα</a:t>
            </a:r>
            <a:r>
              <a:rPr lang="en-US" dirty="0" err="1">
                <a:latin typeface="Calibri"/>
                <a:ea typeface="Calibri"/>
                <a:cs typeface="Calibri"/>
              </a:rPr>
              <a:t>υτόχρον</a:t>
            </a:r>
            <a:r>
              <a:rPr lang="en-US" dirty="0">
                <a:latin typeface="Calibri"/>
                <a:ea typeface="Calibri"/>
                <a:cs typeface="Calibri"/>
              </a:rPr>
              <a:t>α </a:t>
            </a:r>
            <a:r>
              <a:rPr lang="en-US" dirty="0" err="1">
                <a:latin typeface="Calibri"/>
                <a:ea typeface="Calibri"/>
                <a:cs typeface="Calibri"/>
              </a:rPr>
              <a:t>με</a:t>
            </a:r>
            <a:r>
              <a:rPr lang="en-US" dirty="0">
                <a:latin typeface="Calibri"/>
                <a:ea typeface="Calibri"/>
                <a:cs typeface="Calibri"/>
              </a:rPr>
              <a:t> </a:t>
            </a:r>
            <a:r>
              <a:rPr lang="en-US" dirty="0" err="1">
                <a:latin typeface="Calibri"/>
                <a:ea typeface="Calibri"/>
                <a:cs typeface="Calibri"/>
              </a:rPr>
              <a:t>τον</a:t>
            </a:r>
            <a:r>
              <a:rPr lang="en-US" dirty="0">
                <a:latin typeface="Calibri"/>
                <a:ea typeface="Calibri"/>
                <a:cs typeface="Calibri"/>
              </a:rPr>
              <a:t> </a:t>
            </a:r>
            <a:r>
              <a:rPr lang="en-US" dirty="0" err="1">
                <a:latin typeface="Calibri"/>
                <a:ea typeface="Calibri"/>
                <a:cs typeface="Calibri"/>
              </a:rPr>
              <a:t>τεχνικό</a:t>
            </a:r>
            <a:r>
              <a:rPr lang="en-US" dirty="0">
                <a:latin typeface="Calibri"/>
                <a:ea typeface="Calibri"/>
                <a:cs typeface="Calibri"/>
              </a:rPr>
              <a:t> </a:t>
            </a:r>
            <a:r>
              <a:rPr lang="en-US" dirty="0" err="1">
                <a:latin typeface="Calibri"/>
                <a:ea typeface="Calibri"/>
                <a:cs typeface="Calibri"/>
              </a:rPr>
              <a:t>φάκελο</a:t>
            </a:r>
            <a:r>
              <a:rPr lang="en-US" dirty="0">
                <a:latin typeface="Calibri"/>
                <a:ea typeface="Calibri"/>
                <a:cs typeface="Calibri"/>
              </a:rPr>
              <a:t>. </a:t>
            </a:r>
            <a:r>
              <a:rPr lang="en-US" dirty="0" err="1">
                <a:latin typeface="Calibri"/>
                <a:ea typeface="Calibri"/>
                <a:cs typeface="Calibri"/>
              </a:rPr>
              <a:t>Ωστόσο</a:t>
            </a:r>
            <a:r>
              <a:rPr lang="en-US" dirty="0">
                <a:latin typeface="Calibri"/>
                <a:ea typeface="Calibri"/>
                <a:cs typeface="Calibri"/>
              </a:rPr>
              <a:t>, η </a:t>
            </a:r>
            <a:r>
              <a:rPr lang="en-US" dirty="0" err="1">
                <a:latin typeface="Calibri"/>
                <a:ea typeface="Calibri"/>
                <a:cs typeface="Calibri"/>
              </a:rPr>
              <a:t>εκτέλεση</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βα</a:t>
            </a:r>
            <a:r>
              <a:rPr lang="en-US" dirty="0" err="1">
                <a:latin typeface="Calibri"/>
                <a:ea typeface="Calibri"/>
                <a:cs typeface="Calibri"/>
              </a:rPr>
              <a:t>θμολόγησης</a:t>
            </a:r>
            <a:r>
              <a:rPr lang="en-US" dirty="0">
                <a:latin typeface="Calibri"/>
                <a:ea typeface="Calibri"/>
                <a:cs typeface="Calibri"/>
              </a:rPr>
              <a:t> </a:t>
            </a:r>
            <a:r>
              <a:rPr lang="en-US" dirty="0" err="1">
                <a:latin typeface="Calibri"/>
                <a:ea typeface="Calibri"/>
                <a:cs typeface="Calibri"/>
              </a:rPr>
              <a:t>συν</a:t>
            </a:r>
            <a:r>
              <a:rPr lang="en-US" dirty="0">
                <a:latin typeface="Calibri"/>
                <a:ea typeface="Calibri"/>
                <a:cs typeface="Calibri"/>
              </a:rPr>
              <a:t>α</a:t>
            </a:r>
            <a:r>
              <a:rPr lang="en-US" dirty="0" err="1">
                <a:latin typeface="Calibri"/>
                <a:ea typeface="Calibri"/>
                <a:cs typeface="Calibri"/>
              </a:rPr>
              <a:t>ίνεσης</a:t>
            </a:r>
            <a:r>
              <a:rPr lang="en-US" dirty="0">
                <a:latin typeface="Calibri"/>
                <a:ea typeface="Calibri"/>
                <a:cs typeface="Calibri"/>
              </a:rPr>
              <a:t> και η </a:t>
            </a:r>
            <a:r>
              <a:rPr lang="en-US" dirty="0" err="1">
                <a:latin typeface="Calibri"/>
                <a:ea typeface="Calibri"/>
                <a:cs typeface="Calibri"/>
              </a:rPr>
              <a:t>ολοκλήρωση</a:t>
            </a:r>
            <a:r>
              <a:rPr lang="en-US" dirty="0">
                <a:latin typeface="Calibri"/>
                <a:ea typeface="Calibri"/>
                <a:cs typeface="Calibri"/>
              </a:rPr>
              <a:t> α</a:t>
            </a:r>
            <a:r>
              <a:rPr lang="en-US" dirty="0" err="1">
                <a:latin typeface="Calibri"/>
                <a:ea typeface="Calibri"/>
                <a:cs typeface="Calibri"/>
              </a:rPr>
              <a:t>υτής</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ας </a:t>
            </a:r>
            <a:r>
              <a:rPr lang="en-US" dirty="0" err="1">
                <a:latin typeface="Calibri"/>
                <a:ea typeface="Calibri"/>
                <a:cs typeface="Calibri"/>
              </a:rPr>
              <a:t>είν</a:t>
            </a:r>
            <a:r>
              <a:rPr lang="en-US" dirty="0">
                <a:latin typeface="Calibri"/>
                <a:ea typeface="Calibri"/>
                <a:cs typeface="Calibri"/>
              </a:rPr>
              <a:t>αι </a:t>
            </a:r>
            <a:r>
              <a:rPr lang="en-US" b="1" dirty="0">
                <a:latin typeface="Calibri"/>
                <a:ea typeface="Calibri"/>
                <a:cs typeface="Calibri"/>
              </a:rPr>
              <a:t>υπ</a:t>
            </a:r>
            <a:r>
              <a:rPr lang="en-US" b="1" dirty="0" err="1">
                <a:latin typeface="Calibri"/>
                <a:ea typeface="Calibri"/>
                <a:cs typeface="Calibri"/>
              </a:rPr>
              <a:t>οχρεωτική</a:t>
            </a:r>
            <a:r>
              <a:rPr lang="en-US" b="1" dirty="0">
                <a:latin typeface="Calibri"/>
                <a:ea typeface="Calibri"/>
                <a:cs typeface="Calibri"/>
              </a:rPr>
              <a:t> </a:t>
            </a:r>
            <a:r>
              <a:rPr lang="en-US" dirty="0" err="1">
                <a:latin typeface="Calibri"/>
                <a:ea typeface="Calibri"/>
                <a:cs typeface="Calibri"/>
              </a:rPr>
              <a:t>γι</a:t>
            </a:r>
            <a:r>
              <a:rPr lang="en-US" dirty="0">
                <a:latin typeface="Calibri"/>
                <a:ea typeface="Calibri"/>
                <a:cs typeface="Calibri"/>
              </a:rPr>
              <a:t>α </a:t>
            </a:r>
            <a:r>
              <a:rPr lang="en-US" dirty="0" err="1">
                <a:latin typeface="Calibri"/>
                <a:ea typeface="Calibri"/>
                <a:cs typeface="Calibri"/>
              </a:rPr>
              <a:t>την</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a:t>
            </a:r>
            <a:r>
              <a:rPr lang="en-US" dirty="0" err="1">
                <a:latin typeface="Calibri"/>
                <a:ea typeface="Calibri"/>
                <a:cs typeface="Calibri"/>
              </a:rPr>
              <a:t>ρξη</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ας </a:t>
            </a:r>
            <a:r>
              <a:rPr lang="en-US" dirty="0" err="1">
                <a:latin typeface="Calibri"/>
                <a:ea typeface="Calibri"/>
                <a:cs typeface="Calibri"/>
              </a:rPr>
              <a:t>Αξιολόγησης</a:t>
            </a:r>
            <a:r>
              <a:rPr lang="en-US" dirty="0">
                <a:latin typeface="Calibri"/>
                <a:ea typeface="Calibri"/>
                <a:cs typeface="Calibri"/>
              </a:rPr>
              <a:t> </a:t>
            </a:r>
            <a:r>
              <a:rPr lang="en-US" dirty="0" err="1">
                <a:latin typeface="Calibri"/>
                <a:ea typeface="Calibri"/>
                <a:cs typeface="Calibri"/>
              </a:rPr>
              <a:t>Προσφοράς</a:t>
            </a:r>
            <a:r>
              <a:rPr lang="en-US" dirty="0">
                <a:latin typeface="Calibri"/>
                <a:ea typeface="Calibri"/>
                <a:cs typeface="Calibri"/>
              </a:rPr>
              <a:t>.</a:t>
            </a:r>
          </a:p>
          <a:p>
            <a:pPr algn="just"/>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 </a:t>
            </a:r>
            <a:r>
              <a:rPr lang="en-US" b="1" dirty="0">
                <a:latin typeface="Calibri"/>
                <a:ea typeface="Calibri"/>
                <a:cs typeface="Calibri"/>
              </a:rPr>
              <a:t>Two Envelopes RFP</a:t>
            </a:r>
            <a:r>
              <a:rPr lang="en-US" dirty="0">
                <a:latin typeface="Calibri"/>
                <a:ea typeface="Calibri"/>
                <a:cs typeface="Calibri"/>
              </a:rPr>
              <a:t>, ο </a:t>
            </a:r>
            <a:r>
              <a:rPr lang="en-US" dirty="0" err="1">
                <a:latin typeface="Calibri"/>
                <a:ea typeface="Calibri"/>
                <a:cs typeface="Calibri"/>
              </a:rPr>
              <a:t>οικονομικός</a:t>
            </a:r>
            <a:r>
              <a:rPr lang="en-US" dirty="0">
                <a:latin typeface="Calibri"/>
                <a:ea typeface="Calibri"/>
                <a:cs typeface="Calibri"/>
              </a:rPr>
              <a:t> </a:t>
            </a:r>
            <a:r>
              <a:rPr lang="en-US" dirty="0" err="1">
                <a:latin typeface="Calibri"/>
                <a:ea typeface="Calibri"/>
                <a:cs typeface="Calibri"/>
              </a:rPr>
              <a:t>φάκελος</a:t>
            </a:r>
            <a:r>
              <a:rPr lang="en-US" dirty="0">
                <a:latin typeface="Calibri"/>
                <a:ea typeface="Calibri"/>
                <a:cs typeface="Calibri"/>
              </a:rPr>
              <a:t> μπ</a:t>
            </a:r>
            <a:r>
              <a:rPr lang="en-US" dirty="0" err="1">
                <a:latin typeface="Calibri"/>
                <a:ea typeface="Calibri"/>
                <a:cs typeface="Calibri"/>
              </a:rPr>
              <a:t>ορεί</a:t>
            </a:r>
            <a:r>
              <a:rPr lang="en-US" dirty="0">
                <a:latin typeface="Calibri"/>
                <a:ea typeface="Calibri"/>
                <a:cs typeface="Calibri"/>
              </a:rPr>
              <a:t> να α</a:t>
            </a:r>
            <a:r>
              <a:rPr lang="en-US" dirty="0" err="1">
                <a:latin typeface="Calibri"/>
                <a:ea typeface="Calibri"/>
                <a:cs typeface="Calibri"/>
              </a:rPr>
              <a:t>νοιχτεί</a:t>
            </a:r>
            <a:r>
              <a:rPr lang="en-US" dirty="0">
                <a:latin typeface="Calibri"/>
                <a:ea typeface="Calibri"/>
                <a:cs typeface="Calibri"/>
              </a:rPr>
              <a:t> </a:t>
            </a:r>
            <a:r>
              <a:rPr lang="en-US" dirty="0" err="1">
                <a:latin typeface="Calibri"/>
                <a:ea typeface="Calibri"/>
                <a:cs typeface="Calibri"/>
              </a:rPr>
              <a:t>μόνο</a:t>
            </a:r>
            <a:r>
              <a:rPr lang="en-US" dirty="0">
                <a:latin typeface="Calibri"/>
                <a:ea typeface="Calibri"/>
                <a:cs typeface="Calibri"/>
              </a:rPr>
              <a:t> </a:t>
            </a:r>
            <a:r>
              <a:rPr lang="en-US" dirty="0" err="1">
                <a:latin typeface="Calibri"/>
                <a:ea typeface="Calibri"/>
                <a:cs typeface="Calibri"/>
              </a:rPr>
              <a:t>εάν</a:t>
            </a:r>
            <a:r>
              <a:rPr lang="en-US" dirty="0">
                <a:latin typeface="Calibri"/>
                <a:ea typeface="Calibri"/>
                <a:cs typeface="Calibri"/>
              </a:rPr>
              <a:t> η βα</a:t>
            </a:r>
            <a:r>
              <a:rPr lang="en-US" dirty="0" err="1">
                <a:latin typeface="Calibri"/>
                <a:ea typeface="Calibri"/>
                <a:cs typeface="Calibri"/>
              </a:rPr>
              <a:t>θμολόγηση</a:t>
            </a:r>
            <a:r>
              <a:rPr lang="en-US" dirty="0">
                <a:latin typeface="Calibri"/>
                <a:ea typeface="Calibri"/>
                <a:cs typeface="Calibri"/>
              </a:rPr>
              <a:t> </a:t>
            </a:r>
            <a:r>
              <a:rPr lang="en-US" dirty="0" err="1">
                <a:latin typeface="Calibri"/>
                <a:ea typeface="Calibri"/>
                <a:cs typeface="Calibri"/>
              </a:rPr>
              <a:t>συν</a:t>
            </a:r>
            <a:r>
              <a:rPr lang="en-US" dirty="0">
                <a:latin typeface="Calibri"/>
                <a:ea typeface="Calibri"/>
                <a:cs typeface="Calibri"/>
              </a:rPr>
              <a:t>α</a:t>
            </a:r>
            <a:r>
              <a:rPr lang="en-US" dirty="0" err="1">
                <a:latin typeface="Calibri"/>
                <a:ea typeface="Calibri"/>
                <a:cs typeface="Calibri"/>
              </a:rPr>
              <a:t>ίνεσης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απο </a:t>
            </a:r>
            <a:r>
              <a:rPr lang="en-US" dirty="0" err="1">
                <a:latin typeface="Calibri"/>
                <a:ea typeface="Calibri"/>
                <a:cs typeface="Calibri"/>
              </a:rPr>
              <a:t>τον</a:t>
            </a:r>
            <a:r>
              <a:rPr lang="en-US" dirty="0">
                <a:latin typeface="Calibri"/>
                <a:ea typeface="Calibri"/>
                <a:cs typeface="Calibri"/>
              </a:rPr>
              <a:t>  Project Owner.</a:t>
            </a:r>
            <a:endParaRPr lang="en-US">
              <a:latin typeface="Calibri"/>
              <a:ea typeface="Calibri"/>
              <a:cs typeface="Calibri"/>
            </a:endParaRPr>
          </a:p>
          <a:p>
            <a:pPr algn="just"/>
            <a:r>
              <a:rPr lang="en-US" b="1" dirty="0" err="1">
                <a:latin typeface="Calibri"/>
                <a:ea typeface="Calibri"/>
                <a:cs typeface="Calibri"/>
              </a:rPr>
              <a:t>Αυτή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ξεκινήσει</a:t>
            </a:r>
            <a:r>
              <a:rPr lang="en-US" b="1" dirty="0">
                <a:latin typeface="Calibri"/>
                <a:ea typeface="Calibri"/>
                <a:cs typeface="Calibri"/>
              </a:rPr>
              <a:t> και θα ολοκληρωθεί αυτόματα, επομένως δεν απαιτούνται ενέργειες από </a:t>
            </a:r>
            <a:r>
              <a:rPr lang="en-US" b="1" dirty="0" err="1">
                <a:latin typeface="Calibri"/>
                <a:ea typeface="Calibri"/>
                <a:cs typeface="Calibri"/>
              </a:rPr>
              <a:t>την</a:t>
            </a:r>
            <a:r>
              <a:rPr lang="en-US" b="1" dirty="0">
                <a:latin typeface="Calibri"/>
                <a:ea typeface="Calibri"/>
                <a:cs typeface="Calibri"/>
              </a:rPr>
              <a:t> π</a:t>
            </a:r>
            <a:r>
              <a:rPr lang="en-US" b="1" dirty="0" err="1">
                <a:latin typeface="Calibri"/>
                <a:ea typeface="Calibri"/>
                <a:cs typeface="Calibri"/>
              </a:rPr>
              <a:t>λευρά</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Χρήστη</a:t>
            </a:r>
            <a:r>
              <a:rPr lang="en-US" b="1" dirty="0">
                <a:latin typeface="Calibri"/>
                <a:ea typeface="Calibri"/>
                <a:cs typeface="Calibri"/>
              </a:rPr>
              <a:t>. </a:t>
            </a:r>
            <a:endParaRPr lang="en-US" dirty="0">
              <a:latin typeface="Calibri"/>
              <a:ea typeface="Calibri"/>
              <a:cs typeface="Calibri"/>
            </a:endParaRPr>
          </a:p>
          <a:p>
            <a:pPr algn="just"/>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οιείτ</a:t>
            </a:r>
            <a:r>
              <a:rPr lang="en-US" dirty="0">
                <a:latin typeface="Calibri"/>
                <a:ea typeface="Calibri"/>
                <a:cs typeface="Calibri"/>
              </a:rPr>
              <a:t>αι </a:t>
            </a:r>
            <a:r>
              <a:rPr lang="en-US" dirty="0" err="1">
                <a:latin typeface="Calibri"/>
                <a:ea typeface="Calibri"/>
                <a:cs typeface="Calibri"/>
              </a:rPr>
              <a:t>κυκλικά</a:t>
            </a:r>
            <a:r>
              <a:rPr lang="en-US" dirty="0">
                <a:latin typeface="Calibri"/>
                <a:ea typeface="Calibri"/>
                <a:cs typeface="Calibri"/>
              </a:rPr>
              <a:t> </a:t>
            </a:r>
            <a:r>
              <a:rPr lang="en-US" dirty="0" err="1">
                <a:latin typeface="Calibri"/>
                <a:ea typeface="Calibri"/>
                <a:cs typeface="Calibri"/>
              </a:rPr>
              <a:t>κάθε</a:t>
            </a:r>
            <a:r>
              <a:rPr lang="en-US" dirty="0">
                <a:latin typeface="Calibri"/>
                <a:ea typeface="Calibri"/>
                <a:cs typeface="Calibri"/>
              </a:rPr>
              <a:t> 15 </a:t>
            </a:r>
            <a:r>
              <a:rPr lang="en-US" dirty="0" err="1">
                <a:latin typeface="Calibri"/>
                <a:ea typeface="Calibri"/>
                <a:cs typeface="Calibri"/>
              </a:rPr>
              <a:t>λε</a:t>
            </a:r>
            <a:r>
              <a:rPr lang="en-US" dirty="0">
                <a:latin typeface="Calibri"/>
                <a:ea typeface="Calibri"/>
                <a:cs typeface="Calibri"/>
              </a:rPr>
              <a:t>π</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χρησιμο</a:t>
            </a:r>
            <a:r>
              <a:rPr lang="en-US" dirty="0">
                <a:latin typeface="Calibri"/>
                <a:ea typeface="Calibri"/>
                <a:cs typeface="Calibri"/>
              </a:rPr>
              <a:t>π</a:t>
            </a:r>
            <a:r>
              <a:rPr lang="en-US" dirty="0" err="1">
                <a:latin typeface="Calibri"/>
                <a:ea typeface="Calibri"/>
                <a:cs typeface="Calibri"/>
              </a:rPr>
              <a:t>οιώντ</a:t>
            </a:r>
            <a:r>
              <a:rPr lang="en-US" dirty="0">
                <a:latin typeface="Calibri"/>
                <a:ea typeface="Calibri"/>
                <a:cs typeface="Calibri"/>
              </a:rPr>
              <a:t>ας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εξωτερικό</a:t>
            </a:r>
            <a:r>
              <a:rPr lang="en-US" dirty="0">
                <a:latin typeface="Calibri"/>
                <a:ea typeface="Calibri"/>
                <a:cs typeface="Calibri"/>
              </a:rPr>
              <a:t> π</a:t>
            </a:r>
            <a:r>
              <a:rPr lang="en-US" dirty="0" err="1">
                <a:latin typeface="Calibri"/>
                <a:ea typeface="Calibri"/>
                <a:cs typeface="Calibri"/>
              </a:rPr>
              <a:t>ρόγρ</a:t>
            </a:r>
            <a:r>
              <a:rPr lang="en-US" dirty="0">
                <a:latin typeface="Calibri"/>
                <a:ea typeface="Calibri"/>
                <a:cs typeface="Calibri"/>
              </a:rPr>
              <a:t>α</a:t>
            </a:r>
            <a:r>
              <a:rPr lang="en-US" dirty="0" err="1">
                <a:latin typeface="Calibri"/>
                <a:ea typeface="Calibri"/>
                <a:cs typeface="Calibri"/>
              </a:rPr>
              <a:t>μμ</a:t>
            </a:r>
            <a:r>
              <a:rPr lang="en-US" dirty="0">
                <a:latin typeface="Calibri"/>
                <a:ea typeface="Calibri"/>
                <a:cs typeface="Calibri"/>
              </a:rPr>
              <a:t>α.</a:t>
            </a:r>
            <a:endParaRPr lang="en-US" dirty="0"/>
          </a:p>
          <a:p>
            <a:pPr algn="just"/>
            <a:r>
              <a:rPr lang="en-US" b="1">
                <a:latin typeface="Calibri"/>
                <a:ea typeface="Calibri"/>
                <a:cs typeface="Calibri"/>
              </a:rPr>
              <a:t>ΣΗΜΕΙΩΣΗ: Όπ</a:t>
            </a:r>
            <a:r>
              <a:rPr lang="en-US" b="1" err="1">
                <a:latin typeface="Calibri"/>
                <a:ea typeface="Calibri"/>
                <a:cs typeface="Calibri"/>
              </a:rPr>
              <a:t>ως</a:t>
            </a:r>
            <a:r>
              <a:rPr lang="en-US" b="1">
                <a:latin typeface="Calibri"/>
                <a:ea typeface="Calibri"/>
                <a:cs typeface="Calibri"/>
              </a:rPr>
              <a:t> ανα</a:t>
            </a:r>
            <a:r>
              <a:rPr lang="en-US" b="1" err="1">
                <a:latin typeface="Calibri"/>
                <a:ea typeface="Calibri"/>
                <a:cs typeface="Calibri"/>
              </a:rPr>
              <a:t>φέρθηκε</a:t>
            </a:r>
            <a:r>
              <a:rPr lang="en-US" b="1">
                <a:latin typeface="Calibri"/>
                <a:ea typeface="Calibri"/>
                <a:cs typeface="Calibri"/>
              </a:rPr>
              <a:t> π</a:t>
            </a:r>
            <a:r>
              <a:rPr lang="en-US" b="1" err="1">
                <a:latin typeface="Calibri"/>
                <a:ea typeface="Calibri"/>
                <a:cs typeface="Calibri"/>
              </a:rPr>
              <a:t>ροηγουμένως</a:t>
            </a:r>
            <a:r>
              <a:rPr lang="en-US" b="1">
                <a:latin typeface="Calibri"/>
                <a:ea typeface="Calibri"/>
                <a:cs typeface="Calibri"/>
              </a:rPr>
              <a:t>, α</a:t>
            </a:r>
            <a:r>
              <a:rPr lang="en-US" b="1" err="1">
                <a:latin typeface="Calibri"/>
                <a:ea typeface="Calibri"/>
                <a:cs typeface="Calibri"/>
              </a:rPr>
              <a:t>υτή</a:t>
            </a:r>
            <a:r>
              <a:rPr lang="en-US" b="1">
                <a:latin typeface="Calibri"/>
                <a:ea typeface="Calibri"/>
                <a:cs typeface="Calibri"/>
              </a:rPr>
              <a:t> η </a:t>
            </a:r>
            <a:r>
              <a:rPr lang="en-US" b="1" err="1">
                <a:latin typeface="Calibri"/>
                <a:ea typeface="Calibri"/>
                <a:cs typeface="Calibri"/>
              </a:rPr>
              <a:t>εργ</a:t>
            </a:r>
            <a:r>
              <a:rPr lang="en-US" b="1">
                <a:latin typeface="Calibri"/>
                <a:ea typeface="Calibri"/>
                <a:cs typeface="Calibri"/>
              </a:rPr>
              <a:t>α</a:t>
            </a:r>
            <a:r>
              <a:rPr lang="en-US" b="1" err="1">
                <a:latin typeface="Calibri"/>
                <a:ea typeface="Calibri"/>
                <a:cs typeface="Calibri"/>
              </a:rPr>
              <a:t>σί</a:t>
            </a:r>
            <a:r>
              <a:rPr lang="en-US" b="1">
                <a:latin typeface="Calibri"/>
                <a:ea typeface="Calibri"/>
                <a:cs typeface="Calibri"/>
              </a:rPr>
              <a:t>α θα </a:t>
            </a:r>
            <a:r>
              <a:rPr lang="en-US" b="1" err="1">
                <a:latin typeface="Calibri"/>
                <a:ea typeface="Calibri"/>
                <a:cs typeface="Calibri"/>
              </a:rPr>
              <a:t>δημιουργηθεί</a:t>
            </a:r>
            <a:r>
              <a:rPr lang="en-US" b="1">
                <a:latin typeface="Calibri"/>
                <a:ea typeface="Calibri"/>
                <a:cs typeface="Calibri"/>
              </a:rPr>
              <a:t> </a:t>
            </a:r>
            <a:r>
              <a:rPr lang="en-US" b="1" err="1">
                <a:latin typeface="Calibri"/>
                <a:ea typeface="Calibri"/>
                <a:cs typeface="Calibri"/>
              </a:rPr>
              <a:t>μόνο</a:t>
            </a:r>
            <a:r>
              <a:rPr lang="en-US" b="1">
                <a:latin typeface="Calibri"/>
                <a:ea typeface="Calibri"/>
                <a:cs typeface="Calibri"/>
              </a:rPr>
              <a:t> </a:t>
            </a:r>
            <a:r>
              <a:rPr lang="en-US" b="1" err="1">
                <a:latin typeface="Calibri"/>
                <a:ea typeface="Calibri"/>
                <a:cs typeface="Calibri"/>
              </a:rPr>
              <a:t>εάν</a:t>
            </a:r>
            <a:r>
              <a:rPr lang="en-US" b="1">
                <a:latin typeface="Calibri"/>
                <a:ea typeface="Calibri"/>
                <a:cs typeface="Calibri"/>
              </a:rPr>
              <a:t> </a:t>
            </a:r>
            <a:r>
              <a:rPr lang="en-US" b="1" err="1">
                <a:latin typeface="Calibri"/>
                <a:ea typeface="Calibri"/>
                <a:cs typeface="Calibri"/>
              </a:rPr>
              <a:t>το</a:t>
            </a:r>
            <a:r>
              <a:rPr lang="en-US" b="1">
                <a:latin typeface="Calibri"/>
                <a:ea typeface="Calibri"/>
                <a:cs typeface="Calibri"/>
              </a:rPr>
              <a:t> RFP </a:t>
            </a:r>
            <a:r>
              <a:rPr lang="en-US" b="1" err="1">
                <a:latin typeface="Calibri"/>
                <a:ea typeface="Calibri"/>
                <a:cs typeface="Calibri"/>
              </a:rPr>
              <a:t>δημιουργηθεί</a:t>
            </a:r>
            <a:r>
              <a:rPr lang="en-US" b="1">
                <a:latin typeface="Calibri"/>
                <a:ea typeface="Calibri"/>
                <a:cs typeface="Calibri"/>
              </a:rPr>
              <a:t> </a:t>
            </a:r>
            <a:r>
              <a:rPr lang="en-US" b="1" err="1">
                <a:latin typeface="Calibri"/>
                <a:ea typeface="Calibri"/>
                <a:cs typeface="Calibri"/>
              </a:rPr>
              <a:t>ξεκινώντ</a:t>
            </a:r>
            <a:r>
              <a:rPr lang="en-US" b="1">
                <a:latin typeface="Calibri"/>
                <a:ea typeface="Calibri"/>
                <a:cs typeface="Calibri"/>
              </a:rPr>
              <a:t>ας από </a:t>
            </a:r>
            <a:r>
              <a:rPr lang="en-US" b="1" err="1">
                <a:latin typeface="Calibri"/>
                <a:ea typeface="Calibri"/>
                <a:cs typeface="Calibri"/>
              </a:rPr>
              <a:t>έν</a:t>
            </a:r>
            <a:r>
              <a:rPr lang="en-US" b="1">
                <a:latin typeface="Calibri"/>
                <a:ea typeface="Calibri"/>
                <a:cs typeface="Calibri"/>
              </a:rPr>
              <a:t>α </a:t>
            </a:r>
            <a:r>
              <a:rPr lang="en-US" b="1" err="1">
                <a:latin typeface="Calibri"/>
                <a:ea typeface="Calibri"/>
                <a:cs typeface="Calibri"/>
              </a:rPr>
              <a:t>έργο</a:t>
            </a:r>
            <a:r>
              <a:rPr lang="en-US" b="1">
                <a:latin typeface="Calibri"/>
                <a:ea typeface="Calibri"/>
                <a:cs typeface="Calibri"/>
              </a:rPr>
              <a:t> π</a:t>
            </a:r>
            <a:r>
              <a:rPr lang="en-US" b="1" err="1">
                <a:latin typeface="Calibri"/>
                <a:ea typeface="Calibri"/>
                <a:cs typeface="Calibri"/>
              </a:rPr>
              <a:t>ρομήθευσης</a:t>
            </a:r>
            <a:r>
              <a:rPr lang="en-US" b="1">
                <a:latin typeface="Calibri"/>
                <a:ea typeface="Calibri"/>
                <a:cs typeface="Calibri"/>
              </a:rPr>
              <a:t>. </a:t>
            </a:r>
            <a:r>
              <a:rPr lang="en-US" b="1" err="1">
                <a:latin typeface="Calibri"/>
                <a:ea typeface="Calibri"/>
                <a:cs typeface="Calibri"/>
              </a:rPr>
              <a:t>Είν</a:t>
            </a:r>
            <a:r>
              <a:rPr lang="en-US" b="1">
                <a:latin typeface="Calibri"/>
                <a:ea typeface="Calibri"/>
                <a:cs typeface="Calibri"/>
              </a:rPr>
              <a:t>αι </a:t>
            </a:r>
            <a:r>
              <a:rPr lang="en-US" b="1" err="1">
                <a:latin typeface="Calibri"/>
                <a:ea typeface="Calibri"/>
                <a:cs typeface="Calibri"/>
              </a:rPr>
              <a:t>ορ</a:t>
            </a:r>
            <a:r>
              <a:rPr lang="en-US" b="1">
                <a:latin typeface="Calibri"/>
                <a:ea typeface="Calibri"/>
                <a:cs typeface="Calibri"/>
              </a:rPr>
              <a:t>α</a:t>
            </a:r>
            <a:r>
              <a:rPr lang="en-US" b="1" err="1">
                <a:latin typeface="Calibri"/>
                <a:ea typeface="Calibri"/>
                <a:cs typeface="Calibri"/>
              </a:rPr>
              <a:t>τή</a:t>
            </a:r>
            <a:r>
              <a:rPr lang="en-US" b="1">
                <a:latin typeface="Calibri"/>
                <a:ea typeface="Calibri"/>
                <a:cs typeface="Calibri"/>
              </a:rPr>
              <a:t> </a:t>
            </a:r>
            <a:r>
              <a:rPr lang="en-US" b="1" err="1">
                <a:latin typeface="Calibri"/>
                <a:ea typeface="Calibri"/>
                <a:cs typeface="Calibri"/>
              </a:rPr>
              <a:t>στην</a:t>
            </a:r>
            <a:r>
              <a:rPr lang="en-US" b="1">
                <a:latin typeface="Calibri"/>
                <a:ea typeface="Calibri"/>
                <a:cs typeface="Calibri"/>
              </a:rPr>
              <a:t> </a:t>
            </a:r>
            <a:r>
              <a:rPr lang="en-US" b="1" err="1">
                <a:latin typeface="Calibri"/>
                <a:ea typeface="Calibri"/>
                <a:cs typeface="Calibri"/>
              </a:rPr>
              <a:t>ενότητ</a:t>
            </a:r>
            <a:r>
              <a:rPr lang="en-US" b="1">
                <a:latin typeface="Calibri"/>
                <a:ea typeface="Calibri"/>
                <a:cs typeface="Calibri"/>
              </a:rPr>
              <a:t>α </a:t>
            </a:r>
            <a:r>
              <a:rPr lang="en-US" b="1" err="1">
                <a:latin typeface="Calibri"/>
                <a:ea typeface="Calibri"/>
                <a:cs typeface="Calibri"/>
              </a:rPr>
              <a:t>Εργ</a:t>
            </a:r>
            <a:r>
              <a:rPr lang="en-US" b="1">
                <a:latin typeface="Calibri"/>
                <a:ea typeface="Calibri"/>
                <a:cs typeface="Calibri"/>
              </a:rPr>
              <a:t>α</a:t>
            </a:r>
            <a:r>
              <a:rPr lang="en-US" b="1" err="1">
                <a:latin typeface="Calibri"/>
                <a:ea typeface="Calibri"/>
                <a:cs typeface="Calibri"/>
              </a:rPr>
              <a:t>σίες</a:t>
            </a:r>
            <a:r>
              <a:rPr lang="en-US" b="1">
                <a:latin typeface="Calibri"/>
                <a:ea typeface="Calibri"/>
                <a:cs typeface="Calibri"/>
              </a:rPr>
              <a:t> </a:t>
            </a:r>
            <a:r>
              <a:rPr lang="en-US" b="1" err="1">
                <a:latin typeface="Calibri"/>
                <a:ea typeface="Calibri"/>
                <a:cs typeface="Calibri"/>
              </a:rPr>
              <a:t>του</a:t>
            </a:r>
            <a:r>
              <a:rPr lang="en-US" b="1">
                <a:latin typeface="Calibri"/>
                <a:ea typeface="Calibri"/>
                <a:cs typeface="Calibri"/>
              </a:rPr>
              <a:t> </a:t>
            </a:r>
            <a:r>
              <a:rPr lang="en-US" b="1" err="1">
                <a:latin typeface="Calibri"/>
                <a:ea typeface="Calibri"/>
                <a:cs typeface="Calibri"/>
              </a:rPr>
              <a:t>Έργου</a:t>
            </a:r>
            <a:r>
              <a:rPr lang="en-US" b="1">
                <a:latin typeface="Calibri"/>
                <a:ea typeface="Calibri"/>
                <a:cs typeface="Calibri"/>
              </a:rPr>
              <a:t> </a:t>
            </a:r>
            <a:r>
              <a:rPr lang="en-US" b="1" err="1">
                <a:latin typeface="Calibri"/>
                <a:ea typeface="Calibri"/>
                <a:cs typeface="Calibri"/>
              </a:rPr>
              <a:t>Προμήθευσης</a:t>
            </a:r>
            <a:r>
              <a:rPr lang="en-US" b="1">
                <a:latin typeface="Calibri"/>
                <a:ea typeface="Calibri"/>
                <a:cs typeface="Calibri"/>
              </a:rPr>
              <a:t>.</a:t>
            </a:r>
          </a:p>
          <a:p>
            <a:pPr algn="just"/>
            <a:endParaRPr lang="en-US" b="1" dirty="0">
              <a:ea typeface="Calibri"/>
            </a:endParaRPr>
          </a:p>
          <a:p>
            <a:pPr algn="just">
              <a:buClr>
                <a:srgbClr val="F15822"/>
              </a:buClr>
            </a:pPr>
            <a:endParaRPr lang="en-US" dirty="0"/>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A8F58C8-E1F2-7C86-D45F-D1B3F8624388}"/>
              </a:ext>
            </a:extLst>
          </p:cNvPr>
          <p:cNvPicPr>
            <a:picLocks noGrp="1" noRot="1" noChangeAspect="1" noMove="1" noResize="1" noEditPoints="1" noAdjustHandles="1" noChangeArrowheads="1" noChangeShapeType="1" noCrop="1"/>
          </p:cNvPicPr>
          <p:nvPr/>
        </p:nvPicPr>
        <p:blipFill>
          <a:blip r:embed="rId2"/>
          <a:stretch>
            <a:fillRect/>
          </a:stretch>
        </p:blipFill>
        <p:spPr>
          <a:xfrm>
            <a:off x="3309482" y="3458842"/>
            <a:ext cx="576718" cy="163547"/>
          </a:xfrm>
          <a:prstGeom prst="rect">
            <a:avLst/>
          </a:prstGeom>
        </p:spPr>
      </p:pic>
      <p:grpSp>
        <p:nvGrpSpPr>
          <p:cNvPr id="8" name="Group 7">
            <a:extLst>
              <a:ext uri="{FF2B5EF4-FFF2-40B4-BE49-F238E27FC236}">
                <a16:creationId xmlns:a16="http://schemas.microsoft.com/office/drawing/2014/main" id="{C3D6AA99-5C7D-6F90-20F9-F68BF34664EA}"/>
              </a:ext>
            </a:extLst>
          </p:cNvPr>
          <p:cNvGrpSpPr/>
          <p:nvPr/>
        </p:nvGrpSpPr>
        <p:grpSpPr>
          <a:xfrm>
            <a:off x="366908" y="1162350"/>
            <a:ext cx="7715556" cy="2504394"/>
            <a:chOff x="366908" y="1162350"/>
            <a:chExt cx="7715556" cy="2504394"/>
          </a:xfrm>
        </p:grpSpPr>
        <p:pic>
          <p:nvPicPr>
            <p:cNvPr id="10" name="Picture 9">
              <a:extLst>
                <a:ext uri="{FF2B5EF4-FFF2-40B4-BE49-F238E27FC236}">
                  <a16:creationId xmlns:a16="http://schemas.microsoft.com/office/drawing/2014/main" id="{B9003E99-44C5-7726-3F25-EE2EE6D06C73}"/>
                </a:ext>
              </a:extLst>
            </p:cNvPr>
            <p:cNvPicPr>
              <a:picLocks noGrp="1" noRot="1" noChangeAspect="1" noMove="1" noResize="1" noEditPoints="1" noAdjustHandles="1" noChangeArrowheads="1" noChangeShapeType="1" noCrop="1"/>
            </p:cNvPicPr>
            <p:nvPr/>
          </p:nvPicPr>
          <p:blipFill>
            <a:blip r:embed="rId3"/>
            <a:stretch>
              <a:fillRect/>
            </a:stretch>
          </p:blipFill>
          <p:spPr>
            <a:xfrm>
              <a:off x="366908" y="1162350"/>
              <a:ext cx="7715556" cy="2504394"/>
            </a:xfrm>
            <a:prstGeom prst="rect">
              <a:avLst/>
            </a:prstGeom>
          </p:spPr>
        </p:pic>
        <p:pic>
          <p:nvPicPr>
            <p:cNvPr id="7" name="Picture 6">
              <a:extLst>
                <a:ext uri="{FF2B5EF4-FFF2-40B4-BE49-F238E27FC236}">
                  <a16:creationId xmlns:a16="http://schemas.microsoft.com/office/drawing/2014/main" id="{3E099F64-DB39-9AAE-FA67-D5EF9F2C5CF5}"/>
                </a:ext>
              </a:extLst>
            </p:cNvPr>
            <p:cNvPicPr>
              <a:picLocks noChangeAspect="1"/>
            </p:cNvPicPr>
            <p:nvPr/>
          </p:nvPicPr>
          <p:blipFill>
            <a:blip r:embed="rId4"/>
            <a:stretch>
              <a:fillRect/>
            </a:stretch>
          </p:blipFill>
          <p:spPr>
            <a:xfrm>
              <a:off x="1158155" y="3110831"/>
              <a:ext cx="1811873" cy="168168"/>
            </a:xfrm>
            <a:prstGeom prst="rect">
              <a:avLst/>
            </a:prstGeom>
          </p:spPr>
        </p:pic>
      </p:grpSp>
    </p:spTree>
    <p:extLst>
      <p:ext uri="{BB962C8B-B14F-4D97-AF65-F5344CB8AC3E}">
        <p14:creationId xmlns:p14="http://schemas.microsoft.com/office/powerpoint/2010/main" val="27058102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95A08D-FEC1-ABC1-EB8B-138147123977}"/>
              </a:ext>
            </a:extLst>
          </p:cNvPr>
          <p:cNvPicPr>
            <a:picLocks noChangeAspect="1"/>
          </p:cNvPicPr>
          <p:nvPr/>
        </p:nvPicPr>
        <p:blipFill>
          <a:blip r:embed="rId2"/>
          <a:stretch>
            <a:fillRect/>
          </a:stretch>
        </p:blipFill>
        <p:spPr>
          <a:xfrm>
            <a:off x="366411" y="1232503"/>
            <a:ext cx="7163390" cy="41505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l-GR" b="1" dirty="0">
                <a:latin typeface="Calibri"/>
                <a:ea typeface="Calibri"/>
                <a:cs typeface="Calibri"/>
              </a:rPr>
              <a:t>Ανάθεση Προμηθευτών </a:t>
            </a:r>
            <a:r>
              <a:rPr lang="en-US" b="1" dirty="0">
                <a:latin typeface="Calibri"/>
                <a:ea typeface="Calibri"/>
                <a:cs typeface="Calibri"/>
              </a:rPr>
              <a:t>- </a:t>
            </a:r>
            <a:r>
              <a:rPr lang="en-US" b="1" dirty="0" err="1">
                <a:latin typeface="Calibri"/>
                <a:ea typeface="Calibri"/>
                <a:cs typeface="Calibri"/>
              </a:rPr>
              <a:t>Αξιολόγηση</a:t>
            </a:r>
            <a:r>
              <a:rPr lang="en-US" b="1" dirty="0">
                <a:latin typeface="Calibri"/>
                <a:ea typeface="Calibri"/>
                <a:cs typeface="Calibri"/>
              </a:rPr>
              <a:t> </a:t>
            </a:r>
            <a:r>
              <a:rPr lang="en-US" b="1" dirty="0" err="1">
                <a:latin typeface="Calibri"/>
                <a:ea typeface="Calibri"/>
                <a:cs typeface="Calibri"/>
              </a:rPr>
              <a:t>Προσφοράς</a:t>
            </a:r>
            <a:r>
              <a:rPr lang="en-US" b="1" dirty="0">
                <a:latin typeface="Calibri"/>
                <a:ea typeface="Calibri"/>
                <a:cs typeface="Calibri"/>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n-US" dirty="0" err="1">
                <a:latin typeface="Calibri"/>
                <a:ea typeface="Calibri"/>
                <a:cs typeface="Calibri"/>
              </a:rPr>
              <a:t>Το</a:t>
            </a:r>
            <a:r>
              <a:rPr lang="en-US" dirty="0">
                <a:latin typeface="Calibri"/>
                <a:ea typeface="Calibri"/>
                <a:cs typeface="Calibri"/>
              </a:rPr>
              <a:t> </a:t>
            </a:r>
            <a:r>
              <a:rPr lang="en-US" b="1" dirty="0" err="1">
                <a:latin typeface="Calibri"/>
                <a:ea typeface="Calibri"/>
                <a:cs typeface="Calibri"/>
              </a:rPr>
              <a:t>σύστημ</a:t>
            </a:r>
            <a:r>
              <a:rPr lang="en-US" b="1" dirty="0">
                <a:latin typeface="Calibri"/>
                <a:ea typeface="Calibri"/>
                <a:cs typeface="Calibri"/>
              </a:rPr>
              <a:t>α </a:t>
            </a:r>
            <a:r>
              <a:rPr lang="en-US" dirty="0" err="1">
                <a:latin typeface="Calibri"/>
                <a:ea typeface="Calibri"/>
                <a:cs typeface="Calibri"/>
              </a:rPr>
              <a:t>εφ</a:t>
            </a:r>
            <a:r>
              <a:rPr lang="en-US" dirty="0">
                <a:latin typeface="Calibri"/>
                <a:ea typeface="Calibri"/>
                <a:cs typeface="Calibri"/>
              </a:rPr>
              <a:t>α</a:t>
            </a:r>
            <a:r>
              <a:rPr lang="en-US" dirty="0" err="1">
                <a:latin typeface="Calibri"/>
                <a:ea typeface="Calibri"/>
                <a:cs typeface="Calibri"/>
              </a:rPr>
              <a:t>ρμόζει</a:t>
            </a:r>
            <a:r>
              <a:rPr lang="en-US" dirty="0">
                <a:latin typeface="Calibri"/>
                <a:ea typeface="Calibri"/>
                <a:cs typeface="Calibri"/>
              </a:rPr>
              <a:t> </a:t>
            </a:r>
            <a:r>
              <a:rPr lang="en-US" dirty="0" err="1">
                <a:latin typeface="Calibri"/>
                <a:ea typeface="Calibri"/>
                <a:cs typeface="Calibri"/>
              </a:rPr>
              <a:t>την</a:t>
            </a:r>
            <a:r>
              <a:rPr lang="en-US" dirty="0">
                <a:latin typeface="Calibri"/>
                <a:ea typeface="Calibri"/>
                <a:cs typeface="Calibri"/>
              </a:rPr>
              <a:t> PPC formula </a:t>
            </a:r>
            <a:r>
              <a:rPr lang="en-US" dirty="0" err="1">
                <a:latin typeface="Calibri"/>
                <a:ea typeface="Calibri"/>
                <a:cs typeface="Calibri"/>
              </a:rPr>
              <a:t>γι</a:t>
            </a:r>
            <a:r>
              <a:rPr lang="en-US" dirty="0">
                <a:latin typeface="Calibri"/>
                <a:ea typeface="Calibri"/>
                <a:cs typeface="Calibri"/>
              </a:rPr>
              <a:t>α να </a:t>
            </a:r>
            <a:r>
              <a:rPr lang="en-US" dirty="0" err="1">
                <a:latin typeface="Calibri"/>
                <a:ea typeface="Calibri"/>
                <a:cs typeface="Calibri"/>
              </a:rPr>
              <a:t>δημιουργήσει</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Κα</a:t>
            </a:r>
            <a:r>
              <a:rPr lang="en-US" dirty="0" err="1">
                <a:latin typeface="Calibri"/>
                <a:ea typeface="Calibri"/>
                <a:cs typeface="Calibri"/>
              </a:rPr>
              <a:t>λύτερο</a:t>
            </a:r>
            <a:r>
              <a:rPr lang="en-US" dirty="0">
                <a:latin typeface="Calibri"/>
                <a:ea typeface="Calibri"/>
                <a:cs typeface="Calibri"/>
              </a:rPr>
              <a:t> </a:t>
            </a:r>
            <a:r>
              <a:rPr lang="en-US" dirty="0" err="1">
                <a:latin typeface="Calibri"/>
                <a:ea typeface="Calibri"/>
                <a:cs typeface="Calibri"/>
              </a:rPr>
              <a:t>Σενάριο</a:t>
            </a:r>
            <a:r>
              <a:rPr lang="en-US" dirty="0">
                <a:latin typeface="Calibri"/>
                <a:ea typeface="Calibri"/>
                <a:cs typeface="Calibri"/>
              </a:rPr>
              <a:t> </a:t>
            </a:r>
            <a:r>
              <a:rPr lang="en-US" dirty="0" err="1">
                <a:latin typeface="Calibri"/>
                <a:ea typeface="Calibri"/>
                <a:cs typeface="Calibri"/>
              </a:rPr>
              <a:t>Ανάθεσης</a:t>
            </a:r>
            <a:r>
              <a:rPr lang="en-US" dirty="0">
                <a:latin typeface="Calibri"/>
                <a:ea typeface="Calibri"/>
                <a:cs typeface="Calibri"/>
              </a:rPr>
              <a:t>. </a:t>
            </a:r>
            <a:r>
              <a:rPr lang="en-US" dirty="0" err="1">
                <a:latin typeface="Calibri"/>
                <a:ea typeface="Calibri"/>
                <a:cs typeface="Calibri"/>
              </a:rPr>
              <a:t>Αυτό</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a:t>
            </a:r>
            <a:r>
              <a:rPr lang="en-US" dirty="0" err="1">
                <a:latin typeface="Calibri"/>
                <a:ea typeface="Calibri"/>
                <a:cs typeface="Calibri"/>
              </a:rPr>
              <a:t>σενάριο</a:t>
            </a:r>
            <a:r>
              <a:rPr lang="en-US" dirty="0">
                <a:latin typeface="Calibri"/>
                <a:ea typeface="Calibri"/>
                <a:cs typeface="Calibri"/>
              </a:rPr>
              <a:t> </a:t>
            </a:r>
            <a:r>
              <a:rPr lang="en-US" dirty="0" err="1">
                <a:latin typeface="Calibri"/>
                <a:ea typeface="Calibri"/>
                <a:cs typeface="Calibri"/>
              </a:rPr>
              <a:t>ονομάζετ</a:t>
            </a:r>
            <a:r>
              <a:rPr lang="en-US" dirty="0">
                <a:latin typeface="Calibri"/>
                <a:ea typeface="Calibri"/>
                <a:cs typeface="Calibri"/>
              </a:rPr>
              <a:t>αι </a:t>
            </a:r>
            <a:r>
              <a:rPr lang="en-US" b="1" dirty="0">
                <a:latin typeface="Calibri"/>
                <a:ea typeface="Calibri"/>
                <a:cs typeface="Calibri"/>
              </a:rPr>
              <a:t>Best technical – economical offer </a:t>
            </a:r>
            <a:r>
              <a:rPr lang="en-US" dirty="0">
                <a:latin typeface="Calibri"/>
                <a:ea typeface="Calibri"/>
                <a:cs typeface="Calibri"/>
              </a:rPr>
              <a:t>και </a:t>
            </a:r>
            <a:r>
              <a:rPr lang="en-US" dirty="0" err="1">
                <a:latin typeface="Calibri"/>
                <a:ea typeface="Calibri"/>
                <a:cs typeface="Calibri"/>
              </a:rPr>
              <a:t>είν</a:t>
            </a:r>
            <a:r>
              <a:rPr lang="en-US" dirty="0">
                <a:latin typeface="Calibri"/>
                <a:ea typeface="Calibri"/>
                <a:cs typeface="Calibri"/>
              </a:rPr>
              <a:t>αι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θέσιμο</a:t>
            </a:r>
            <a:r>
              <a:rPr lang="en-US" dirty="0">
                <a:latin typeface="Calibri"/>
                <a:ea typeface="Calibri"/>
                <a:cs typeface="Calibri"/>
              </a:rPr>
              <a:t>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 RFP.</a:t>
            </a:r>
          </a:p>
          <a:p>
            <a:pPr algn="just"/>
            <a:r>
              <a:rPr lang="en-US">
                <a:latin typeface="Calibri"/>
                <a:ea typeface="Calibri"/>
                <a:cs typeface="Calibri"/>
              </a:rPr>
              <a:t>Η </a:t>
            </a:r>
            <a:r>
              <a:rPr lang="en-US" err="1">
                <a:latin typeface="Calibri"/>
                <a:ea typeface="Calibri"/>
                <a:cs typeface="Calibri"/>
              </a:rPr>
              <a:t>δι</a:t>
            </a:r>
            <a:r>
              <a:rPr lang="en-US">
                <a:latin typeface="Calibri"/>
                <a:ea typeface="Calibri"/>
                <a:cs typeface="Calibri"/>
              </a:rPr>
              <a:t>α</a:t>
            </a:r>
            <a:r>
              <a:rPr lang="en-US" err="1">
                <a:latin typeface="Calibri"/>
                <a:ea typeface="Calibri"/>
                <a:cs typeface="Calibri"/>
              </a:rPr>
              <a:t>δικ</a:t>
            </a:r>
            <a:r>
              <a:rPr lang="en-US">
                <a:latin typeface="Calibri"/>
                <a:ea typeface="Calibri"/>
                <a:cs typeface="Calibri"/>
              </a:rPr>
              <a:t>α</a:t>
            </a:r>
            <a:r>
              <a:rPr lang="en-US" err="1">
                <a:latin typeface="Calibri"/>
                <a:ea typeface="Calibri"/>
                <a:cs typeface="Calibri"/>
              </a:rPr>
              <a:t>σί</a:t>
            </a:r>
            <a:r>
              <a:rPr lang="en-US">
                <a:latin typeface="Calibri"/>
                <a:ea typeface="Calibri"/>
                <a:cs typeface="Calibri"/>
              </a:rPr>
              <a:t>α υποβ</a:t>
            </a:r>
            <a:r>
              <a:rPr lang="en-US" err="1">
                <a:latin typeface="Calibri"/>
                <a:ea typeface="Calibri"/>
                <a:cs typeface="Calibri"/>
              </a:rPr>
              <a:t>ολής</a:t>
            </a:r>
            <a:r>
              <a:rPr lang="en-US">
                <a:latin typeface="Calibri"/>
                <a:ea typeface="Calibri"/>
                <a:cs typeface="Calibri"/>
              </a:rPr>
              <a:t> έχει περιγραφεί </a:t>
            </a:r>
            <a:r>
              <a:rPr lang="en-US" err="1">
                <a:latin typeface="Calibri"/>
                <a:ea typeface="Calibri"/>
                <a:cs typeface="Calibri"/>
              </a:rPr>
              <a:t>στις</a:t>
            </a:r>
            <a:r>
              <a:rPr lang="en-US">
                <a:latin typeface="Calibri"/>
                <a:ea typeface="Calibri"/>
                <a:cs typeface="Calibri"/>
              </a:rPr>
              <a:t> επ</a:t>
            </a:r>
            <a:r>
              <a:rPr lang="en-US" err="1">
                <a:latin typeface="Calibri"/>
                <a:ea typeface="Calibri"/>
                <a:cs typeface="Calibri"/>
              </a:rPr>
              <a:t>όμενες</a:t>
            </a:r>
            <a:r>
              <a:rPr lang="en-US">
                <a:latin typeface="Calibri"/>
                <a:ea typeface="Calibri"/>
                <a:cs typeface="Calibri"/>
              </a:rPr>
              <a:t> </a:t>
            </a:r>
            <a:r>
              <a:rPr lang="en-US" err="1">
                <a:latin typeface="Calibri"/>
                <a:ea typeface="Calibri"/>
                <a:cs typeface="Calibri"/>
              </a:rPr>
              <a:t>δι</a:t>
            </a:r>
            <a:r>
              <a:rPr lang="en-US">
                <a:latin typeface="Calibri"/>
                <a:ea typeface="Calibri"/>
                <a:cs typeface="Calibri"/>
              </a:rPr>
              <a:t>α</a:t>
            </a:r>
            <a:r>
              <a:rPr lang="en-US" err="1">
                <a:latin typeface="Calibri"/>
                <a:ea typeface="Calibri"/>
                <a:cs typeface="Calibri"/>
              </a:rPr>
              <a:t>φάνειες</a:t>
            </a:r>
            <a:r>
              <a:rPr lang="en-US">
                <a:latin typeface="Calibri"/>
                <a:ea typeface="Calibri"/>
                <a:cs typeface="Calibri"/>
              </a:rPr>
              <a:t>:</a:t>
            </a:r>
          </a:p>
          <a:p>
            <a:pPr algn="just">
              <a:buClr>
                <a:srgbClr val="F15822"/>
              </a:buClr>
            </a:pPr>
            <a:endParaRPr lang="en-US" dirty="0"/>
          </a:p>
          <a:p>
            <a:pPr algn="just">
              <a:buClr>
                <a:srgbClr val="F15822"/>
              </a:buClr>
            </a:pPr>
            <a:endParaRPr lang="en-US" dirty="0"/>
          </a:p>
          <a:p>
            <a:pPr algn="just">
              <a:buClr>
                <a:srgbClr val="F15822"/>
              </a:buClr>
            </a:pPr>
            <a:endParaRPr lang="en-US" dirty="0"/>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sp>
        <p:nvSpPr>
          <p:cNvPr id="4" name="Rectangle 5">
            <a:extLst>
              <a:ext uri="{FF2B5EF4-FFF2-40B4-BE49-F238E27FC236}">
                <a16:creationId xmlns:a16="http://schemas.microsoft.com/office/drawing/2014/main" id="{E7914CBC-5C50-3EF3-8557-0F20823B87B7}"/>
              </a:ext>
            </a:extLst>
          </p:cNvPr>
          <p:cNvSpPr/>
          <p:nvPr/>
        </p:nvSpPr>
        <p:spPr>
          <a:xfrm>
            <a:off x="4607561" y="2470847"/>
            <a:ext cx="2338787" cy="14330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483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26BD8C-AFA6-BA48-32FD-DB2105A9A1DD}"/>
              </a:ext>
            </a:extLst>
          </p:cNvPr>
          <p:cNvPicPr>
            <a:picLocks noChangeAspect="1"/>
          </p:cNvPicPr>
          <p:nvPr/>
        </p:nvPicPr>
        <p:blipFill>
          <a:blip r:embed="rId3"/>
          <a:stretch>
            <a:fillRect/>
          </a:stretch>
        </p:blipFill>
        <p:spPr>
          <a:xfrm>
            <a:off x="262307" y="1107382"/>
            <a:ext cx="7807960" cy="2872112"/>
          </a:xfrm>
          <a:prstGeom prst="rect">
            <a:avLst/>
          </a:prstGeom>
        </p:spPr>
      </p:pic>
      <p:pic>
        <p:nvPicPr>
          <p:cNvPr id="7" name="Picture 6">
            <a:extLst>
              <a:ext uri="{FF2B5EF4-FFF2-40B4-BE49-F238E27FC236}">
                <a16:creationId xmlns:a16="http://schemas.microsoft.com/office/drawing/2014/main" id="{3EBABCFB-1CC0-A247-2929-09927C0346E1}"/>
              </a:ext>
            </a:extLst>
          </p:cNvPr>
          <p:cNvPicPr>
            <a:picLocks noChangeAspect="1"/>
          </p:cNvPicPr>
          <p:nvPr/>
        </p:nvPicPr>
        <p:blipFill>
          <a:blip r:embed="rId4"/>
          <a:stretch>
            <a:fillRect/>
          </a:stretch>
        </p:blipFill>
        <p:spPr>
          <a:xfrm>
            <a:off x="417589" y="4138993"/>
            <a:ext cx="6830746" cy="2065811"/>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09348" cy="440940"/>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Επισύναψη Αρχείου για Εγκρίνοντες Ανάθεσης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Πριν από την υποβολή της ανάθεσης προς έγκριση, ο Αγοραστής μπορεί να εισάγει ένα συνημμένο ή ένα σχόλιο στην εργασία που να υποστηρίζει το υποβληθέν σενάριο ανάθεσης, ώστε οι εγκριτές να δουν το έγγραφο/σχόλιο που απέστειλε ο Αγοραστής στο μήνυμα ηλεκτρονικού ταχυδρομείου που ζητά έγκριση.</a:t>
            </a:r>
            <a:endParaRPr lang="en-US" sz="1200"/>
          </a:p>
          <a:p>
            <a:pPr algn="just">
              <a:buClr>
                <a:srgbClr val="F15822"/>
              </a:buClr>
            </a:pPr>
            <a:r>
              <a:rPr lang="el-GR" sz="1200"/>
              <a:t>Για να εισάγετε ένα συνημμένο</a:t>
            </a:r>
            <a:r>
              <a:rPr lang="en-US" sz="1200"/>
              <a:t>:</a:t>
            </a:r>
          </a:p>
          <a:p>
            <a:pPr marL="228600" indent="-228600" algn="just">
              <a:buClr>
                <a:srgbClr val="F15822"/>
              </a:buClr>
              <a:buAutoNum type="arabicPeriod"/>
            </a:pPr>
            <a:r>
              <a:rPr lang="el-GR" sz="1200"/>
              <a:t>Στην καρτέλα Εργασίες Κάντε κλικ στην </a:t>
            </a:r>
            <a:r>
              <a:rPr lang="el-GR" sz="1200" b="1"/>
              <a:t>Έγκριση Ανάθεσης.</a:t>
            </a:r>
            <a:endParaRPr lang="en-US" sz="1200" b="1"/>
          </a:p>
          <a:p>
            <a:pPr marL="228600" indent="-228600" algn="just">
              <a:buClr>
                <a:srgbClr val="F15822"/>
              </a:buClr>
              <a:buAutoNum type="arabicPeriod"/>
            </a:pPr>
            <a:r>
              <a:rPr lang="el-GR" sz="1200"/>
              <a:t>Πηγαίνετε στο</a:t>
            </a:r>
            <a:r>
              <a:rPr lang="en-US" sz="1200"/>
              <a:t> </a:t>
            </a:r>
            <a:r>
              <a:rPr lang="el-GR" sz="1200"/>
              <a:t>πεδίο </a:t>
            </a:r>
            <a:r>
              <a:rPr lang="el-GR" sz="1200" b="1"/>
              <a:t>Σχόλια και ιστορικό δραστηριοτήτων.</a:t>
            </a:r>
            <a:endParaRPr lang="en-US" sz="1200" b="1"/>
          </a:p>
          <a:p>
            <a:pPr marL="228600" indent="-228600" algn="just">
              <a:buClr>
                <a:srgbClr val="F15822"/>
              </a:buClr>
              <a:buAutoNum type="arabicPeriod"/>
            </a:pPr>
            <a:r>
              <a:rPr lang="el-GR" sz="1200"/>
              <a:t>Εισάγετε ένα σχόλιο και κάντε κλικ στην αναζήτηση και εισάγετε ένα αρχείο από τον υπολογιστή σας.</a:t>
            </a:r>
          </a:p>
          <a:p>
            <a:pPr marL="228600" indent="-228600" algn="just">
              <a:buClr>
                <a:srgbClr val="F15822"/>
              </a:buClr>
              <a:buAutoNum type="arabicPeriod"/>
            </a:pPr>
            <a:r>
              <a:rPr lang="el-GR" sz="1200"/>
              <a:t>Κάντε κλικ στην </a:t>
            </a:r>
            <a:r>
              <a:rPr lang="el-GR" sz="1200" b="1"/>
              <a:t>Αποστολή</a:t>
            </a:r>
            <a:r>
              <a:rPr lang="el-GR" sz="1200"/>
              <a:t>.</a:t>
            </a:r>
            <a:endParaRPr lang="en-US" sz="1200" b="1"/>
          </a:p>
          <a:p>
            <a:pPr marL="228600" indent="-228600" algn="just">
              <a:buClr>
                <a:srgbClr val="F15822"/>
              </a:buClr>
              <a:buAutoNum type="arabicPeriod"/>
            </a:pPr>
            <a:endParaRPr lang="en-US" sz="1200"/>
          </a:p>
        </p:txBody>
      </p:sp>
      <p:sp>
        <p:nvSpPr>
          <p:cNvPr id="23" name="Rectangle 5">
            <a:extLst>
              <a:ext uri="{FF2B5EF4-FFF2-40B4-BE49-F238E27FC236}">
                <a16:creationId xmlns:a16="http://schemas.microsoft.com/office/drawing/2014/main" id="{86FD0932-C1C9-3DF5-FEBF-6CCA9ADD35AA}"/>
              </a:ext>
            </a:extLst>
          </p:cNvPr>
          <p:cNvSpPr/>
          <p:nvPr/>
        </p:nvSpPr>
        <p:spPr>
          <a:xfrm>
            <a:off x="318049" y="3745164"/>
            <a:ext cx="1076325"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59933D5-DAD4-D1A4-AA4A-A690E5C808C7}"/>
              </a:ext>
            </a:extLst>
          </p:cNvPr>
          <p:cNvSpPr>
            <a:spLocks noChangeAspect="1"/>
          </p:cNvSpPr>
          <p:nvPr/>
        </p:nvSpPr>
        <p:spPr bwMode="gray">
          <a:xfrm>
            <a:off x="1326481" y="3898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7" name="Rectangle 5">
            <a:extLst>
              <a:ext uri="{FF2B5EF4-FFF2-40B4-BE49-F238E27FC236}">
                <a16:creationId xmlns:a16="http://schemas.microsoft.com/office/drawing/2014/main" id="{45613914-172A-4721-8FA6-37E13AFC2FA9}"/>
              </a:ext>
            </a:extLst>
          </p:cNvPr>
          <p:cNvSpPr/>
          <p:nvPr/>
        </p:nvSpPr>
        <p:spPr>
          <a:xfrm>
            <a:off x="501652" y="4196390"/>
            <a:ext cx="157162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BC65433F-66B4-D346-5EA8-121BAD2264EF}"/>
              </a:ext>
            </a:extLst>
          </p:cNvPr>
          <p:cNvSpPr>
            <a:spLocks noChangeAspect="1"/>
          </p:cNvSpPr>
          <p:nvPr/>
        </p:nvSpPr>
        <p:spPr bwMode="gray">
          <a:xfrm>
            <a:off x="2005382" y="43217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9" name="Rectangle 5">
            <a:extLst>
              <a:ext uri="{FF2B5EF4-FFF2-40B4-BE49-F238E27FC236}">
                <a16:creationId xmlns:a16="http://schemas.microsoft.com/office/drawing/2014/main" id="{A5F366A3-D0CF-F10F-BA50-53EE2B185FFD}"/>
              </a:ext>
            </a:extLst>
          </p:cNvPr>
          <p:cNvSpPr/>
          <p:nvPr/>
        </p:nvSpPr>
        <p:spPr>
          <a:xfrm>
            <a:off x="694395" y="4510122"/>
            <a:ext cx="6510564" cy="142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9C6CE3D-BF03-33F4-41C5-A1F201AA8FFB}"/>
              </a:ext>
            </a:extLst>
          </p:cNvPr>
          <p:cNvSpPr>
            <a:spLocks noChangeAspect="1"/>
          </p:cNvSpPr>
          <p:nvPr/>
        </p:nvSpPr>
        <p:spPr bwMode="gray">
          <a:xfrm>
            <a:off x="590329" y="5859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1" name="Rectangle 5">
            <a:extLst>
              <a:ext uri="{FF2B5EF4-FFF2-40B4-BE49-F238E27FC236}">
                <a16:creationId xmlns:a16="http://schemas.microsoft.com/office/drawing/2014/main" id="{CBE0DCF6-89C0-7A92-E92E-8E5FE942DDD6}"/>
              </a:ext>
            </a:extLst>
          </p:cNvPr>
          <p:cNvSpPr/>
          <p:nvPr/>
        </p:nvSpPr>
        <p:spPr>
          <a:xfrm>
            <a:off x="6697167" y="5994895"/>
            <a:ext cx="507792" cy="1657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7A67006-B6DB-4B41-FC14-5AC60327CBE0}"/>
              </a:ext>
            </a:extLst>
          </p:cNvPr>
          <p:cNvSpPr>
            <a:spLocks noChangeAspect="1"/>
          </p:cNvSpPr>
          <p:nvPr/>
        </p:nvSpPr>
        <p:spPr bwMode="gray">
          <a:xfrm>
            <a:off x="6613401" y="60927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84348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8BF8FC-239F-241D-FD3E-D6DF1C3EC1E8}"/>
              </a:ext>
            </a:extLst>
          </p:cNvPr>
          <p:cNvPicPr>
            <a:picLocks noChangeAspect="1"/>
          </p:cNvPicPr>
          <p:nvPr/>
        </p:nvPicPr>
        <p:blipFill>
          <a:blip r:embed="rId2"/>
          <a:stretch>
            <a:fillRect/>
          </a:stretch>
        </p:blipFill>
        <p:spPr>
          <a:xfrm>
            <a:off x="200052" y="1110784"/>
            <a:ext cx="8009250" cy="2801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(3/4)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Στο</a:t>
            </a:r>
            <a:r>
              <a:rPr lang="it-IT" sz="1200" dirty="0"/>
              <a:t> </a:t>
            </a:r>
            <a:r>
              <a:rPr lang="it-IT" sz="1200" dirty="0" err="1"/>
              <a:t>δεύτερο</a:t>
            </a:r>
            <a:r>
              <a:rPr lang="el-GR" sz="1200" dirty="0"/>
              <a:t> </a:t>
            </a:r>
            <a:r>
              <a:rPr lang="it-IT" sz="1200" dirty="0" err="1"/>
              <a:t>τμήμ</a:t>
            </a:r>
            <a:r>
              <a:rPr lang="it-IT" sz="1200" dirty="0"/>
              <a:t>α </a:t>
            </a:r>
            <a:r>
              <a:rPr lang="el-GR" sz="1200" b="1" dirty="0"/>
              <a:t>Λεπτομέρειες Έργου </a:t>
            </a:r>
            <a:r>
              <a:rPr lang="el-GR" sz="1200" dirty="0"/>
              <a:t>στη σελίδα δημιουργίας</a:t>
            </a:r>
            <a:r>
              <a:rPr lang="it-IT" sz="1200" b="1" dirty="0"/>
              <a:t> </a:t>
            </a:r>
            <a:r>
              <a:rPr lang="it-IT" sz="1200" dirty="0" err="1"/>
              <a:t>του</a:t>
            </a:r>
            <a:r>
              <a:rPr lang="it-IT" sz="1200" dirty="0"/>
              <a:t> </a:t>
            </a:r>
            <a:r>
              <a:rPr lang="el-GR" sz="1200" dirty="0"/>
              <a:t>Έργου Προμήθευσης, πρέπει να συμπληρώσετε τις πληροφορίες που απαιτούνται για τη δημιουργία του </a:t>
            </a:r>
            <a:r>
              <a:rPr lang="en-US" sz="1200" dirty="0"/>
              <a:t>RFI</a:t>
            </a:r>
            <a:endParaRPr lang="it-IT" sz="1200" dirty="0"/>
          </a:p>
          <a:p>
            <a:pPr marL="228600" indent="-228600" algn="just" rtl="0">
              <a:buClr>
                <a:srgbClr val="F15822"/>
              </a:buClr>
              <a:buFont typeface="+mj-lt"/>
              <a:buAutoNum type="arabicPeriod" startAt="4"/>
            </a:pPr>
            <a:r>
              <a:rPr lang="it-IT" sz="1200" dirty="0"/>
              <a:t>Ο</a:t>
            </a:r>
            <a:r>
              <a:rPr lang="el-GR" sz="1200" dirty="0"/>
              <a:t> </a:t>
            </a:r>
            <a:r>
              <a:rPr lang="el-GR" sz="1200" b="1" dirty="0"/>
              <a:t>Υπεύθυνος Διαδικασίας </a:t>
            </a:r>
            <a:r>
              <a:rPr lang="it-IT" sz="1200" dirty="0" err="1"/>
              <a:t>είν</a:t>
            </a:r>
            <a:r>
              <a:rPr lang="it-IT" sz="1200" dirty="0"/>
              <a:t>αι</a:t>
            </a:r>
            <a:r>
              <a:rPr lang="el-GR" sz="1200" dirty="0"/>
              <a:t> </a:t>
            </a:r>
            <a:r>
              <a:rPr lang="it-IT" sz="1200" dirty="0"/>
              <a:t>από π</a:t>
            </a:r>
            <a:r>
              <a:rPr lang="it-IT" sz="1200" dirty="0" err="1"/>
              <a:t>ροε</a:t>
            </a:r>
            <a:r>
              <a:rPr lang="it-IT" sz="1200" dirty="0"/>
              <a:t>πιλογή</a:t>
            </a:r>
            <a:r>
              <a:rPr lang="el-GR" sz="1200" dirty="0"/>
              <a:t> </a:t>
            </a:r>
            <a:r>
              <a:rPr lang="it-IT" sz="1200" dirty="0"/>
              <a:t>ο </a:t>
            </a:r>
            <a:r>
              <a:rPr lang="it-IT" sz="1200" dirty="0" err="1"/>
              <a:t>χρήστης</a:t>
            </a:r>
            <a:r>
              <a:rPr lang="el-GR" sz="1200" dirty="0"/>
              <a:t> που ξεκινά τη διαδικασία δημιουργίας του έργου</a:t>
            </a:r>
            <a:r>
              <a:rPr lang="it-IT" sz="1200" dirty="0"/>
              <a:t>.</a:t>
            </a:r>
            <a:r>
              <a:rPr lang="el-GR" sz="1200" dirty="0"/>
              <a:t> Υπάρχει η δυνατότητα αλλαγής (ή προσθήκης περισσότερων αγοραστών) πατώντας στα τετράγωνα εικονίδια και κάνοντας αναζήτηση βάσει ονόματος. </a:t>
            </a:r>
          </a:p>
          <a:p>
            <a:pPr marL="228600" indent="-228600" algn="just" rtl="0">
              <a:buClr>
                <a:srgbClr val="F15822"/>
              </a:buClr>
              <a:buFont typeface="+mj-lt"/>
              <a:buAutoNum type="arabicPeriod" startAt="4"/>
            </a:pPr>
            <a:r>
              <a:rPr lang="el-GR" sz="1200" dirty="0"/>
              <a:t>Για να επιλέξετε την Κατηγορία Δαπάνης (μία ή περισσότερες επιλογές είναι διαθέσιμες), κάνετε κλικ στα τετράγωνα εικονίδια </a:t>
            </a:r>
            <a:r>
              <a:rPr lang="el-GR" sz="1200" b="1" dirty="0"/>
              <a:t>στο πεδίο Κατηγορία Δαπάνης</a:t>
            </a:r>
            <a:r>
              <a:rPr lang="en-US" sz="1200" b="1"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a:t>
            </a:r>
            <a:r>
              <a:rPr lang="el-GR" sz="1200" dirty="0" err="1"/>
              <a:t>τέτραγωνο</a:t>
            </a:r>
            <a:r>
              <a:rPr lang="el-GR" sz="1200" dirty="0"/>
              <a:t>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r>
              <a:rPr lang="en-US" sz="1200" b="1" dirty="0"/>
              <a:t>.</a:t>
            </a:r>
            <a:endParaRPr lang="it-IT" sz="1200" b="1" dirty="0"/>
          </a:p>
        </p:txBody>
      </p:sp>
      <p:cxnSp>
        <p:nvCxnSpPr>
          <p:cNvPr id="33" name="Connector: Elbow 9">
            <a:extLst>
              <a:ext uri="{FF2B5EF4-FFF2-40B4-BE49-F238E27FC236}">
                <a16:creationId xmlns:a16="http://schemas.microsoft.com/office/drawing/2014/main" id="{A6A88ACB-4CE3-707B-07C7-436AAFF1EB1D}"/>
              </a:ext>
            </a:extLst>
          </p:cNvPr>
          <p:cNvCxnSpPr>
            <a:cxnSpLocks/>
            <a:stCxn id="17" idx="3"/>
            <a:endCxn id="11" idx="1"/>
          </p:cNvCxnSpPr>
          <p:nvPr/>
        </p:nvCxnSpPr>
        <p:spPr>
          <a:xfrm>
            <a:off x="4288147" y="3681512"/>
            <a:ext cx="345729" cy="11140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6CAF5245-0E7D-6720-8408-75726AD3D097}"/>
              </a:ext>
            </a:extLst>
          </p:cNvPr>
          <p:cNvSpPr/>
          <p:nvPr/>
        </p:nvSpPr>
        <p:spPr>
          <a:xfrm>
            <a:off x="2185308" y="3481072"/>
            <a:ext cx="2102839" cy="4008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72EEDCB9-6CEB-F63C-E429-7C1A1F05CCFA}"/>
              </a:ext>
            </a:extLst>
          </p:cNvPr>
          <p:cNvSpPr/>
          <p:nvPr/>
        </p:nvSpPr>
        <p:spPr>
          <a:xfrm>
            <a:off x="6174807" y="2905894"/>
            <a:ext cx="1957128" cy="4409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8E451AC7-5750-4DCE-CCF4-8983C5CF1964}"/>
              </a:ext>
            </a:extLst>
          </p:cNvPr>
          <p:cNvSpPr>
            <a:spLocks noChangeAspect="1"/>
          </p:cNvSpPr>
          <p:nvPr/>
        </p:nvSpPr>
        <p:spPr bwMode="gray">
          <a:xfrm>
            <a:off x="2118091" y="3346834"/>
            <a:ext cx="188353" cy="18835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1" name="Oval 9">
            <a:extLst>
              <a:ext uri="{FF2B5EF4-FFF2-40B4-BE49-F238E27FC236}">
                <a16:creationId xmlns:a16="http://schemas.microsoft.com/office/drawing/2014/main" id="{47473948-B594-C96B-19D7-3D4236633358}"/>
              </a:ext>
            </a:extLst>
          </p:cNvPr>
          <p:cNvSpPr>
            <a:spLocks noChangeAspect="1"/>
          </p:cNvSpPr>
          <p:nvPr/>
        </p:nvSpPr>
        <p:spPr bwMode="gray">
          <a:xfrm>
            <a:off x="6089630" y="2820717"/>
            <a:ext cx="170354" cy="17035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pic>
        <p:nvPicPr>
          <p:cNvPr id="11" name="Picture 10">
            <a:extLst>
              <a:ext uri="{FF2B5EF4-FFF2-40B4-BE49-F238E27FC236}">
                <a16:creationId xmlns:a16="http://schemas.microsoft.com/office/drawing/2014/main" id="{B2D79AE5-8BAC-7D62-B877-58FE7536809D}"/>
              </a:ext>
            </a:extLst>
          </p:cNvPr>
          <p:cNvPicPr>
            <a:picLocks noChangeAspect="1"/>
          </p:cNvPicPr>
          <p:nvPr/>
        </p:nvPicPr>
        <p:blipFill>
          <a:blip r:embed="rId3"/>
          <a:stretch>
            <a:fillRect/>
          </a:stretch>
        </p:blipFill>
        <p:spPr>
          <a:xfrm>
            <a:off x="4633876" y="3506975"/>
            <a:ext cx="3442377" cy="2577141"/>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B10A9D53-622F-6A74-AC5F-CEDE67E5D015}"/>
              </a:ext>
            </a:extLst>
          </p:cNvPr>
          <p:cNvSpPr/>
          <p:nvPr/>
        </p:nvSpPr>
        <p:spPr>
          <a:xfrm>
            <a:off x="2169398" y="291859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5" name="Rectangle 4">
            <a:extLst>
              <a:ext uri="{FF2B5EF4-FFF2-40B4-BE49-F238E27FC236}">
                <a16:creationId xmlns:a16="http://schemas.microsoft.com/office/drawing/2014/main" id="{F4D02594-5DF4-A677-1DD1-B360F3097F4C}"/>
              </a:ext>
            </a:extLst>
          </p:cNvPr>
          <p:cNvSpPr/>
          <p:nvPr/>
        </p:nvSpPr>
        <p:spPr>
          <a:xfrm>
            <a:off x="4159402" y="2922067"/>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7" name="Rectangle 6">
            <a:extLst>
              <a:ext uri="{FF2B5EF4-FFF2-40B4-BE49-F238E27FC236}">
                <a16:creationId xmlns:a16="http://schemas.microsoft.com/office/drawing/2014/main" id="{E04652A5-73E0-F504-D6B4-DA93A5EE1E71}"/>
              </a:ext>
            </a:extLst>
          </p:cNvPr>
          <p:cNvSpPr/>
          <p:nvPr/>
        </p:nvSpPr>
        <p:spPr>
          <a:xfrm>
            <a:off x="161952" y="2955343"/>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8343567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71A27-E38D-C29A-3D87-B37CB29A7E08}"/>
              </a:ext>
            </a:extLst>
          </p:cNvPr>
          <p:cNvPicPr>
            <a:picLocks noChangeAspect="1"/>
          </p:cNvPicPr>
          <p:nvPr/>
        </p:nvPicPr>
        <p:blipFill>
          <a:blip r:embed="rId3"/>
          <a:stretch>
            <a:fillRect/>
          </a:stretch>
        </p:blipFill>
        <p:spPr>
          <a:xfrm>
            <a:off x="301840" y="1176866"/>
            <a:ext cx="7124039" cy="38834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Επιλογή Προκαθορισμένου Σεναρίου Αναθέσεων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SAP Ariba παρέχει προκαθορισμένα τυποποιημένα σενάρια αναθέσεων για τη βελτιστοποίηση της διαδικασίας ανάθεσης, τα οποία περιλαμβάνουν τα εξής</a:t>
            </a:r>
            <a:r>
              <a:rPr lang="en-US" sz="1200"/>
              <a:t>: </a:t>
            </a:r>
          </a:p>
          <a:p>
            <a:pPr marL="171450" indent="-171450" algn="just">
              <a:buClr>
                <a:srgbClr val="F15822"/>
              </a:buClr>
              <a:buFontTx/>
              <a:buChar char="-"/>
            </a:pPr>
            <a:r>
              <a:rPr lang="el-GR" sz="1200"/>
              <a:t>Βέλτιστη προσφορά: αναθέτει τα είδη στον προμηθευτή που προσφέρει τη χαμηλότερη συνολική τιμή σε όλα τα είδη. </a:t>
            </a:r>
          </a:p>
          <a:p>
            <a:pPr marL="171450" indent="-171450" algn="just">
              <a:buClr>
                <a:srgbClr val="F15822"/>
              </a:buClr>
              <a:buFontTx/>
              <a:buChar char="-"/>
            </a:pPr>
            <a:r>
              <a:rPr lang="el-GR" sz="1200"/>
              <a:t>Βέλτιστη προσφορά με περιορισμένο αριθμό προμηθευτών: αναθέτει τα είδη στους προσφέροντες με τη χαμηλότερη τιμή, περιορίζοντας παράλληλα την ανάθεση σε συγκεκριμένο αριθμό προμηθευτών.</a:t>
            </a:r>
          </a:p>
          <a:p>
            <a:pPr marL="171450" indent="-171450" algn="just">
              <a:buClr>
                <a:srgbClr val="F15822"/>
              </a:buClr>
              <a:buFontTx/>
              <a:buChar char="-"/>
            </a:pPr>
            <a:r>
              <a:rPr lang="el-GR" sz="1200"/>
              <a:t>Προσαρμοσμένα χειροκίνητα σενάρια: Εάν τα προκαθορισμένα σενάρια δεν ανταποκρίνονται σε συγκεκριμένες απαιτήσεις, το SAP Ariba επιτρέπει τη δημιουργία προσαρμοσμένων χειροκίνητων σεναρίων. Σε αυτά τα σενάρια, οι αγοραστές μπορούν να καθορίσουν χειροκίνητα την κατανομή ανάθεσης για κάθε στοιχείο γραμμής, επιλέγοντας τον προμηθευτή και καθορίζοντας το ποσοστό κατανομής ή την ποσότητα που θα ανατεθεί.</a:t>
            </a:r>
          </a:p>
          <a:p>
            <a:pPr marL="171450" indent="-171450" algn="just">
              <a:buClr>
                <a:srgbClr val="F15822"/>
              </a:buClr>
              <a:buFontTx/>
              <a:buChar char="-"/>
            </a:pPr>
            <a:r>
              <a:rPr lang="el-GR" sz="1200"/>
              <a:t>Για να επιλέξετε σενάριο</a:t>
            </a:r>
            <a:r>
              <a:rPr lang="en-US" sz="1200"/>
              <a:t>:</a:t>
            </a:r>
            <a:endParaRPr lang="it-IT" sz="1200"/>
          </a:p>
          <a:p>
            <a:pPr marL="228600" indent="-228600" algn="just">
              <a:buClr>
                <a:srgbClr val="F15822"/>
              </a:buClr>
              <a:buFont typeface="+mj-lt"/>
              <a:buAutoNum type="arabicPeriod"/>
            </a:pPr>
            <a:r>
              <a:rPr lang="el-GR" sz="1200"/>
              <a:t>Κάντε κλικ στην ένδειξη</a:t>
            </a:r>
            <a:r>
              <a:rPr lang="it-IT" sz="1200"/>
              <a:t> </a:t>
            </a:r>
            <a:r>
              <a:rPr lang="el-GR" sz="1200"/>
              <a:t>Σενάριο</a:t>
            </a:r>
            <a:r>
              <a:rPr lang="it-IT" sz="1200"/>
              <a:t>;</a:t>
            </a:r>
          </a:p>
          <a:p>
            <a:pPr marL="228600" indent="-228600" algn="just">
              <a:buClr>
                <a:srgbClr val="F15822"/>
              </a:buClr>
              <a:buFont typeface="+mj-lt"/>
              <a:buAutoNum type="arabicPeriod"/>
            </a:pPr>
            <a:r>
              <a:rPr lang="el-GR" sz="1200"/>
              <a:t>Μόλις το Πλαίσιο σεναρίου επισημανθεί με μπλε χρώμα</a:t>
            </a:r>
            <a:r>
              <a:rPr lang="en-US" sz="1200"/>
              <a:t>, </a:t>
            </a:r>
            <a:r>
              <a:rPr lang="el-GR" sz="1200"/>
              <a:t>ο χρήστης κάνει κλικ στο κουμπί </a:t>
            </a:r>
            <a:r>
              <a:rPr lang="el-GR" sz="1200" b="1"/>
              <a:t>Υποβολή ανάθεσης για έγκριση.</a:t>
            </a:r>
            <a:endParaRPr lang="en-US" sz="1200" b="1"/>
          </a:p>
        </p:txBody>
      </p:sp>
      <p:sp>
        <p:nvSpPr>
          <p:cNvPr id="13" name="Rectangle 5">
            <a:extLst>
              <a:ext uri="{FF2B5EF4-FFF2-40B4-BE49-F238E27FC236}">
                <a16:creationId xmlns:a16="http://schemas.microsoft.com/office/drawing/2014/main" id="{A5A1C1F9-5E0F-5408-C6E3-C2674C4B037A}"/>
              </a:ext>
            </a:extLst>
          </p:cNvPr>
          <p:cNvSpPr/>
          <p:nvPr/>
        </p:nvSpPr>
        <p:spPr>
          <a:xfrm>
            <a:off x="1706880" y="1224113"/>
            <a:ext cx="995680" cy="2772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63FC71-9F76-86F0-D050-1874DBC53C7B}"/>
              </a:ext>
            </a:extLst>
          </p:cNvPr>
          <p:cNvSpPr/>
          <p:nvPr/>
        </p:nvSpPr>
        <p:spPr>
          <a:xfrm>
            <a:off x="501652" y="2372328"/>
            <a:ext cx="1347468" cy="934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A8B43773-2E7F-8631-0263-A95BA034A248}"/>
              </a:ext>
            </a:extLst>
          </p:cNvPr>
          <p:cNvSpPr/>
          <p:nvPr/>
        </p:nvSpPr>
        <p:spPr>
          <a:xfrm>
            <a:off x="1571837" y="4110959"/>
            <a:ext cx="1684443" cy="3915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0450C6E-A572-F0C3-0AC1-B902D192FCD3}"/>
              </a:ext>
            </a:extLst>
          </p:cNvPr>
          <p:cNvSpPr>
            <a:spLocks noChangeAspect="1"/>
          </p:cNvSpPr>
          <p:nvPr/>
        </p:nvSpPr>
        <p:spPr bwMode="gray">
          <a:xfrm>
            <a:off x="366449" y="2264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Oval 16">
            <a:extLst>
              <a:ext uri="{FF2B5EF4-FFF2-40B4-BE49-F238E27FC236}">
                <a16:creationId xmlns:a16="http://schemas.microsoft.com/office/drawing/2014/main" id="{69C60090-AFBF-6875-D4C9-12613B95A9C3}"/>
              </a:ext>
            </a:extLst>
          </p:cNvPr>
          <p:cNvSpPr>
            <a:spLocks noChangeAspect="1"/>
          </p:cNvSpPr>
          <p:nvPr/>
        </p:nvSpPr>
        <p:spPr bwMode="gray">
          <a:xfrm>
            <a:off x="3188387" y="40430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8" name="Connector: Elbow 9">
            <a:extLst>
              <a:ext uri="{FF2B5EF4-FFF2-40B4-BE49-F238E27FC236}">
                <a16:creationId xmlns:a16="http://schemas.microsoft.com/office/drawing/2014/main" id="{16F48D51-B22E-3F0F-87BB-9446719D6C45}"/>
              </a:ext>
            </a:extLst>
          </p:cNvPr>
          <p:cNvCxnSpPr>
            <a:cxnSpLocks/>
            <a:stCxn id="14" idx="3"/>
            <a:endCxn id="15" idx="0"/>
          </p:cNvCxnSpPr>
          <p:nvPr/>
        </p:nvCxnSpPr>
        <p:spPr>
          <a:xfrm>
            <a:off x="1849120" y="2839704"/>
            <a:ext cx="564939" cy="127125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302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FF3DA-2968-643F-EF35-DE47E45BA779}"/>
              </a:ext>
            </a:extLst>
          </p:cNvPr>
          <p:cNvPicPr>
            <a:picLocks noChangeAspect="1"/>
          </p:cNvPicPr>
          <p:nvPr/>
        </p:nvPicPr>
        <p:blipFill rotWithShape="1">
          <a:blip r:embed="rId3"/>
          <a:srcRect b="43474"/>
          <a:stretch/>
        </p:blipFill>
        <p:spPr>
          <a:xfrm>
            <a:off x="227280" y="1123816"/>
            <a:ext cx="7124039" cy="21951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 </a:t>
            </a:r>
            <a:r>
              <a:rPr lang="it-IT" b="1" dirty="0"/>
              <a:t>(1/3)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να δημιουργήσετε ένα προσαρμοσμένο σενάριο ανάθεσης</a:t>
            </a:r>
            <a:r>
              <a:rPr lang="en-US" sz="1200"/>
              <a:t>:</a:t>
            </a:r>
          </a:p>
          <a:p>
            <a:pPr marL="228600" indent="-228600" algn="just">
              <a:buClr>
                <a:srgbClr val="F15822"/>
              </a:buClr>
              <a:buFont typeface="+mj-lt"/>
              <a:buAutoNum type="arabicPeriod"/>
            </a:pPr>
            <a:r>
              <a:rPr lang="el-GR" sz="1200"/>
              <a:t>Κάντε κλικ στην ένδειξη</a:t>
            </a:r>
            <a:r>
              <a:rPr lang="en-US" sz="1200"/>
              <a:t> </a:t>
            </a:r>
            <a:r>
              <a:rPr lang="en-US" sz="1600" b="1"/>
              <a:t>+</a:t>
            </a:r>
            <a:r>
              <a:rPr lang="en-US" sz="1200"/>
              <a:t> </a:t>
            </a:r>
            <a:r>
              <a:rPr lang="el-GR" sz="1200"/>
              <a:t>στο τμήμα της σελίδας που αφορά στα </a:t>
            </a:r>
            <a:r>
              <a:rPr lang="el-GR" sz="1200" b="1"/>
              <a:t>Σενάρια αναθέσεων.</a:t>
            </a:r>
            <a:endParaRPr lang="en-US" sz="1200" b="1"/>
          </a:p>
          <a:p>
            <a:pPr marL="228600" indent="-228600" algn="just">
              <a:buClr>
                <a:srgbClr val="F15822"/>
              </a:buClr>
              <a:buFont typeface="+mj-lt"/>
              <a:buAutoNum type="arabicPeriod"/>
            </a:pPr>
            <a:r>
              <a:rPr lang="el-GR" sz="1200"/>
              <a:t>Στο παράθυρο που εμφανίζεται, ορίστε πρώτα το </a:t>
            </a:r>
            <a:r>
              <a:rPr lang="el-GR" sz="1200" b="1"/>
              <a:t>όνομα του σεναρίου</a:t>
            </a:r>
            <a:r>
              <a:rPr lang="el-GR" sz="1200"/>
              <a:t>.</a:t>
            </a:r>
          </a:p>
          <a:p>
            <a:pPr marL="228600" indent="-228600" algn="just">
              <a:buClr>
                <a:srgbClr val="F15822"/>
              </a:buClr>
              <a:buFont typeface="+mj-lt"/>
              <a:buAutoNum type="arabicPeriod"/>
            </a:pPr>
            <a:r>
              <a:rPr lang="el-GR" sz="1200"/>
              <a:t>Κάντε κλικ στην επιλογή </a:t>
            </a:r>
            <a:r>
              <a:rPr lang="el-GR" sz="1200" b="1"/>
              <a:t>Τέλος.</a:t>
            </a:r>
            <a:endParaRPr lang="en-US" sz="1200" b="1"/>
          </a:p>
        </p:txBody>
      </p:sp>
      <p:sp>
        <p:nvSpPr>
          <p:cNvPr id="13" name="Rectangle 5">
            <a:extLst>
              <a:ext uri="{FF2B5EF4-FFF2-40B4-BE49-F238E27FC236}">
                <a16:creationId xmlns:a16="http://schemas.microsoft.com/office/drawing/2014/main" id="{56A4C7DF-9E5F-314C-A4C1-6FD14EF3F4F8}"/>
              </a:ext>
            </a:extLst>
          </p:cNvPr>
          <p:cNvSpPr/>
          <p:nvPr/>
        </p:nvSpPr>
        <p:spPr>
          <a:xfrm>
            <a:off x="3053563" y="2514795"/>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2967798" y="24507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7" idx="1"/>
          </p:cNvCxnSpPr>
          <p:nvPr/>
        </p:nvCxnSpPr>
        <p:spPr>
          <a:xfrm rot="16200000" flipH="1">
            <a:off x="3039168" y="3088788"/>
            <a:ext cx="1376721" cy="8774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2A6F7DD-A984-6E14-27AD-EA7C2816D70E}"/>
              </a:ext>
            </a:extLst>
          </p:cNvPr>
          <p:cNvPicPr>
            <a:picLocks noChangeAspect="1"/>
          </p:cNvPicPr>
          <p:nvPr/>
        </p:nvPicPr>
        <p:blipFill>
          <a:blip r:embed="rId4"/>
          <a:stretch>
            <a:fillRect/>
          </a:stretch>
        </p:blipFill>
        <p:spPr>
          <a:xfrm>
            <a:off x="4166249" y="2378636"/>
            <a:ext cx="3527233" cy="3674467"/>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5" name="Rectangle 5">
            <a:extLst>
              <a:ext uri="{FF2B5EF4-FFF2-40B4-BE49-F238E27FC236}">
                <a16:creationId xmlns:a16="http://schemas.microsoft.com/office/drawing/2014/main" id="{B92F4BEF-EC21-C290-2605-55A6BCCF659E}"/>
              </a:ext>
            </a:extLst>
          </p:cNvPr>
          <p:cNvSpPr/>
          <p:nvPr/>
        </p:nvSpPr>
        <p:spPr>
          <a:xfrm>
            <a:off x="6433243" y="5665361"/>
            <a:ext cx="539057" cy="371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347478" y="560130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5" name="Rectangle 5">
            <a:extLst>
              <a:ext uri="{FF2B5EF4-FFF2-40B4-BE49-F238E27FC236}">
                <a16:creationId xmlns:a16="http://schemas.microsoft.com/office/drawing/2014/main" id="{4550B1E8-2BEF-8630-A4C1-A617F357E825}"/>
              </a:ext>
            </a:extLst>
          </p:cNvPr>
          <p:cNvSpPr/>
          <p:nvPr/>
        </p:nvSpPr>
        <p:spPr>
          <a:xfrm>
            <a:off x="4314644" y="2871173"/>
            <a:ext cx="2657656" cy="4890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4228879" y="28071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678294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00C8FEB-7120-9C9D-8C62-7741F88044D0}"/>
              </a:ext>
            </a:extLst>
          </p:cNvPr>
          <p:cNvPicPr>
            <a:picLocks noChangeAspect="1"/>
          </p:cNvPicPr>
          <p:nvPr/>
        </p:nvPicPr>
        <p:blipFill>
          <a:blip r:embed="rId3"/>
          <a:stretch>
            <a:fillRect/>
          </a:stretch>
        </p:blipFill>
        <p:spPr>
          <a:xfrm>
            <a:off x="1621170" y="3819976"/>
            <a:ext cx="3550934" cy="1917637"/>
          </a:xfrm>
          <a:prstGeom prst="rect">
            <a:avLst/>
          </a:prstGeom>
          <a:ln w="12700">
            <a:solidFill>
              <a:srgbClr val="FF0000"/>
            </a:solidFill>
            <a:prstDash val="dash"/>
          </a:ln>
          <a:effectLst>
            <a:outerShdw blurRad="63500" sx="109000" sy="109000" algn="ctr" rotWithShape="0">
              <a:prstClr val="black">
                <a:alpha val="40000"/>
              </a:prstClr>
            </a:outerShdw>
          </a:effectLst>
        </p:spPr>
      </p:pic>
      <p:pic>
        <p:nvPicPr>
          <p:cNvPr id="6" name="Picture 5">
            <a:extLst>
              <a:ext uri="{FF2B5EF4-FFF2-40B4-BE49-F238E27FC236}">
                <a16:creationId xmlns:a16="http://schemas.microsoft.com/office/drawing/2014/main" id="{11CA88EA-FFEA-830E-7BC0-E724EB41C00C}"/>
              </a:ext>
            </a:extLst>
          </p:cNvPr>
          <p:cNvPicPr>
            <a:picLocks noChangeAspect="1"/>
          </p:cNvPicPr>
          <p:nvPr/>
        </p:nvPicPr>
        <p:blipFill>
          <a:blip r:embed="rId4"/>
          <a:stretch>
            <a:fillRect/>
          </a:stretch>
        </p:blipFill>
        <p:spPr>
          <a:xfrm>
            <a:off x="242602" y="1268874"/>
            <a:ext cx="7908308" cy="23611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a:t>
            </a:r>
            <a:r>
              <a:rPr lang="it-IT" b="1" dirty="0"/>
              <a:t> (2/3)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χρήστης μπορεί επιπλέον να αποφασίσει να δημιουργήσει ένα προσαρμοσμένο σενάριο ανάθεσης. </a:t>
            </a:r>
          </a:p>
          <a:p>
            <a:pPr algn="just">
              <a:buClr>
                <a:srgbClr val="F15822"/>
              </a:buClr>
            </a:pPr>
            <a:r>
              <a:rPr lang="el-GR" sz="1200"/>
              <a:t>Αρχικά, μεταβείτε στην ενότητα </a:t>
            </a:r>
            <a:r>
              <a:rPr lang="el-GR" sz="1200" b="1"/>
              <a:t>Κατακύρωση Νέο σενάριο</a:t>
            </a:r>
            <a:r>
              <a:rPr lang="el-GR" sz="1200"/>
              <a:t>.</a:t>
            </a:r>
            <a:endParaRPr lang="en-US" sz="1200"/>
          </a:p>
          <a:p>
            <a:pPr marL="228600" indent="-228600" algn="just">
              <a:buClr>
                <a:srgbClr val="F15822"/>
              </a:buClr>
              <a:buFont typeface="+mj-lt"/>
              <a:buAutoNum type="arabicPeriod" startAt="4"/>
            </a:pPr>
            <a:r>
              <a:rPr lang="el-GR" sz="1200"/>
              <a:t>Κάντε κλικ στις τρεις τελείες δίπλα στον προμηθευτή που θέλετε να αναθέσετε.</a:t>
            </a:r>
            <a:endParaRPr lang="en-US" sz="1200"/>
          </a:p>
          <a:p>
            <a:pPr marL="228600" indent="-228600" algn="just">
              <a:buClr>
                <a:srgbClr val="F15822"/>
              </a:buClr>
              <a:buFont typeface="+mj-lt"/>
              <a:buAutoNum type="arabicPeriod" startAt="4"/>
            </a:pPr>
            <a:r>
              <a:rPr lang="el-GR" sz="1200"/>
              <a:t>Κάντε κλικ στην επιλογή </a:t>
            </a:r>
            <a:r>
              <a:rPr lang="el-GR" sz="1200" b="1"/>
              <a:t>Εκχώρηση σε αυτόν τον προμηθευτή.</a:t>
            </a:r>
            <a:endParaRPr lang="en-US" sz="1200" b="1"/>
          </a:p>
          <a:p>
            <a:pPr marL="228600" indent="-228600" algn="just">
              <a:buClr>
                <a:srgbClr val="F15822"/>
              </a:buClr>
              <a:buFont typeface="+mj-lt"/>
              <a:buAutoNum type="arabicPeriod" startAt="4"/>
            </a:pPr>
            <a:r>
              <a:rPr lang="el-GR" sz="1200"/>
              <a:t>Εισάγετε το ποσοστό που θέλετε να διαθέσετε στον συγκεκριμένο Προμηθευτή. </a:t>
            </a:r>
          </a:p>
          <a:p>
            <a:pPr marL="228600" indent="-228600" algn="just">
              <a:buClr>
                <a:srgbClr val="F15822"/>
              </a:buClr>
              <a:buFont typeface="+mj-lt"/>
              <a:buAutoNum type="arabicPeriod" startAt="4"/>
            </a:pPr>
            <a:r>
              <a:rPr lang="el-GR" sz="1200"/>
              <a:t>Κάντε κλικ στην επιλογή </a:t>
            </a:r>
            <a:r>
              <a:rPr lang="el-GR" sz="1200" b="1"/>
              <a:t>Ανάθεση</a:t>
            </a:r>
            <a:r>
              <a:rPr lang="en-US" sz="1200" b="1"/>
              <a:t>.</a:t>
            </a:r>
            <a:endParaRPr lang="en-US" sz="1200"/>
          </a:p>
        </p:txBody>
      </p:sp>
      <p:sp>
        <p:nvSpPr>
          <p:cNvPr id="13" name="Rectangle 5">
            <a:extLst>
              <a:ext uri="{FF2B5EF4-FFF2-40B4-BE49-F238E27FC236}">
                <a16:creationId xmlns:a16="http://schemas.microsoft.com/office/drawing/2014/main" id="{56A4C7DF-9E5F-314C-A4C1-6FD14EF3F4F8}"/>
              </a:ext>
            </a:extLst>
          </p:cNvPr>
          <p:cNvSpPr/>
          <p:nvPr/>
        </p:nvSpPr>
        <p:spPr>
          <a:xfrm>
            <a:off x="5733435" y="2535230"/>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665542" y="242177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821469" y="3029707"/>
            <a:ext cx="1887431" cy="269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018601" y="2603123"/>
            <a:ext cx="746584" cy="42658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641007" y="294593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20" idx="0"/>
          </p:cNvCxnSpPr>
          <p:nvPr/>
        </p:nvCxnSpPr>
        <p:spPr>
          <a:xfrm rot="10800000" flipV="1">
            <a:off x="3396637" y="3164266"/>
            <a:ext cx="2424832" cy="65571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5">
            <a:extLst>
              <a:ext uri="{FF2B5EF4-FFF2-40B4-BE49-F238E27FC236}">
                <a16:creationId xmlns:a16="http://schemas.microsoft.com/office/drawing/2014/main" id="{62FD09AA-AD9B-A4FE-57ED-3C6E04FFC291}"/>
              </a:ext>
            </a:extLst>
          </p:cNvPr>
          <p:cNvSpPr/>
          <p:nvPr/>
        </p:nvSpPr>
        <p:spPr>
          <a:xfrm>
            <a:off x="1711568" y="4852104"/>
            <a:ext cx="1523355"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181493" y="4784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3746420" y="5331700"/>
            <a:ext cx="776614"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4473267" y="52638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3886527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A913DE-C58A-2138-2225-6134219B76BF}"/>
              </a:ext>
            </a:extLst>
          </p:cNvPr>
          <p:cNvPicPr>
            <a:picLocks noChangeAspect="1"/>
          </p:cNvPicPr>
          <p:nvPr/>
        </p:nvPicPr>
        <p:blipFill>
          <a:blip r:embed="rId3"/>
          <a:stretch>
            <a:fillRect/>
          </a:stretch>
        </p:blipFill>
        <p:spPr>
          <a:xfrm>
            <a:off x="286658" y="1154890"/>
            <a:ext cx="7277605" cy="401401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a:t>
            </a:r>
            <a:r>
              <a:rPr lang="it-IT" b="1" dirty="0"/>
              <a:t> (3/3)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τμήμα Σενάρια αναθέσεων, το προσαρμοσμένο σενάριο είναι τώρα ορατό.</a:t>
            </a:r>
          </a:p>
          <a:p>
            <a:pPr algn="just">
              <a:buClr>
                <a:srgbClr val="F15822"/>
              </a:buClr>
            </a:pPr>
            <a:r>
              <a:rPr lang="en-US" sz="1200"/>
              <a:t>1. </a:t>
            </a:r>
            <a:r>
              <a:rPr lang="el-GR" sz="1200"/>
              <a:t>Κάντε κλικ στην </a:t>
            </a:r>
            <a:r>
              <a:rPr lang="el-GR" sz="1200" b="1"/>
              <a:t>Υποβολή ανάθεσης για έγκριση</a:t>
            </a:r>
            <a:r>
              <a:rPr lang="el-GR" sz="1200"/>
              <a:t>.</a:t>
            </a:r>
            <a:endParaRPr lang="en-US" sz="1200" b="1"/>
          </a:p>
        </p:txBody>
      </p:sp>
      <p:sp>
        <p:nvSpPr>
          <p:cNvPr id="7" name="Rectangle 5">
            <a:extLst>
              <a:ext uri="{FF2B5EF4-FFF2-40B4-BE49-F238E27FC236}">
                <a16:creationId xmlns:a16="http://schemas.microsoft.com/office/drawing/2014/main" id="{9DF4AC3C-BF9F-240A-8E7F-9CD6679DD05B}"/>
              </a:ext>
            </a:extLst>
          </p:cNvPr>
          <p:cNvSpPr/>
          <p:nvPr/>
        </p:nvSpPr>
        <p:spPr>
          <a:xfrm>
            <a:off x="3816350" y="2091490"/>
            <a:ext cx="1765300" cy="1293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1841500" y="3962401"/>
            <a:ext cx="2142068" cy="4208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3915675" y="42841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5068977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2F26A7-8912-2634-B872-C7024E83D0C8}"/>
              </a:ext>
            </a:extLst>
          </p:cNvPr>
          <p:cNvPicPr>
            <a:picLocks noChangeAspect="1"/>
          </p:cNvPicPr>
          <p:nvPr/>
        </p:nvPicPr>
        <p:blipFill>
          <a:blip r:embed="rId3"/>
          <a:stretch>
            <a:fillRect/>
          </a:stretch>
        </p:blipFill>
        <p:spPr>
          <a:xfrm>
            <a:off x="1272786" y="1334550"/>
            <a:ext cx="5128403" cy="4663778"/>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sz="1200"/>
              <a:t>Στο παράθυρο που ανοίγει όταν υποβάλλετε την ανάθεση προς έγκριση, μπορείτε να επιλέξετε να ενημερώσετε τους προμηθευτές που έλαβαν την ανάθεση και αυτούς που δεν έλαβαν.</a:t>
            </a:r>
          </a:p>
          <a:p>
            <a:pPr marL="228600" indent="-228600" algn="just">
              <a:buClr>
                <a:srgbClr val="F15822"/>
              </a:buClr>
              <a:buFont typeface="+mj-lt"/>
              <a:buAutoNum type="arabicPeriod" startAt="2"/>
            </a:pPr>
            <a:r>
              <a:rPr lang="el-GR" sz="1200"/>
              <a:t>Κάντε κλικ στην </a:t>
            </a:r>
            <a:r>
              <a:rPr lang="el-GR" sz="1200" b="1"/>
              <a:t>Επαλήθευση</a:t>
            </a:r>
            <a:r>
              <a:rPr lang="el-GR" sz="1200"/>
              <a:t> για επιβεβαίωση της επιλογής σας.</a:t>
            </a:r>
            <a:endParaRPr lang="en-US" sz="1200"/>
          </a:p>
        </p:txBody>
      </p:sp>
      <p:sp>
        <p:nvSpPr>
          <p:cNvPr id="7" name="Rectangle 5">
            <a:extLst>
              <a:ext uri="{FF2B5EF4-FFF2-40B4-BE49-F238E27FC236}">
                <a16:creationId xmlns:a16="http://schemas.microsoft.com/office/drawing/2014/main" id="{230FF9AF-BDA5-9C4F-BB33-813314C1A067}"/>
              </a:ext>
            </a:extLst>
          </p:cNvPr>
          <p:cNvSpPr/>
          <p:nvPr/>
        </p:nvSpPr>
        <p:spPr>
          <a:xfrm>
            <a:off x="1504730" y="3894854"/>
            <a:ext cx="4750956" cy="1168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309533" y="5591343"/>
            <a:ext cx="1158753"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413727" y="38269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422065" y="55234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776658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155CE7-51BD-1553-513F-29EF7AA14136}"/>
              </a:ext>
            </a:extLst>
          </p:cNvPr>
          <p:cNvPicPr>
            <a:picLocks noChangeAspect="1"/>
          </p:cNvPicPr>
          <p:nvPr/>
        </p:nvPicPr>
        <p:blipFill>
          <a:blip r:embed="rId3"/>
          <a:stretch>
            <a:fillRect/>
          </a:stretch>
        </p:blipFill>
        <p:spPr>
          <a:xfrm>
            <a:off x="366426" y="1387388"/>
            <a:ext cx="6501099" cy="3837589"/>
          </a:xfrm>
          <a:prstGeom prst="rect">
            <a:avLst/>
          </a:prstGeom>
        </p:spPr>
      </p:pic>
      <p:pic>
        <p:nvPicPr>
          <p:cNvPr id="7" name="Picture 6">
            <a:extLst>
              <a:ext uri="{FF2B5EF4-FFF2-40B4-BE49-F238E27FC236}">
                <a16:creationId xmlns:a16="http://schemas.microsoft.com/office/drawing/2014/main" id="{32B13298-A546-599E-3DDF-0996F3642916}"/>
              </a:ext>
            </a:extLst>
          </p:cNvPr>
          <p:cNvPicPr>
            <a:picLocks noChangeAspect="1"/>
          </p:cNvPicPr>
          <p:nvPr/>
        </p:nvPicPr>
        <p:blipFill>
          <a:blip r:embed="rId4"/>
          <a:stretch>
            <a:fillRect/>
          </a:stretch>
        </p:blipFill>
        <p:spPr>
          <a:xfrm>
            <a:off x="2836570" y="2035242"/>
            <a:ext cx="3469740" cy="3204565"/>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μέλος της ομάδας </a:t>
            </a:r>
            <a:r>
              <a:rPr lang="en-US" sz="1200" err="1"/>
              <a:t>Προσυ</a:t>
            </a:r>
            <a:r>
              <a:rPr lang="en-US" sz="1200"/>
              <a:t>πογράφοντες Ανάθεσης - Pre-Approvers of the Award Scenario</a:t>
            </a:r>
            <a:r>
              <a:rPr lang="el-GR" sz="1200"/>
              <a:t>  και το μέλος της ομάδας </a:t>
            </a:r>
            <a:r>
              <a:rPr lang="en-US" sz="1200" err="1"/>
              <a:t>Τελικός</a:t>
            </a:r>
            <a:r>
              <a:rPr lang="en-US" sz="1200"/>
              <a:t> </a:t>
            </a:r>
            <a:r>
              <a:rPr lang="en-US" sz="1200" err="1"/>
              <a:t>Εγκρίνων</a:t>
            </a:r>
            <a:r>
              <a:rPr lang="en-US" sz="1200"/>
              <a:t> </a:t>
            </a:r>
            <a:r>
              <a:rPr lang="en-US" sz="1200" err="1"/>
              <a:t>Ανάθεσης</a:t>
            </a:r>
            <a:r>
              <a:rPr lang="en-US" sz="1200"/>
              <a:t> - Final Approver of the Award Scenario</a:t>
            </a:r>
            <a:r>
              <a:rPr lang="el-GR" sz="120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sz="1200"/>
              <a:t>Μέσα στο email έγκρισης, οι χρήστες μπορούν να βρουν το σχόλιο του αγοραστή (αν υπάρχει) και το συνημμένο αρχείο (αν υπάρχει).</a:t>
            </a:r>
          </a:p>
          <a:p>
            <a:pPr algn="just">
              <a:buClr>
                <a:srgbClr val="F15822"/>
              </a:buClr>
            </a:pPr>
            <a:r>
              <a:rPr lang="el-GR" sz="1200"/>
              <a:t>Για να εγκρίνετε (ή να απορρίψετε) απευθείας από το e-mail:</a:t>
            </a:r>
            <a:endParaRPr lang="en-US" sz="1200"/>
          </a:p>
          <a:p>
            <a:pPr marL="228600" indent="-228600" algn="just">
              <a:buClr>
                <a:srgbClr val="F15822"/>
              </a:buClr>
              <a:buFont typeface="+mj-lt"/>
              <a:buAutoNum type="arabicPeriod"/>
            </a:pPr>
            <a:r>
              <a:rPr lang="el-GR" sz="1200"/>
              <a:t>Κάντε κλικ στο </a:t>
            </a:r>
            <a:r>
              <a:rPr lang="el-GR" sz="1200" b="1"/>
              <a:t>σύνδεσμο</a:t>
            </a:r>
            <a:r>
              <a:rPr lang="el-GR" sz="1200"/>
              <a:t> για την κατάλληλη ενέργεια.</a:t>
            </a:r>
          </a:p>
          <a:p>
            <a:pPr marL="228600" indent="-228600" algn="just">
              <a:buClr>
                <a:srgbClr val="F15822"/>
              </a:buClr>
              <a:buFont typeface="+mj-lt"/>
              <a:buAutoNum type="arabicPeriod"/>
            </a:pPr>
            <a:r>
              <a:rPr lang="el-GR" sz="1200"/>
              <a:t>Θα ανοίξει ένα αυτόματα παραγόμενο μήνυμα ηλεκτρονικού ταχυδρομείου, όπου ο χρήστης μπορεί προαιρετικά να εισάγει ένα σχόλιο που να υποστηρίζει την απόφαση στο χώρο που επισημαίνεται στο σχήμα.</a:t>
            </a:r>
          </a:p>
          <a:p>
            <a:pPr marL="228600" indent="-228600" algn="just">
              <a:buClr>
                <a:srgbClr val="F15822"/>
              </a:buClr>
              <a:buFont typeface="+mj-lt"/>
              <a:buAutoNum type="arabicPeriod"/>
            </a:pPr>
            <a:r>
              <a:rPr lang="el-GR" sz="1200"/>
              <a:t>Κάντε κλικ στην επιλογή </a:t>
            </a:r>
            <a:r>
              <a:rPr lang="el-GR" sz="1200" b="1"/>
              <a:t>Αποστολή</a:t>
            </a:r>
            <a:endParaRPr lang="en-US" sz="1200" b="1"/>
          </a:p>
        </p:txBody>
      </p:sp>
      <p:sp>
        <p:nvSpPr>
          <p:cNvPr id="11" name="Rectangle 5">
            <a:extLst>
              <a:ext uri="{FF2B5EF4-FFF2-40B4-BE49-F238E27FC236}">
                <a16:creationId xmlns:a16="http://schemas.microsoft.com/office/drawing/2014/main" id="{D94F6E93-7413-BA62-03D6-76A252806E9E}"/>
              </a:ext>
            </a:extLst>
          </p:cNvPr>
          <p:cNvSpPr/>
          <p:nvPr/>
        </p:nvSpPr>
        <p:spPr>
          <a:xfrm>
            <a:off x="366425" y="4147729"/>
            <a:ext cx="1186150"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DEBB8654-49A5-262C-A894-E1E30EE45E53}"/>
              </a:ext>
            </a:extLst>
          </p:cNvPr>
          <p:cNvCxnSpPr>
            <a:cxnSpLocks/>
            <a:stCxn id="11" idx="3"/>
            <a:endCxn id="7" idx="1"/>
          </p:cNvCxnSpPr>
          <p:nvPr/>
        </p:nvCxnSpPr>
        <p:spPr>
          <a:xfrm flipV="1">
            <a:off x="1552575" y="3637525"/>
            <a:ext cx="1283995" cy="70493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Speech Bubble: Oval 18">
            <a:extLst>
              <a:ext uri="{FF2B5EF4-FFF2-40B4-BE49-F238E27FC236}">
                <a16:creationId xmlns:a16="http://schemas.microsoft.com/office/drawing/2014/main" id="{764A6190-1E36-474D-7DF8-613E85355B08}"/>
              </a:ext>
            </a:extLst>
          </p:cNvPr>
          <p:cNvSpPr/>
          <p:nvPr/>
        </p:nvSpPr>
        <p:spPr>
          <a:xfrm>
            <a:off x="5357841" y="2539975"/>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98371" y="40798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2" name="Rectangle 5">
            <a:extLst>
              <a:ext uri="{FF2B5EF4-FFF2-40B4-BE49-F238E27FC236}">
                <a16:creationId xmlns:a16="http://schemas.microsoft.com/office/drawing/2014/main" id="{9ADA4ABA-EE71-26C8-5862-5EA86ED4975D}"/>
              </a:ext>
            </a:extLst>
          </p:cNvPr>
          <p:cNvSpPr/>
          <p:nvPr/>
        </p:nvSpPr>
        <p:spPr>
          <a:xfrm>
            <a:off x="2936297" y="4965628"/>
            <a:ext cx="92132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2868243" y="49148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grpSp>
        <p:nvGrpSpPr>
          <p:cNvPr id="9" name="Group 8">
            <a:extLst>
              <a:ext uri="{FF2B5EF4-FFF2-40B4-BE49-F238E27FC236}">
                <a16:creationId xmlns:a16="http://schemas.microsoft.com/office/drawing/2014/main" id="{37A3C50E-F750-587D-1B8C-7FBC4318C5F0}"/>
              </a:ext>
            </a:extLst>
          </p:cNvPr>
          <p:cNvGrpSpPr/>
          <p:nvPr/>
        </p:nvGrpSpPr>
        <p:grpSpPr>
          <a:xfrm>
            <a:off x="2972033" y="3070258"/>
            <a:ext cx="1184678" cy="104124"/>
            <a:chOff x="2524479" y="3961107"/>
            <a:chExt cx="1261497" cy="121218"/>
          </a:xfrm>
        </p:grpSpPr>
        <p:sp>
          <p:nvSpPr>
            <p:cNvPr id="10" name="Rectangle 9">
              <a:extLst>
                <a:ext uri="{FF2B5EF4-FFF2-40B4-BE49-F238E27FC236}">
                  <a16:creationId xmlns:a16="http://schemas.microsoft.com/office/drawing/2014/main" id="{18797156-2526-3F39-F309-B7307825D3E1}"/>
                </a:ext>
              </a:extLst>
            </p:cNvPr>
            <p:cNvSpPr/>
            <p:nvPr/>
          </p:nvSpPr>
          <p:spPr>
            <a:xfrm>
              <a:off x="2524479" y="3961107"/>
              <a:ext cx="1261497" cy="121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7B8537F-56B4-490B-59DD-55EE06F6D278}"/>
                </a:ext>
              </a:extLst>
            </p:cNvPr>
            <p:cNvPicPr>
              <a:picLocks noChangeAspect="1"/>
            </p:cNvPicPr>
            <p:nvPr/>
          </p:nvPicPr>
          <p:blipFill>
            <a:blip r:embed="rId5"/>
            <a:stretch>
              <a:fillRect/>
            </a:stretch>
          </p:blipFill>
          <p:spPr>
            <a:xfrm>
              <a:off x="2536777" y="3961107"/>
              <a:ext cx="746448" cy="121218"/>
            </a:xfrm>
            <a:prstGeom prst="rect">
              <a:avLst/>
            </a:prstGeom>
          </p:spPr>
        </p:pic>
      </p:grpSp>
      <p:sp>
        <p:nvSpPr>
          <p:cNvPr id="15" name="Rectangle 5">
            <a:extLst>
              <a:ext uri="{FF2B5EF4-FFF2-40B4-BE49-F238E27FC236}">
                <a16:creationId xmlns:a16="http://schemas.microsoft.com/office/drawing/2014/main" id="{10DB8D43-16C4-F83B-59DB-ECD272457190}"/>
              </a:ext>
            </a:extLst>
          </p:cNvPr>
          <p:cNvSpPr/>
          <p:nvPr/>
        </p:nvSpPr>
        <p:spPr>
          <a:xfrm>
            <a:off x="2936297" y="3070258"/>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836247" y="298527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2149682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0289B-4EA1-1D6C-F479-D4778C85942C}"/>
              </a:ext>
            </a:extLst>
          </p:cNvPr>
          <p:cNvPicPr>
            <a:picLocks noChangeAspect="1"/>
          </p:cNvPicPr>
          <p:nvPr/>
        </p:nvPicPr>
        <p:blipFill>
          <a:blip r:embed="rId3"/>
          <a:stretch>
            <a:fillRect/>
          </a:stretch>
        </p:blipFill>
        <p:spPr>
          <a:xfrm>
            <a:off x="259540" y="1181153"/>
            <a:ext cx="7767449" cy="47542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να ελέγξει αν έχει αφήσει κάποιο σχόλιο ο Έγκριτής. </a:t>
            </a:r>
          </a:p>
          <a:p>
            <a:pPr marL="342900" indent="-342900" algn="just">
              <a:buClr>
                <a:srgbClr val="F15822"/>
              </a:buClr>
              <a:buFont typeface="+mj-lt"/>
              <a:buAutoNum type="arabicPeriod"/>
            </a:pPr>
            <a:r>
              <a:rPr lang="el-GR" dirty="0"/>
              <a:t>Μέσα στη σελίδα του διαγωνισμού, κάντε κλικ στην εργασία </a:t>
            </a:r>
            <a:r>
              <a:rPr lang="el-GR" b="1" dirty="0"/>
              <a:t>Έγκριση Ανάθεσης</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501652" y="5391883"/>
            <a:ext cx="1670386"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102033" y="53239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896233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BCF36FF-735C-A8E4-D409-0FEC93873958}"/>
              </a:ext>
            </a:extLst>
          </p:cNvPr>
          <p:cNvGrpSpPr/>
          <p:nvPr/>
        </p:nvGrpSpPr>
        <p:grpSpPr>
          <a:xfrm>
            <a:off x="192152" y="1105908"/>
            <a:ext cx="7977231" cy="1031986"/>
            <a:chOff x="192152" y="1105908"/>
            <a:chExt cx="7977231" cy="1031986"/>
          </a:xfrm>
        </p:grpSpPr>
        <p:pic>
          <p:nvPicPr>
            <p:cNvPr id="14" name="Picture 13">
              <a:extLst>
                <a:ext uri="{FF2B5EF4-FFF2-40B4-BE49-F238E27FC236}">
                  <a16:creationId xmlns:a16="http://schemas.microsoft.com/office/drawing/2014/main" id="{84F08A60-5F76-065C-0F8C-FC4DB80DC13F}"/>
                </a:ext>
              </a:extLst>
            </p:cNvPr>
            <p:cNvPicPr>
              <a:picLocks noChangeAspect="1"/>
            </p:cNvPicPr>
            <p:nvPr/>
          </p:nvPicPr>
          <p:blipFill>
            <a:blip r:embed="rId3"/>
            <a:stretch>
              <a:fillRect/>
            </a:stretch>
          </p:blipFill>
          <p:spPr>
            <a:xfrm>
              <a:off x="192152" y="1115172"/>
              <a:ext cx="7977231" cy="1022722"/>
            </a:xfrm>
            <a:prstGeom prst="rect">
              <a:avLst/>
            </a:prstGeom>
          </p:spPr>
        </p:pic>
        <p:sp>
          <p:nvSpPr>
            <p:cNvPr id="16" name="Rectangle 15">
              <a:extLst>
                <a:ext uri="{FF2B5EF4-FFF2-40B4-BE49-F238E27FC236}">
                  <a16:creationId xmlns:a16="http://schemas.microsoft.com/office/drawing/2014/main" id="{4E61384E-9FD7-E742-A279-37FBE25AA5A5}"/>
                </a:ext>
              </a:extLst>
            </p:cNvPr>
            <p:cNvSpPr/>
            <p:nvPr/>
          </p:nvSpPr>
          <p:spPr>
            <a:xfrm>
              <a:off x="242955" y="1105908"/>
              <a:ext cx="908512" cy="2017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A7F6C54-09C0-3A17-D841-976D181D36E2}"/>
              </a:ext>
            </a:extLst>
          </p:cNvPr>
          <p:cNvPicPr>
            <a:picLocks noChangeAspect="1"/>
          </p:cNvPicPr>
          <p:nvPr/>
        </p:nvPicPr>
        <p:blipFill>
          <a:blip r:embed="rId4"/>
          <a:stretch>
            <a:fillRect/>
          </a:stretch>
        </p:blipFill>
        <p:spPr>
          <a:xfrm>
            <a:off x="196231" y="2137894"/>
            <a:ext cx="8000583" cy="27426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2"/>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 </a:t>
            </a:r>
            <a:r>
              <a:rPr lang="el-GR" dirty="0"/>
              <a:t>Εδώ ο χρήστης μπορεί να ελέγξει αν έχει αφήσει κάποιο σχόλιο ο Έγκριτής.</a:t>
            </a:r>
          </a:p>
          <a:p>
            <a:pPr algn="just">
              <a:buClr>
                <a:srgbClr val="F15822"/>
              </a:buClr>
            </a:pPr>
            <a:r>
              <a:rPr lang="el-GR" dirty="0"/>
              <a:t>(Τα σχόλια  έχουν υποβληθεί και από τους δύο </a:t>
            </a:r>
            <a:r>
              <a:rPr lang="el-GR" dirty="0" err="1"/>
              <a:t>Εγκριτές</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a:p>
            <a:pPr marL="347472" indent="-347472" algn="just" rtl="0" eaLnBrk="1" latinLnBrk="0" hangingPunct="1">
              <a:lnSpc>
                <a:spcPct val="90000"/>
              </a:lnSpc>
              <a:spcBef>
                <a:spcPts val="1000"/>
              </a:spcBef>
              <a:spcAft>
                <a:spcPts val="0"/>
              </a:spcAft>
              <a:buClr>
                <a:srgbClr val="FF0000"/>
              </a:buClr>
              <a:buFont typeface="+mj-lt"/>
              <a:buAutoNum type="arabicPeriod" startAt="3"/>
            </a:pP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42955" y="2625328"/>
            <a:ext cx="2586991" cy="22146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81026" y="2122454"/>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Σχόλια</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69094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8143235" y="10116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62053" y="47720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nvGrpSpPr>
          <p:cNvPr id="12" name="Group 11">
            <a:extLst>
              <a:ext uri="{FF2B5EF4-FFF2-40B4-BE49-F238E27FC236}">
                <a16:creationId xmlns:a16="http://schemas.microsoft.com/office/drawing/2014/main" id="{59C77BF9-9C94-3E57-0294-1506B08D6CC1}"/>
              </a:ext>
            </a:extLst>
          </p:cNvPr>
          <p:cNvGrpSpPr/>
          <p:nvPr/>
        </p:nvGrpSpPr>
        <p:grpSpPr>
          <a:xfrm>
            <a:off x="650893" y="3949911"/>
            <a:ext cx="1261497" cy="121218"/>
            <a:chOff x="2524479" y="3961107"/>
            <a:chExt cx="1261497" cy="121218"/>
          </a:xfrm>
        </p:grpSpPr>
        <p:sp>
          <p:nvSpPr>
            <p:cNvPr id="11" name="Rectangle 10">
              <a:extLst>
                <a:ext uri="{FF2B5EF4-FFF2-40B4-BE49-F238E27FC236}">
                  <a16:creationId xmlns:a16="http://schemas.microsoft.com/office/drawing/2014/main" id="{898ED13F-40A4-B143-B093-47DD6E6E11E3}"/>
                </a:ext>
              </a:extLst>
            </p:cNvPr>
            <p:cNvSpPr/>
            <p:nvPr/>
          </p:nvSpPr>
          <p:spPr>
            <a:xfrm>
              <a:off x="2524479" y="3961107"/>
              <a:ext cx="1261497" cy="121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9F9127E-4220-0D59-7BF2-0570829E3D64}"/>
                </a:ext>
              </a:extLst>
            </p:cNvPr>
            <p:cNvPicPr>
              <a:picLocks noChangeAspect="1"/>
            </p:cNvPicPr>
            <p:nvPr/>
          </p:nvPicPr>
          <p:blipFill>
            <a:blip r:embed="rId5"/>
            <a:stretch>
              <a:fillRect/>
            </a:stretch>
          </p:blipFill>
          <p:spPr>
            <a:xfrm>
              <a:off x="2536777" y="3961107"/>
              <a:ext cx="746448" cy="121218"/>
            </a:xfrm>
            <a:prstGeom prst="rect">
              <a:avLst/>
            </a:prstGeom>
          </p:spPr>
        </p:pic>
      </p:grpSp>
    </p:spTree>
    <p:extLst>
      <p:ext uri="{BB962C8B-B14F-4D97-AF65-F5344CB8AC3E}">
        <p14:creationId xmlns:p14="http://schemas.microsoft.com/office/powerpoint/2010/main" val="5327281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A2274D0-36C1-3216-4943-5061DCE6F1A7}"/>
              </a:ext>
            </a:extLst>
          </p:cNvPr>
          <p:cNvPicPr>
            <a:picLocks noChangeAspect="1"/>
          </p:cNvPicPr>
          <p:nvPr/>
        </p:nvPicPr>
        <p:blipFill>
          <a:blip r:embed="rId3"/>
          <a:stretch>
            <a:fillRect/>
          </a:stretch>
        </p:blipFill>
        <p:spPr>
          <a:xfrm>
            <a:off x="1591771" y="4880200"/>
            <a:ext cx="1641509" cy="1364301"/>
          </a:xfrm>
          <a:prstGeom prst="rect">
            <a:avLst/>
          </a:prstGeom>
        </p:spPr>
      </p:pic>
      <p:pic>
        <p:nvPicPr>
          <p:cNvPr id="20" name="Picture 19">
            <a:extLst>
              <a:ext uri="{FF2B5EF4-FFF2-40B4-BE49-F238E27FC236}">
                <a16:creationId xmlns:a16="http://schemas.microsoft.com/office/drawing/2014/main" id="{C7E82728-766B-EC96-D173-2B80021252BC}"/>
              </a:ext>
            </a:extLst>
          </p:cNvPr>
          <p:cNvPicPr>
            <a:picLocks noChangeAspect="1"/>
          </p:cNvPicPr>
          <p:nvPr/>
        </p:nvPicPr>
        <p:blipFill rotWithShape="1">
          <a:blip r:embed="rId4"/>
          <a:srcRect r="26143"/>
          <a:stretch/>
        </p:blipFill>
        <p:spPr>
          <a:xfrm>
            <a:off x="290005" y="2600128"/>
            <a:ext cx="7530922" cy="21820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47448" cy="440940"/>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it-IT" b="1" dirty="0" err="1"/>
              <a:t>Ariba</a:t>
            </a:r>
            <a:r>
              <a:rPr lang="it-IT" b="1" dirty="0"/>
              <a:t>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μέλος της ομάδας </a:t>
            </a:r>
            <a:r>
              <a:rPr lang="en-US" sz="1200" err="1"/>
              <a:t>Προσυ</a:t>
            </a:r>
            <a:r>
              <a:rPr lang="en-US" sz="1200"/>
              <a:t>πογράφοντες Ανάθεσης - Pre-Approvers of the Award Scenario</a:t>
            </a:r>
            <a:r>
              <a:rPr lang="el-GR" sz="1200"/>
              <a:t>  και το μέλος της ομάδας </a:t>
            </a:r>
            <a:r>
              <a:rPr lang="en-US" sz="1200" err="1"/>
              <a:t>Τελικός</a:t>
            </a:r>
            <a:r>
              <a:rPr lang="en-US" sz="1200"/>
              <a:t> </a:t>
            </a:r>
            <a:r>
              <a:rPr lang="en-US" sz="1200" err="1"/>
              <a:t>Εγκρίνων</a:t>
            </a:r>
            <a:r>
              <a:rPr lang="en-US" sz="1200"/>
              <a:t> </a:t>
            </a:r>
            <a:r>
              <a:rPr lang="en-US" sz="1200" err="1"/>
              <a:t>Ανάθεσης</a:t>
            </a:r>
            <a:r>
              <a:rPr lang="en-US" sz="1200"/>
              <a:t> - Final Approver of the Award Scenario</a:t>
            </a:r>
            <a:r>
              <a:rPr lang="el-GR" sz="1200"/>
              <a:t> θα λάβουν ένα μήνυμα ηλεκτρονικού ταχυδρομείου που θα τους ειδοποιεί ότι πρέπει να ολοκληρώσουν μια εργασία έγκρισης. Για να εγκρίνετε (ή να αρνηθείτε) τη δημοσίευση ενός συμβάντος </a:t>
            </a:r>
            <a:r>
              <a:rPr lang="en-US" sz="1200"/>
              <a:t>:</a:t>
            </a:r>
          </a:p>
          <a:p>
            <a:pPr marL="228600" indent="-228600" algn="just">
              <a:buClr>
                <a:srgbClr val="F15822"/>
              </a:buClr>
              <a:buFont typeface="+mj-lt"/>
              <a:buAutoNum type="arabicPeriod"/>
            </a:pPr>
            <a:r>
              <a:rPr lang="el-GR" sz="1200"/>
              <a:t>Συνδεθείτε στο S</a:t>
            </a:r>
            <a:r>
              <a:rPr lang="en-US" sz="1200"/>
              <a:t>AP</a:t>
            </a:r>
            <a:r>
              <a:rPr lang="el-GR" sz="1200"/>
              <a:t> ARIBA και, στην </a:t>
            </a:r>
            <a:r>
              <a:rPr lang="el-GR" sz="1200" b="1"/>
              <a:t>αρχική σελίδα</a:t>
            </a:r>
            <a:r>
              <a:rPr lang="el-GR" sz="1200"/>
              <a:t>, μεταβείτε στην καρτέλα </a:t>
            </a:r>
            <a:r>
              <a:rPr lang="el-GR" sz="1200" b="1"/>
              <a:t>Διαχείριση</a:t>
            </a:r>
            <a:r>
              <a:rPr lang="el-GR" sz="1200"/>
              <a:t> και κάντε κλικ στην επιλογή </a:t>
            </a:r>
            <a:r>
              <a:rPr lang="el-GR" sz="1200" b="1"/>
              <a:t>Οι εργασίες μου.</a:t>
            </a:r>
            <a:endParaRPr lang="el-GR" sz="1200"/>
          </a:p>
          <a:p>
            <a:pPr marL="228600" indent="-228600" algn="just">
              <a:buClr>
                <a:srgbClr val="F15822"/>
              </a:buClr>
              <a:buFont typeface="+mj-lt"/>
              <a:buAutoNum type="arabicPeriod"/>
            </a:pPr>
            <a:r>
              <a:rPr lang="el-GR" sz="1200"/>
              <a:t>Στη σελίδα «</a:t>
            </a:r>
            <a:r>
              <a:rPr lang="el-GR" sz="1200" b="1"/>
              <a:t>Οι εργασίες μου</a:t>
            </a:r>
            <a:r>
              <a:rPr lang="el-GR" sz="1200"/>
              <a:t>», αναζητήστε το συμβάν που θέλετε να ολοκληρώσετε την εργασία έγκρισης και κάντε κλικ στην </a:t>
            </a:r>
            <a:r>
              <a:rPr lang="el-GR" sz="1200" b="1"/>
              <a:t>ένδειξη V</a:t>
            </a:r>
            <a:r>
              <a:rPr lang="el-GR" sz="1200"/>
              <a:t> δίπλα στο σύμβολο «Έγκριση Ανάθεσης» και κάντε κλικ στην </a:t>
            </a:r>
            <a:r>
              <a:rPr lang="el-GR" sz="1200" b="1"/>
              <a:t>«Έγκριση».</a:t>
            </a:r>
            <a:endParaRPr lang="en-US" sz="1200" b="1"/>
          </a:p>
          <a:p>
            <a:pPr algn="just">
              <a:buClr>
                <a:srgbClr val="F15822"/>
              </a:buClr>
            </a:pPr>
            <a:r>
              <a:rPr lang="el-GR" sz="1200"/>
              <a:t>Όπως μπορείτε να δείτε, η εργασία βρίσκεται σε κατάσταση «υπό έγκριση».</a:t>
            </a:r>
          </a:p>
          <a:p>
            <a:pPr algn="just">
              <a:buClr>
                <a:srgbClr val="F15822"/>
              </a:buClr>
            </a:pPr>
            <a:endParaRPr lang="en-US" sz="1200"/>
          </a:p>
          <a:p>
            <a:pPr algn="just">
              <a:buClr>
                <a:srgbClr val="F15822"/>
              </a:buClr>
            </a:pPr>
            <a:r>
              <a:rPr lang="el-GR" sz="1200"/>
              <a:t>Σημείωση: Εάν χρειάζεται, οι χρήστες μπορούν να φιλτράρουν τις εργασίες τους χρησιμοποιώντας το τμήμα φίλτρων.</a:t>
            </a:r>
            <a:endParaRPr lang="en-US" sz="1200"/>
          </a:p>
        </p:txBody>
      </p:sp>
      <p:sp>
        <p:nvSpPr>
          <p:cNvPr id="16" name="Rectangle 5">
            <a:extLst>
              <a:ext uri="{FF2B5EF4-FFF2-40B4-BE49-F238E27FC236}">
                <a16:creationId xmlns:a16="http://schemas.microsoft.com/office/drawing/2014/main" id="{7FBF3633-3836-6B22-4B0A-9DF91C770ED0}"/>
              </a:ext>
            </a:extLst>
          </p:cNvPr>
          <p:cNvSpPr/>
          <p:nvPr/>
        </p:nvSpPr>
        <p:spPr>
          <a:xfrm>
            <a:off x="390138" y="4269170"/>
            <a:ext cx="2090281" cy="5354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2F76A7B-26F4-7B02-A472-4FB1E73B82D6}"/>
              </a:ext>
            </a:extLst>
          </p:cNvPr>
          <p:cNvSpPr/>
          <p:nvPr/>
        </p:nvSpPr>
        <p:spPr>
          <a:xfrm>
            <a:off x="1662585" y="5707468"/>
            <a:ext cx="670564" cy="184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a:extLst>
              <a:ext uri="{FF2B5EF4-FFF2-40B4-BE49-F238E27FC236}">
                <a16:creationId xmlns:a16="http://schemas.microsoft.com/office/drawing/2014/main" id="{78E8DE02-29E0-F673-FFAB-FE798FDC1053}"/>
              </a:ext>
            </a:extLst>
          </p:cNvPr>
          <p:cNvSpPr/>
          <p:nvPr/>
        </p:nvSpPr>
        <p:spPr>
          <a:xfrm>
            <a:off x="6654800" y="4424100"/>
            <a:ext cx="1057656" cy="369332"/>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1B3DBE08-328C-3790-44D8-BA6D3CE4AC00}"/>
              </a:ext>
            </a:extLst>
          </p:cNvPr>
          <p:cNvCxnSpPr>
            <a:cxnSpLocks/>
            <a:endCxn id="23" idx="1"/>
          </p:cNvCxnSpPr>
          <p:nvPr/>
        </p:nvCxnSpPr>
        <p:spPr>
          <a:xfrm rot="16200000" flipH="1">
            <a:off x="1132303" y="5102883"/>
            <a:ext cx="762442" cy="15649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2406174" y="419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2268178" y="56955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9" name="Picture 8">
            <a:extLst>
              <a:ext uri="{FF2B5EF4-FFF2-40B4-BE49-F238E27FC236}">
                <a16:creationId xmlns:a16="http://schemas.microsoft.com/office/drawing/2014/main" id="{FEC24FD5-DBCC-BE16-25E6-9B9A90CDBA92}"/>
              </a:ext>
            </a:extLst>
          </p:cNvPr>
          <p:cNvPicPr>
            <a:picLocks noChangeAspect="1"/>
          </p:cNvPicPr>
          <p:nvPr/>
        </p:nvPicPr>
        <p:blipFill>
          <a:blip r:embed="rId5"/>
          <a:stretch>
            <a:fillRect/>
          </a:stretch>
        </p:blipFill>
        <p:spPr>
          <a:xfrm>
            <a:off x="290005" y="1434192"/>
            <a:ext cx="7930717" cy="742705"/>
          </a:xfrm>
          <a:prstGeom prst="rect">
            <a:avLst/>
          </a:prstGeom>
        </p:spPr>
      </p:pic>
      <p:sp>
        <p:nvSpPr>
          <p:cNvPr id="10" name="Rectangle 5">
            <a:extLst>
              <a:ext uri="{FF2B5EF4-FFF2-40B4-BE49-F238E27FC236}">
                <a16:creationId xmlns:a16="http://schemas.microsoft.com/office/drawing/2014/main" id="{30DEBFA6-9C9F-82F0-3CCB-CDB9CB79D05E}"/>
              </a:ext>
            </a:extLst>
          </p:cNvPr>
          <p:cNvSpPr/>
          <p:nvPr/>
        </p:nvSpPr>
        <p:spPr>
          <a:xfrm>
            <a:off x="7014633" y="1681386"/>
            <a:ext cx="516289" cy="1371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D838A58C-AC8F-7C50-E0F2-084C445847CA}"/>
              </a:ext>
            </a:extLst>
          </p:cNvPr>
          <p:cNvSpPr/>
          <p:nvPr/>
        </p:nvSpPr>
        <p:spPr>
          <a:xfrm>
            <a:off x="7051147" y="1955078"/>
            <a:ext cx="1005417" cy="1213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8">
            <a:extLst>
              <a:ext uri="{FF2B5EF4-FFF2-40B4-BE49-F238E27FC236}">
                <a16:creationId xmlns:a16="http://schemas.microsoft.com/office/drawing/2014/main" id="{A11AF2C1-8F4D-68DB-A59B-5D96A9A95D3A}"/>
              </a:ext>
            </a:extLst>
          </p:cNvPr>
          <p:cNvSpPr>
            <a:spLocks noChangeAspect="1"/>
          </p:cNvSpPr>
          <p:nvPr/>
        </p:nvSpPr>
        <p:spPr bwMode="gray">
          <a:xfrm>
            <a:off x="6928484" y="19444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1344172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40FCB3-FCEC-25F4-9BE0-CC06494D330C}"/>
              </a:ext>
            </a:extLst>
          </p:cNvPr>
          <p:cNvPicPr>
            <a:picLocks noChangeAspect="1"/>
          </p:cNvPicPr>
          <p:nvPr/>
        </p:nvPicPr>
        <p:blipFill>
          <a:blip r:embed="rId3"/>
          <a:stretch>
            <a:fillRect/>
          </a:stretch>
        </p:blipFill>
        <p:spPr>
          <a:xfrm>
            <a:off x="228053" y="1243939"/>
            <a:ext cx="7918020" cy="31453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it-IT" b="1" dirty="0" err="1"/>
              <a:t>Ariba</a:t>
            </a:r>
            <a:r>
              <a:rPr lang="it-IT" b="1" dirty="0"/>
              <a:t>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να ολοκληρώσετε την εργασία έγκρισης </a:t>
            </a:r>
            <a:r>
              <a:rPr lang="en-US" sz="1200"/>
              <a:t>:</a:t>
            </a:r>
          </a:p>
          <a:p>
            <a:pPr marL="228600" indent="-228600" algn="just">
              <a:buClr>
                <a:srgbClr val="F15822"/>
              </a:buClr>
              <a:buFont typeface="+mj-lt"/>
              <a:buAutoNum type="arabicPeriod"/>
            </a:pPr>
            <a:r>
              <a:rPr lang="el-GR" sz="1200"/>
              <a:t>Αφήστε ένα </a:t>
            </a:r>
            <a:r>
              <a:rPr lang="el-GR" sz="1200" b="1"/>
              <a:t>μήνυμα </a:t>
            </a:r>
            <a:r>
              <a:rPr lang="el-GR" sz="1200"/>
              <a:t>(προαιρετικά) . Αυτό είναι υποχρεωτικό για τη συνέχιση της εργασίας έγκρισης.</a:t>
            </a:r>
          </a:p>
          <a:p>
            <a:pPr marL="228600" indent="-228600" algn="just">
              <a:buClr>
                <a:srgbClr val="F15822"/>
              </a:buClr>
              <a:buFont typeface="+mj-lt"/>
              <a:buAutoNum type="arabicPeriod"/>
            </a:pPr>
            <a:r>
              <a:rPr lang="el-GR" sz="1200"/>
              <a:t>Κάντε κλικ στο</a:t>
            </a:r>
            <a:r>
              <a:rPr lang="en-US" sz="1200"/>
              <a:t> </a:t>
            </a:r>
            <a:r>
              <a:rPr lang="en-US" sz="1200" b="1"/>
              <a:t>O</a:t>
            </a:r>
            <a:r>
              <a:rPr lang="el-GR" sz="1200" b="1"/>
              <a:t>Κ</a:t>
            </a:r>
            <a:r>
              <a:rPr lang="en-US" sz="1200" b="1"/>
              <a:t>.</a:t>
            </a:r>
            <a:endParaRPr lang="en-US" sz="1200"/>
          </a:p>
          <a:p>
            <a:pPr algn="just">
              <a:buClr>
                <a:srgbClr val="F15822"/>
              </a:buClr>
            </a:pPr>
            <a:endParaRPr lang="it-IT" sz="1200"/>
          </a:p>
        </p:txBody>
      </p:sp>
      <p:sp>
        <p:nvSpPr>
          <p:cNvPr id="8" name="Rectangle 5">
            <a:extLst>
              <a:ext uri="{FF2B5EF4-FFF2-40B4-BE49-F238E27FC236}">
                <a16:creationId xmlns:a16="http://schemas.microsoft.com/office/drawing/2014/main" id="{68F80BF8-EBD8-729F-FBB3-93499AE5735D}"/>
              </a:ext>
            </a:extLst>
          </p:cNvPr>
          <p:cNvSpPr/>
          <p:nvPr/>
        </p:nvSpPr>
        <p:spPr>
          <a:xfrm>
            <a:off x="6608976" y="1266825"/>
            <a:ext cx="720512" cy="300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D9FC757E-0EF5-01F8-9B7F-9CE524A066D5}"/>
              </a:ext>
            </a:extLst>
          </p:cNvPr>
          <p:cNvSpPr/>
          <p:nvPr/>
        </p:nvSpPr>
        <p:spPr>
          <a:xfrm>
            <a:off x="1181100" y="1773767"/>
            <a:ext cx="4122419" cy="1316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DE314943-F8CF-71A5-1C79-F6FCC6096B59}"/>
              </a:ext>
            </a:extLst>
          </p:cNvPr>
          <p:cNvSpPr>
            <a:spLocks noChangeAspect="1"/>
          </p:cNvSpPr>
          <p:nvPr/>
        </p:nvSpPr>
        <p:spPr bwMode="gray">
          <a:xfrm>
            <a:off x="1113207" y="30071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7D88B1A5-34ED-96B9-4C3F-07F915C7BD45}"/>
              </a:ext>
            </a:extLst>
          </p:cNvPr>
          <p:cNvSpPr>
            <a:spLocks noChangeAspect="1"/>
          </p:cNvSpPr>
          <p:nvPr/>
        </p:nvSpPr>
        <p:spPr bwMode="gray">
          <a:xfrm>
            <a:off x="6541083" y="14992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1415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170C7-7739-974E-35B1-D7DF4894B762}"/>
              </a:ext>
            </a:extLst>
          </p:cNvPr>
          <p:cNvPicPr>
            <a:picLocks noChangeAspect="1"/>
          </p:cNvPicPr>
          <p:nvPr/>
        </p:nvPicPr>
        <p:blipFill>
          <a:blip r:embed="rId2"/>
          <a:stretch>
            <a:fillRect/>
          </a:stretch>
        </p:blipFill>
        <p:spPr>
          <a:xfrm>
            <a:off x="239453" y="1112037"/>
            <a:ext cx="7916162" cy="356969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(4/4)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Στο</a:t>
            </a:r>
            <a:r>
              <a:rPr lang="el-GR" sz="1200" dirty="0"/>
              <a:t> Πεδίο </a:t>
            </a:r>
            <a:r>
              <a:rPr lang="el-GR" sz="1200" b="1" dirty="0"/>
              <a:t>Πρότυπο, επιλέγετε το Πρότυπο για τη δημιουργία του διαγωνισμού</a:t>
            </a:r>
            <a:r>
              <a:rPr lang="it-IT" sz="1200" dirty="0"/>
              <a:t>.</a:t>
            </a:r>
          </a:p>
          <a:p>
            <a:pPr marL="228600" indent="-228600" algn="just" rtl="0">
              <a:buClr>
                <a:srgbClr val="F15822"/>
              </a:buClr>
              <a:buFont typeface="+mj-lt"/>
              <a:buAutoNum type="arabicPeriod" startAt="6"/>
            </a:pPr>
            <a:r>
              <a:rPr lang="it-IT" sz="1200" dirty="0"/>
              <a:t>Επ</a:t>
            </a:r>
            <a:r>
              <a:rPr lang="it-IT" sz="1200" dirty="0" err="1"/>
              <a:t>ιλ</a:t>
            </a:r>
            <a:r>
              <a:rPr lang="el-GR" sz="1200" dirty="0" err="1"/>
              <a:t>έγετε</a:t>
            </a:r>
            <a:r>
              <a:rPr lang="el-GR" sz="1200" dirty="0"/>
              <a:t> το πρότυπο </a:t>
            </a:r>
            <a:r>
              <a:rPr lang="en-US" sz="1200" dirty="0"/>
              <a:t>Request for information –     Application dossier</a:t>
            </a:r>
            <a:r>
              <a:rPr lang="el-GR" sz="1200" dirty="0"/>
              <a:t> </a:t>
            </a:r>
            <a:r>
              <a:rPr lang="en-US" sz="1200" dirty="0"/>
              <a:t>.</a:t>
            </a:r>
            <a:endParaRPr lang="it-IT" sz="1200" dirty="0"/>
          </a:p>
          <a:p>
            <a:pPr marL="228600" indent="-228600" algn="just" rtl="0">
              <a:buClr>
                <a:srgbClr val="F15822"/>
              </a:buClr>
              <a:buFont typeface="+mj-lt"/>
              <a:buAutoNum type="arabicPeriod" startAt="6"/>
            </a:pPr>
            <a:r>
              <a:rPr lang="el-GR" sz="1200" dirty="0"/>
              <a:t>Όταν συμπληρωθεί η φόρμα, μπορείτε να συνεχίσετε </a:t>
            </a:r>
            <a:r>
              <a:rPr lang="en-US" sz="1200" dirty="0"/>
              <a:t> </a:t>
            </a:r>
            <a:r>
              <a:rPr lang="el-GR" sz="1200" dirty="0"/>
              <a:t>με τη δημιουργία του έργου, κάνοντας κλικ στην επιλογή </a:t>
            </a:r>
            <a:r>
              <a:rPr lang="el-GR" sz="1200" b="1" dirty="0"/>
              <a:t>Δημιουργία</a:t>
            </a:r>
            <a:r>
              <a:rPr lang="el-GR" sz="1200" dirty="0"/>
              <a:t>, στην περιοχή πάνω δεξιά.</a:t>
            </a:r>
            <a:endParaRPr lang="it-IT" sz="1200" dirty="0"/>
          </a:p>
          <a:p>
            <a:pPr algn="just" rtl="0">
              <a:buClr>
                <a:srgbClr val="F15822"/>
              </a:buClr>
            </a:pPr>
            <a:endParaRPr lang="it-IT" sz="1200" dirty="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r>
              <a:rPr lang="en-US" dirty="0"/>
              <a:t> </a:t>
            </a:r>
          </a:p>
        </p:txBody>
      </p:sp>
      <p:sp>
        <p:nvSpPr>
          <p:cNvPr id="14" name="Rectangle 5">
            <a:extLst>
              <a:ext uri="{FF2B5EF4-FFF2-40B4-BE49-F238E27FC236}">
                <a16:creationId xmlns:a16="http://schemas.microsoft.com/office/drawing/2014/main" id="{29B9B9EE-E162-6BD7-C821-ACCF09675D02}"/>
              </a:ext>
            </a:extLst>
          </p:cNvPr>
          <p:cNvSpPr/>
          <p:nvPr/>
        </p:nvSpPr>
        <p:spPr>
          <a:xfrm>
            <a:off x="271227" y="4041567"/>
            <a:ext cx="4175530" cy="623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3CE0AF44-AA0C-2663-1522-52348973DF92}"/>
              </a:ext>
            </a:extLst>
          </p:cNvPr>
          <p:cNvSpPr/>
          <p:nvPr/>
        </p:nvSpPr>
        <p:spPr>
          <a:xfrm>
            <a:off x="6957093" y="1123080"/>
            <a:ext cx="642637" cy="3108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9">
            <a:extLst>
              <a:ext uri="{FF2B5EF4-FFF2-40B4-BE49-F238E27FC236}">
                <a16:creationId xmlns:a16="http://schemas.microsoft.com/office/drawing/2014/main" id="{575857F8-F0C5-36D5-7443-DE9ADD0CF4D0}"/>
              </a:ext>
            </a:extLst>
          </p:cNvPr>
          <p:cNvSpPr>
            <a:spLocks noChangeAspect="1"/>
          </p:cNvSpPr>
          <p:nvPr/>
        </p:nvSpPr>
        <p:spPr bwMode="gray">
          <a:xfrm>
            <a:off x="6861283" y="1338147"/>
            <a:ext cx="191620" cy="191620"/>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5" name="Oval 9">
            <a:extLst>
              <a:ext uri="{FF2B5EF4-FFF2-40B4-BE49-F238E27FC236}">
                <a16:creationId xmlns:a16="http://schemas.microsoft.com/office/drawing/2014/main" id="{60CBBCC0-1DA5-5323-A308-D88BFAB209A3}"/>
              </a:ext>
            </a:extLst>
          </p:cNvPr>
          <p:cNvSpPr>
            <a:spLocks noChangeAspect="1"/>
          </p:cNvSpPr>
          <p:nvPr/>
        </p:nvSpPr>
        <p:spPr bwMode="gray">
          <a:xfrm>
            <a:off x="4318602" y="3917192"/>
            <a:ext cx="248750" cy="248750"/>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2331014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el-GR" dirty="0"/>
              <a:t>5</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normAutofit/>
          </a:bodyPr>
          <a:lstStyle/>
          <a:p>
            <a:r>
              <a:rPr lang="el-GR" b="1" i="0" u="none" strike="noStrike" dirty="0">
                <a:solidFill>
                  <a:srgbClr val="3F3F3F"/>
                </a:solidFill>
                <a:effectLst/>
              </a:rPr>
              <a:t>Έργο Προμήθευσης</a:t>
            </a:r>
            <a:r>
              <a:rPr lang="en-US" b="1" i="0" u="none" strike="noStrike" dirty="0">
                <a:solidFill>
                  <a:srgbClr val="3F3F3F"/>
                </a:solidFill>
                <a:effectLst/>
              </a:rPr>
              <a:t> </a:t>
            </a:r>
            <a:r>
              <a:rPr lang="it-IT" dirty="0"/>
              <a:t>- </a:t>
            </a:r>
            <a:r>
              <a:rPr lang="en-GB" dirty="0"/>
              <a:t>M</a:t>
            </a:r>
            <a:r>
              <a:rPr lang="el-GR" b="1" i="0" u="none" strike="noStrike" dirty="0">
                <a:solidFill>
                  <a:srgbClr val="3F3F3F"/>
                </a:solidFill>
                <a:effectLst/>
              </a:rPr>
              <a:t>οναδικός Διαγωνισμός</a:t>
            </a:r>
            <a:r>
              <a:rPr lang="en-GB" b="1" i="0" u="none" strike="noStrike" dirty="0">
                <a:solidFill>
                  <a:srgbClr val="3F3F3F"/>
                </a:solidFill>
                <a:effectLst/>
              </a:rPr>
              <a:t> </a:t>
            </a:r>
            <a:r>
              <a:rPr lang="el-GR" b="1" i="0" u="none" strike="noStrike" dirty="0">
                <a:solidFill>
                  <a:srgbClr val="3F3F3F"/>
                </a:solidFill>
                <a:effectLst/>
              </a:rPr>
              <a:t>Δημοπρασία</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el-GR" sz="1600" dirty="0"/>
              <a:t>5</a:t>
            </a:r>
            <a:r>
              <a:rPr lang="it-IT" sz="1600" dirty="0"/>
              <a:t>.1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el-GR" sz="1600" dirty="0"/>
              <a:t>5</a:t>
            </a:r>
            <a:r>
              <a:rPr lang="it-IT" sz="1600" dirty="0"/>
              <a:t>.2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el-GR" sz="1600" dirty="0"/>
              <a:t>5</a:t>
            </a:r>
            <a:r>
              <a:rPr lang="it-IT" sz="1600" dirty="0"/>
              <a:t>.4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600" dirty="0">
                <a:solidFill>
                  <a:prstClr val="black"/>
                </a:solidFill>
                <a:latin typeface="Calibri" panose="020F0502020204030204" pitchFamily="34" charset="0"/>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b="1" i="0" u="none" strike="noStrike" dirty="0">
                <a:solidFill>
                  <a:srgbClr val="000000"/>
                </a:solidFill>
                <a:effectLst/>
                <a:latin typeface="Calibri" panose="020F0502020204030204" pitchFamily="34" charset="0"/>
              </a:rPr>
              <a:t>Ανάθεση Προμηθευτών</a:t>
            </a:r>
            <a:endParaRPr lang="en-US" sz="1800" dirty="0">
              <a:solidFill>
                <a:prstClr val="black"/>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el-GR" sz="1600" dirty="0"/>
              <a:t>5</a:t>
            </a:r>
            <a:r>
              <a:rPr lang="it-IT" sz="1600" dirty="0"/>
              <a:t>.3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4044581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it-IT" sz="2000" b="1" i="0" u="none" strike="noStrike" dirty="0">
                <a:effectLst/>
                <a:latin typeface="+mn-lt"/>
              </a:rPr>
              <a:t> </a:t>
            </a:r>
            <a:r>
              <a:rPr lang="el-GR" sz="2000" b="1" i="0" u="none" strike="noStrike" dirty="0">
                <a:effectLst/>
                <a:latin typeface="+mn-lt"/>
              </a:rPr>
              <a:t>(1/5)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έναν Μοναδικό Διαγωνισμό Δημοπρασίας (</a:t>
            </a:r>
            <a:r>
              <a:rPr lang="el-GR" b="1" dirty="0"/>
              <a:t>Δημοπρασία Αγγλικού τύπου – Τυπική Δημοπρασία)</a:t>
            </a:r>
            <a:r>
              <a:rPr lang="el-GR" dirty="0"/>
              <a:t> συνδεθείτε πρώτα στο SAP ARIBA.</a:t>
            </a:r>
          </a:p>
          <a:p>
            <a:pPr marL="342900" indent="-342900" algn="just">
              <a:buClr>
                <a:srgbClr val="F15822"/>
              </a:buClr>
              <a:buFont typeface="+mj-lt"/>
              <a:buAutoNum type="arabicPeriod"/>
            </a:pPr>
            <a:r>
              <a:rPr lang="el-GR" sz="1400" b="0" i="0" u="none" strike="noStrike" dirty="0">
                <a:solidFill>
                  <a:srgbClr val="000000"/>
                </a:solidFill>
                <a:effectLst/>
                <a:latin typeface="Calibri" panose="020F0502020204030204" pitchFamily="34" charset="0"/>
              </a:rPr>
              <a:t>Μεταβείτε στην αρχική σελίδα του SAP Ariba και στη συνέχεια κάντε κλικ στην καρτέλα </a:t>
            </a:r>
            <a:r>
              <a:rPr lang="el-GR" sz="1400" b="1" i="0" u="none" strike="noStrike" dirty="0">
                <a:solidFill>
                  <a:srgbClr val="000000"/>
                </a:solidFill>
                <a:effectLst/>
                <a:latin typeface="Calibri" panose="020F0502020204030204" pitchFamily="34" charset="0"/>
              </a:rPr>
              <a:t>Δημιουργία</a:t>
            </a:r>
            <a:r>
              <a:rPr lang="el-GR"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a:buClr>
                <a:srgbClr val="F15822"/>
              </a:buClr>
              <a:buFont typeface="+mj-lt"/>
              <a:buAutoNum type="arabicPeriod"/>
            </a:pPr>
            <a:r>
              <a:rPr lang="el-GR" sz="1400" b="0" i="0" u="none" strike="noStrike" dirty="0">
                <a:solidFill>
                  <a:srgbClr val="000000"/>
                </a:solidFill>
                <a:effectLst/>
                <a:latin typeface="Calibri" panose="020F0502020204030204" pitchFamily="34" charset="0"/>
              </a:rPr>
              <a:t>Κάντε κλικ στην επιλογή </a:t>
            </a:r>
            <a:r>
              <a:rPr lang="el-GR" sz="1400" b="1" i="0" u="none" strike="noStrike" dirty="0">
                <a:solidFill>
                  <a:srgbClr val="000000"/>
                </a:solidFill>
                <a:effectLst/>
                <a:latin typeface="Calibri" panose="020F0502020204030204" pitchFamily="34" charset="0"/>
              </a:rPr>
              <a:t>Έργο Καθοδηγούμενων Προμηθειών</a:t>
            </a:r>
            <a:r>
              <a:rPr lang="el-GR"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just" rtl="0" fontAlgn="base"/>
            <a:r>
              <a:rPr lang="el-GR" sz="1400" b="0" i="0" u="none" strike="noStrike" dirty="0">
                <a:solidFill>
                  <a:srgbClr val="000000"/>
                </a:solidFill>
                <a:effectLst/>
                <a:latin typeface="Calibri" panose="020F0502020204030204" pitchFamily="34" charset="0"/>
              </a:rPr>
              <a:t>Μόλις κάνετε κλικ στο </a:t>
            </a:r>
            <a:r>
              <a:rPr lang="el-GR" sz="1400" b="1" i="0" u="none" strike="noStrike" dirty="0">
                <a:solidFill>
                  <a:srgbClr val="000000"/>
                </a:solidFill>
                <a:effectLst/>
                <a:latin typeface="Calibri" panose="020F0502020204030204" pitchFamily="34" charset="0"/>
              </a:rPr>
              <a:t>Έργο Καθοδηγούμενων Προμηθειών</a:t>
            </a:r>
            <a:r>
              <a:rPr lang="el-GR" sz="1400" b="0" i="0" u="none" strike="noStrike" dirty="0">
                <a:solidFill>
                  <a:srgbClr val="000000"/>
                </a:solidFill>
                <a:effectLst/>
                <a:latin typeface="Calibri" panose="020F0502020204030204" pitchFamily="34" charset="0"/>
              </a:rPr>
              <a:t>, θα ανοίξει μια σελίδα για τη δημιουργία ενός Έργου Προμήθευσης.</a:t>
            </a:r>
            <a:endParaRPr lang="it-IT" b="0" i="0"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0F0C7DEE-E913-C98F-7775-3DCDA82B7FB2}"/>
              </a:ext>
            </a:extLst>
          </p:cNvPr>
          <p:cNvPicPr>
            <a:picLocks noChangeAspect="1"/>
          </p:cNvPicPr>
          <p:nvPr/>
        </p:nvPicPr>
        <p:blipFill rotWithShape="1">
          <a:blip r:embed="rId2"/>
          <a:srcRect b="26598"/>
          <a:stretch/>
        </p:blipFill>
        <p:spPr>
          <a:xfrm>
            <a:off x="192605" y="1103144"/>
            <a:ext cx="8008420" cy="2483222"/>
          </a:xfrm>
          <a:prstGeom prst="rect">
            <a:avLst/>
          </a:prstGeom>
        </p:spPr>
      </p:pic>
      <p:sp>
        <p:nvSpPr>
          <p:cNvPr id="8" name="Rectangle 5">
            <a:extLst>
              <a:ext uri="{FF2B5EF4-FFF2-40B4-BE49-F238E27FC236}">
                <a16:creationId xmlns:a16="http://schemas.microsoft.com/office/drawing/2014/main" id="{24FF9BF4-FC96-080E-23E5-5869E37CBD70}"/>
              </a:ext>
            </a:extLst>
          </p:cNvPr>
          <p:cNvSpPr/>
          <p:nvPr/>
        </p:nvSpPr>
        <p:spPr>
          <a:xfrm>
            <a:off x="7219950" y="1517486"/>
            <a:ext cx="765603" cy="242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FFDCD3A9-52CF-E3B9-81F9-CF46969CC914}"/>
              </a:ext>
            </a:extLst>
          </p:cNvPr>
          <p:cNvCxnSpPr>
            <a:cxnSpLocks/>
            <a:stCxn id="8" idx="2"/>
            <a:endCxn id="10" idx="3"/>
          </p:cNvCxnSpPr>
          <p:nvPr/>
        </p:nvCxnSpPr>
        <p:spPr>
          <a:xfrm rot="5400000">
            <a:off x="6537389" y="946164"/>
            <a:ext cx="251302" cy="18794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5">
            <a:extLst>
              <a:ext uri="{FF2B5EF4-FFF2-40B4-BE49-F238E27FC236}">
                <a16:creationId xmlns:a16="http://schemas.microsoft.com/office/drawing/2014/main" id="{15838C03-D4E9-A2C1-9688-3318C8B9A7EB}"/>
              </a:ext>
            </a:extLst>
          </p:cNvPr>
          <p:cNvSpPr/>
          <p:nvPr/>
        </p:nvSpPr>
        <p:spPr>
          <a:xfrm>
            <a:off x="4286250" y="1943634"/>
            <a:ext cx="1437077"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E0826CA-0A49-E0FE-F62B-B9612F15B317}"/>
              </a:ext>
            </a:extLst>
          </p:cNvPr>
          <p:cNvSpPr>
            <a:spLocks noChangeAspect="1"/>
          </p:cNvSpPr>
          <p:nvPr/>
        </p:nvSpPr>
        <p:spPr bwMode="gray">
          <a:xfrm>
            <a:off x="7917660" y="1760225"/>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5CA1BFFF-0EBF-DD9E-1DA3-E22805343F52}"/>
              </a:ext>
            </a:extLst>
          </p:cNvPr>
          <p:cNvSpPr>
            <a:spLocks noChangeAspect="1"/>
          </p:cNvSpPr>
          <p:nvPr/>
        </p:nvSpPr>
        <p:spPr bwMode="gray">
          <a:xfrm>
            <a:off x="4218357" y="1875741"/>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490846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69357-39BA-5B1F-32FD-68E8279E9B09}"/>
              </a:ext>
            </a:extLst>
          </p:cNvPr>
          <p:cNvPicPr>
            <a:picLocks noChangeAspect="1"/>
          </p:cNvPicPr>
          <p:nvPr/>
        </p:nvPicPr>
        <p:blipFill>
          <a:blip r:embed="rId2"/>
          <a:stretch>
            <a:fillRect/>
          </a:stretch>
        </p:blipFill>
        <p:spPr>
          <a:xfrm>
            <a:off x="4125688" y="3962870"/>
            <a:ext cx="2552831" cy="1244664"/>
          </a:xfrm>
          <a:prstGeom prst="rect">
            <a:avLst/>
          </a:prstGeom>
          <a:ln>
            <a:solidFill>
              <a:srgbClr val="FF0000"/>
            </a:solidFill>
            <a:prstDash val="dash"/>
          </a:ln>
        </p:spPr>
      </p:pic>
      <p:pic>
        <p:nvPicPr>
          <p:cNvPr id="10" name="Picture 9">
            <a:extLst>
              <a:ext uri="{FF2B5EF4-FFF2-40B4-BE49-F238E27FC236}">
                <a16:creationId xmlns:a16="http://schemas.microsoft.com/office/drawing/2014/main" id="{D0C088D0-AD81-3AB6-EC4A-6E1A9F724C19}"/>
              </a:ext>
            </a:extLst>
          </p:cNvPr>
          <p:cNvPicPr>
            <a:picLocks noChangeAspect="1"/>
          </p:cNvPicPr>
          <p:nvPr/>
        </p:nvPicPr>
        <p:blipFill>
          <a:blip r:embed="rId3"/>
          <a:stretch>
            <a:fillRect/>
          </a:stretch>
        </p:blipFill>
        <p:spPr>
          <a:xfrm>
            <a:off x="225083" y="1114254"/>
            <a:ext cx="7958441" cy="265130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(2/5)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el-GR" sz="1400" b="0" i="0" u="none" strike="noStrike" dirty="0">
                <a:solidFill>
                  <a:srgbClr val="000000"/>
                </a:solidFill>
                <a:effectLst/>
                <a:latin typeface="Calibri" panose="020F0502020204030204" pitchFamily="34" charset="0"/>
              </a:rPr>
              <a:t>Στην πρώτη ενότητα </a:t>
            </a:r>
            <a:r>
              <a:rPr lang="el-GR" sz="1400" b="1" i="0" u="none" strike="noStrike" dirty="0">
                <a:solidFill>
                  <a:srgbClr val="000000"/>
                </a:solidFill>
                <a:effectLst/>
                <a:latin typeface="Calibri" panose="020F0502020204030204" pitchFamily="34" charset="0"/>
              </a:rPr>
              <a:t>Όνομα και Τύπος </a:t>
            </a:r>
            <a:r>
              <a:rPr lang="el-GR" sz="1400" b="0" i="0" u="none" strike="noStrike" dirty="0">
                <a:solidFill>
                  <a:srgbClr val="000000"/>
                </a:solidFill>
                <a:effectLst/>
                <a:latin typeface="Calibri" panose="020F0502020204030204" pitchFamily="34" charset="0"/>
              </a:rPr>
              <a:t>της Σελίδας Δημιουργίας Έργου Προμήθευσης, μπορείτε να επιλέξετε τη δημιουργία ενός </a:t>
            </a:r>
            <a:r>
              <a:rPr lang="el-GR" sz="1400" b="1" i="0" u="none" strike="noStrike" dirty="0">
                <a:solidFill>
                  <a:srgbClr val="000000"/>
                </a:solidFill>
                <a:effectLst/>
                <a:latin typeface="Calibri" panose="020F0502020204030204" pitchFamily="34" charset="0"/>
              </a:rPr>
              <a:t>μοναδικού διαγωνισμού </a:t>
            </a:r>
            <a:r>
              <a:rPr lang="el-GR" sz="1400" b="0" i="0" u="none" strike="noStrike" dirty="0">
                <a:solidFill>
                  <a:srgbClr val="000000"/>
                </a:solidFill>
                <a:effectLst/>
                <a:latin typeface="Calibri" panose="020F0502020204030204" pitchFamily="34" charset="0"/>
              </a:rPr>
              <a:t>ή ενός </a:t>
            </a:r>
            <a:r>
              <a:rPr lang="el-GR" sz="1400" b="1" i="0" u="none" strike="noStrike" dirty="0">
                <a:solidFill>
                  <a:srgbClr val="000000"/>
                </a:solidFill>
                <a:effectLst/>
                <a:latin typeface="Calibri" panose="020F0502020204030204" pitchFamily="34" charset="0"/>
              </a:rPr>
              <a:t>Πλήρους Έργου</a:t>
            </a:r>
            <a:r>
              <a:rPr lang="el-GR" sz="1400" b="0" i="0" u="none" strike="noStrike" dirty="0">
                <a:solidFill>
                  <a:srgbClr val="000000"/>
                </a:solidFill>
                <a:effectLst/>
                <a:latin typeface="Calibri" panose="020F0502020204030204" pitchFamily="34" charset="0"/>
              </a:rPr>
              <a:t>. Για να δημιουργήσετε μια Δημοπρασία</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a:pP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Καθορί</a:t>
            </a:r>
            <a:r>
              <a:rPr lang="el-GR" sz="1400" b="0" i="0" u="none" strike="noStrike" dirty="0" err="1">
                <a:solidFill>
                  <a:srgbClr val="000000"/>
                </a:solidFill>
                <a:effectLst/>
                <a:latin typeface="Calibri" panose="020F0502020204030204" pitchFamily="34" charset="0"/>
              </a:rPr>
              <a:t>στε</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το όνομα του έργου </a:t>
            </a:r>
            <a:r>
              <a:rPr lang="el-GR" sz="1400" b="0" i="0" u="none" strike="noStrike" dirty="0">
                <a:solidFill>
                  <a:srgbClr val="000000"/>
                </a:solidFill>
                <a:effectLst/>
                <a:latin typeface="Calibri" panose="020F0502020204030204" pitchFamily="34" charset="0"/>
              </a:rPr>
              <a:t>στο πλαίσιο </a:t>
            </a:r>
            <a:r>
              <a:rPr lang="el-GR" sz="1400" b="1" i="0" u="none" strike="noStrike" dirty="0">
                <a:solidFill>
                  <a:srgbClr val="000000"/>
                </a:solidFill>
                <a:effectLst/>
                <a:latin typeface="Calibri" panose="020F0502020204030204" pitchFamily="34" charset="0"/>
              </a:rPr>
              <a:t>Όνομα.</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ν </a:t>
            </a:r>
            <a:r>
              <a:rPr lang="el-GR" sz="1400" b="1" i="0" u="none" strike="noStrike" dirty="0">
                <a:solidFill>
                  <a:srgbClr val="000000"/>
                </a:solidFill>
                <a:effectLst/>
                <a:latin typeface="Calibri" panose="020F0502020204030204" pitchFamily="34" charset="0"/>
              </a:rPr>
              <a:t>Τύπο του Έργου</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επιλέ</a:t>
            </a:r>
            <a:r>
              <a:rPr lang="el-GR" sz="1400" b="0" i="0" u="none" strike="noStrike" dirty="0" err="1">
                <a:solidFill>
                  <a:srgbClr val="000000"/>
                </a:solidFill>
                <a:effectLst/>
                <a:latin typeface="Calibri" panose="020F0502020204030204" pitchFamily="34" charset="0"/>
              </a:rPr>
              <a:t>ξτε</a:t>
            </a:r>
            <a:r>
              <a:rPr lang="it-IT"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Μοναδικός Διαγωνισμός.</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el-GR" sz="1400" b="0" i="0" u="none" strike="noStrike" dirty="0">
                <a:solidFill>
                  <a:srgbClr val="000000"/>
                </a:solidFill>
                <a:effectLst/>
                <a:latin typeface="Calibri" panose="020F0502020204030204" pitchFamily="34" charset="0"/>
              </a:rPr>
              <a:t>Αφού επιλέξετε τη δημιουργία ενός μοναδικού διαγωνισμού, εμφανίζεται το πεδίο </a:t>
            </a:r>
            <a:r>
              <a:rPr lang="el-GR" sz="1400" b="1" i="0" u="none" strike="noStrike" dirty="0">
                <a:solidFill>
                  <a:srgbClr val="000000"/>
                </a:solidFill>
                <a:effectLst/>
                <a:latin typeface="Calibri" panose="020F0502020204030204" pitchFamily="34" charset="0"/>
              </a:rPr>
              <a:t>Τύπος Διαγωνισμού. </a:t>
            </a:r>
            <a:r>
              <a:rPr lang="el-GR" sz="1400" b="0" i="0" u="none" strike="noStrike" dirty="0">
                <a:solidFill>
                  <a:srgbClr val="000000"/>
                </a:solidFill>
                <a:effectLst/>
                <a:latin typeface="Calibri" panose="020F0502020204030204" pitchFamily="34" charset="0"/>
              </a:rPr>
              <a:t>Επιλέγετε </a:t>
            </a:r>
            <a:r>
              <a:rPr lang="el-GR" sz="1400" b="1" i="0" u="none" strike="noStrike" dirty="0">
                <a:solidFill>
                  <a:srgbClr val="000000"/>
                </a:solidFill>
                <a:effectLst/>
                <a:latin typeface="Calibri" panose="020F0502020204030204" pitchFamily="34" charset="0"/>
              </a:rPr>
              <a:t>Αντιλογισμός Δημοπρασίας</a:t>
            </a:r>
            <a:r>
              <a:rPr lang="el-GR" sz="1400" b="0" i="0" u="none" strike="noStrike" dirty="0">
                <a:solidFill>
                  <a:srgbClr val="000000"/>
                </a:solidFill>
                <a:effectLst/>
                <a:latin typeface="Calibri" panose="020F0502020204030204" pitchFamily="34" charset="0"/>
              </a:rPr>
              <a:t> για </a:t>
            </a:r>
            <a:r>
              <a:rPr lang="it-IT" sz="1400" b="0" i="0" u="none" strike="noStrike" dirty="0">
                <a:solidFill>
                  <a:srgbClr val="000000"/>
                </a:solidFill>
                <a:effectLst/>
                <a:latin typeface="Calibri" panose="020F0502020204030204" pitchFamily="34" charset="0"/>
              </a:rPr>
              <a:t>να δημιουργήσετε </a:t>
            </a:r>
            <a:r>
              <a:rPr lang="el-GR" sz="1400" b="0" i="0" u="none" strike="noStrike" dirty="0">
                <a:solidFill>
                  <a:srgbClr val="000000"/>
                </a:solidFill>
                <a:effectLst/>
                <a:latin typeface="Calibri" panose="020F0502020204030204" pitchFamily="34" charset="0"/>
              </a:rPr>
              <a:t>μια Δημοπρασία</a:t>
            </a:r>
            <a:endParaRPr lang="en-US" dirty="0"/>
          </a:p>
        </p:txBody>
      </p:sp>
      <p:sp>
        <p:nvSpPr>
          <p:cNvPr id="7" name="Rectangle 5">
            <a:extLst>
              <a:ext uri="{FF2B5EF4-FFF2-40B4-BE49-F238E27FC236}">
                <a16:creationId xmlns:a16="http://schemas.microsoft.com/office/drawing/2014/main" id="{F62D4F40-9AB4-7CA3-C20D-FDFEFC9D8CE3}"/>
              </a:ext>
            </a:extLst>
          </p:cNvPr>
          <p:cNvSpPr/>
          <p:nvPr/>
        </p:nvSpPr>
        <p:spPr>
          <a:xfrm>
            <a:off x="216205" y="1461912"/>
            <a:ext cx="4002349"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193580" y="2704699"/>
            <a:ext cx="2036681" cy="2177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132905" y="4571176"/>
            <a:ext cx="2097359" cy="3483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2"/>
            <a:endCxn id="17" idx="0"/>
          </p:cNvCxnSpPr>
          <p:nvPr/>
        </p:nvCxnSpPr>
        <p:spPr>
          <a:xfrm rot="16200000" flipH="1">
            <a:off x="5397362" y="2737024"/>
            <a:ext cx="506534" cy="87741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150661" y="14095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4135594" y="263680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4065012" y="45129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7" name="Rectangle 5">
            <a:extLst>
              <a:ext uri="{FF2B5EF4-FFF2-40B4-BE49-F238E27FC236}">
                <a16:creationId xmlns:a16="http://schemas.microsoft.com/office/drawing/2014/main" id="{C2268749-868A-6EBA-1BB4-1FDCBEEC2F02}"/>
              </a:ext>
            </a:extLst>
          </p:cNvPr>
          <p:cNvSpPr/>
          <p:nvPr/>
        </p:nvSpPr>
        <p:spPr>
          <a:xfrm>
            <a:off x="5948414" y="3429000"/>
            <a:ext cx="281848" cy="245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692DCB3A-C928-383C-ACC0-02C242B2824D}"/>
              </a:ext>
            </a:extLst>
          </p:cNvPr>
          <p:cNvCxnSpPr>
            <a:cxnSpLocks/>
            <a:stCxn id="17" idx="2"/>
            <a:endCxn id="19" idx="0"/>
          </p:cNvCxnSpPr>
          <p:nvPr/>
        </p:nvCxnSpPr>
        <p:spPr>
          <a:xfrm rot="5400000">
            <a:off x="5601714" y="3475246"/>
            <a:ext cx="288014" cy="6872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6021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019BF-5A50-C782-FCB4-5BF8AC8117A0}"/>
              </a:ext>
            </a:extLst>
          </p:cNvPr>
          <p:cNvPicPr>
            <a:picLocks noChangeAspect="1"/>
          </p:cNvPicPr>
          <p:nvPr/>
        </p:nvPicPr>
        <p:blipFill>
          <a:blip r:embed="rId2"/>
          <a:stretch>
            <a:fillRect/>
          </a:stretch>
        </p:blipFill>
        <p:spPr>
          <a:xfrm>
            <a:off x="231370" y="1214991"/>
            <a:ext cx="7944476" cy="33116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(3/5)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rtl="0" fontAlgn="base"/>
            <a:r>
              <a:rPr lang="it-IT" sz="1400" b="0" i="0" u="none" strike="noStrike" dirty="0">
                <a:solidFill>
                  <a:srgbClr val="000000"/>
                </a:solidFill>
                <a:effectLst/>
                <a:latin typeface="Calibri" panose="020F0502020204030204" pitchFamily="34" charset="0"/>
              </a:rPr>
              <a:t>Στο δεύτερο</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τμήμα </a:t>
            </a:r>
            <a:r>
              <a:rPr lang="el-GR" sz="1400" b="1" i="0" u="none" strike="noStrike" dirty="0">
                <a:solidFill>
                  <a:srgbClr val="000000"/>
                </a:solidFill>
                <a:effectLst/>
                <a:latin typeface="Calibri" panose="020F0502020204030204" pitchFamily="34" charset="0"/>
              </a:rPr>
              <a:t>Λεπτομέρειες Έργου </a:t>
            </a:r>
            <a:r>
              <a:rPr lang="el-GR" sz="1400" b="0" i="0" u="none" strike="noStrike" dirty="0">
                <a:solidFill>
                  <a:srgbClr val="000000"/>
                </a:solidFill>
                <a:effectLst/>
                <a:latin typeface="Calibri" panose="020F0502020204030204" pitchFamily="34" charset="0"/>
              </a:rPr>
              <a:t>στη σελίδα δημιουργίας</a:t>
            </a:r>
            <a:r>
              <a:rPr lang="it-IT" sz="1400" b="1"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του </a:t>
            </a:r>
            <a:r>
              <a:rPr lang="el-GR" sz="1400" b="0" i="0" u="none" strike="noStrike" dirty="0">
                <a:solidFill>
                  <a:srgbClr val="000000"/>
                </a:solidFill>
                <a:effectLst/>
                <a:latin typeface="Calibri" panose="020F0502020204030204" pitchFamily="34" charset="0"/>
              </a:rPr>
              <a:t>Έργου Προμήθευσης, πρέπει να συμπληρώσετε τις πληροφορίες που απαιτούνται για τη δημιουργία της Δημοπρασίας</a:t>
            </a:r>
          </a:p>
          <a:p>
            <a:pPr marL="342900" indent="-342900" algn="just" rtl="0" fontAlgn="base">
              <a:buClr>
                <a:schemeClr val="accent2"/>
              </a:buClr>
              <a:buFont typeface="+mj-lt"/>
              <a:buAutoNum type="arabicPeriod" startAt="4"/>
            </a:pPr>
            <a:r>
              <a:rPr lang="el-GR" sz="1400" b="0" i="0" u="none" strike="noStrike" dirty="0">
                <a:solidFill>
                  <a:srgbClr val="000000"/>
                </a:solidFill>
                <a:effectLst/>
                <a:latin typeface="Calibri" panose="020F0502020204030204" pitchFamily="34" charset="0"/>
              </a:rPr>
              <a:t>Εισάγετε </a:t>
            </a:r>
            <a:r>
              <a:rPr lang="el-GR" sz="1400" i="0" u="none" strike="noStrike" dirty="0">
                <a:solidFill>
                  <a:srgbClr val="000000"/>
                </a:solidFill>
                <a:effectLst/>
                <a:latin typeface="Calibri" panose="020F0502020204030204" pitchFamily="34" charset="0"/>
              </a:rPr>
              <a:t>τον</a:t>
            </a:r>
            <a:r>
              <a:rPr lang="el-GR" sz="1400" b="1" i="0" u="none" strike="noStrike" dirty="0">
                <a:solidFill>
                  <a:srgbClr val="000000"/>
                </a:solidFill>
                <a:effectLst/>
                <a:latin typeface="Calibri" panose="020F0502020204030204" pitchFamily="34" charset="0"/>
              </a:rPr>
              <a:t> Προϋπολογισμό</a:t>
            </a:r>
            <a:r>
              <a:rPr lang="el-GR" sz="1400" b="0" i="0" u="none" strike="noStrike" dirty="0">
                <a:solidFill>
                  <a:srgbClr val="000000"/>
                </a:solidFill>
                <a:effectLst/>
                <a:latin typeface="Calibri" panose="020F0502020204030204" pitchFamily="34" charset="0"/>
              </a:rPr>
              <a:t>.</a:t>
            </a:r>
            <a:endParaRPr lang="it-IT" b="0" i="0" dirty="0">
              <a:solidFill>
                <a:srgbClr val="000000"/>
              </a:solidFill>
              <a:effectLst/>
              <a:latin typeface="Segoe UI" panose="020B0502040204020203" pitchFamily="34" charset="0"/>
            </a:endParaRPr>
          </a:p>
          <a:p>
            <a:pPr marL="342900" indent="-342900" algn="just" rtl="0" fontAlgn="base">
              <a:buClr>
                <a:schemeClr val="accent2"/>
              </a:buClr>
              <a:buFont typeface="+mj-lt"/>
              <a:buAutoNum type="arabicPeriod" startAt="4"/>
            </a:pPr>
            <a:r>
              <a:rPr lang="it-IT" sz="1400" b="0" i="0" u="none" strike="noStrike" dirty="0">
                <a:solidFill>
                  <a:srgbClr val="000000"/>
                </a:solidFill>
                <a:effectLst/>
                <a:latin typeface="Calibri" panose="020F0502020204030204" pitchFamily="34" charset="0"/>
              </a:rPr>
              <a:t>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Υπεύθυνος Διαδικασίας </a:t>
            </a:r>
            <a:r>
              <a:rPr lang="it-IT" sz="1400" b="0" i="0" u="none" strike="noStrike" dirty="0">
                <a:solidFill>
                  <a:srgbClr val="000000"/>
                </a:solidFill>
                <a:effectLst/>
                <a:latin typeface="Calibri" panose="020F0502020204030204" pitchFamily="34" charset="0"/>
              </a:rPr>
              <a:t>είναι</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από προεπιλογή</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ο χρήστης</a:t>
            </a:r>
            <a:r>
              <a:rPr lang="el-GR" sz="1400" b="0" i="0" u="none" strike="noStrike" dirty="0">
                <a:solidFill>
                  <a:srgbClr val="000000"/>
                </a:solidFill>
                <a:effectLst/>
                <a:latin typeface="Calibri" panose="020F0502020204030204" pitchFamily="34" charset="0"/>
              </a:rPr>
              <a:t> που ξεκινά τη διαδικασία δημιουργίας του έργου</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Υπάρχει η δυνατότητα αλλαγής (ή προσθήκης περισσότερων αγοραστών) πατώντας στα τετράγωνα εικονίδια και κάνοντας αναζήτηση βάσει ονόματος. </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Clr>
                <a:schemeClr val="accent2"/>
              </a:buClr>
              <a:buFont typeface="+mj-lt"/>
              <a:buAutoNum type="arabicPeriod" startAt="4"/>
            </a:pPr>
            <a:r>
              <a:rPr lang="el-GR" sz="1400" b="0" i="0" u="none" strike="noStrike" dirty="0">
                <a:solidFill>
                  <a:srgbClr val="000000"/>
                </a:solidFill>
                <a:effectLst/>
                <a:latin typeface="Calibri" panose="020F0502020204030204" pitchFamily="34" charset="0"/>
              </a:rPr>
              <a:t>Για να επιλέξετε την </a:t>
            </a:r>
            <a:r>
              <a:rPr lang="el-GR" sz="1400" b="1" i="0" u="none" strike="noStrike" dirty="0">
                <a:solidFill>
                  <a:srgbClr val="000000"/>
                </a:solidFill>
                <a:effectLst/>
                <a:latin typeface="Calibri" panose="020F0502020204030204" pitchFamily="34" charset="0"/>
              </a:rPr>
              <a:t>Κατηγορία Δαπάνης </a:t>
            </a:r>
            <a:r>
              <a:rPr lang="el-GR" sz="1400" b="0" i="0" u="none" strike="noStrike" dirty="0">
                <a:solidFill>
                  <a:srgbClr val="000000"/>
                </a:solidFill>
                <a:effectLst/>
                <a:latin typeface="Calibri" panose="020F0502020204030204" pitchFamily="34" charset="0"/>
              </a:rPr>
              <a:t>(μία ή περισσότερες επιλογές είναι διαθέσιμες), κάνετε κλικ στα τετράγωνα εικονίδια </a:t>
            </a:r>
            <a:r>
              <a:rPr lang="el-GR" sz="1400" b="1" i="0" u="none" strike="noStrike" dirty="0">
                <a:solidFill>
                  <a:srgbClr val="000000"/>
                </a:solidFill>
                <a:effectLst/>
                <a:latin typeface="Calibri" panose="020F0502020204030204" pitchFamily="34" charset="0"/>
              </a:rPr>
              <a:t>στο πεδίο Κατηγορία Δαπάνης</a:t>
            </a:r>
            <a:r>
              <a:rPr lang="it-IT" sz="1400" b="0" i="0" dirty="0">
                <a:solidFill>
                  <a:srgbClr val="000000"/>
                </a:solidFill>
                <a:effectLst/>
                <a:latin typeface="Calibri" panose="020F0502020204030204" pitchFamily="34" charset="0"/>
              </a:rPr>
              <a:t>​</a:t>
            </a:r>
            <a:r>
              <a:rPr lang="el-GR" sz="1400" b="0" i="0" dirty="0">
                <a:solidFill>
                  <a:srgbClr val="000000"/>
                </a:solidFill>
                <a:effectLst/>
                <a:latin typeface="Arial" panose="020B0604020202020204" pitchFamily="34" charset="0"/>
              </a:rPr>
              <a:t>. </a:t>
            </a:r>
            <a:r>
              <a:rPr lang="it-IT" sz="1400" b="0" i="0" u="none" strike="noStrike" dirty="0">
                <a:solidFill>
                  <a:srgbClr val="000000"/>
                </a:solidFill>
                <a:effectLst/>
                <a:latin typeface="Calibri" panose="020F0502020204030204" pitchFamily="34" charset="0"/>
              </a:rPr>
              <a:t>Ένα παράθυρο (</a:t>
            </a:r>
            <a:r>
              <a:rPr lang="el-GR" sz="1400" b="0" i="0" u="none" strike="noStrike" dirty="0">
                <a:solidFill>
                  <a:srgbClr val="000000"/>
                </a:solidFill>
                <a:effectLst/>
                <a:latin typeface="Calibri" panose="020F0502020204030204" pitchFamily="34" charset="0"/>
              </a:rPr>
              <a:t>όπως φαίνεται στην εικόνα</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θα ανοίξει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Εδώ μπορείτε να ορίσετε μία ή περισσότερες επιλογές κάνοντας κλικ στο τετράγωνο δίπλα από το όνομα </a:t>
            </a:r>
            <a:r>
              <a:rPr lang="el-GR" dirty="0">
                <a:solidFill>
                  <a:srgbClr val="000000"/>
                </a:solidFill>
                <a:latin typeface="Calibri" panose="020F0502020204030204" pitchFamily="34" charset="0"/>
              </a:rPr>
              <a:t>της κατηγορίας δαπάνης</a:t>
            </a:r>
            <a:r>
              <a:rPr lang="el-GR" sz="1400" b="0" i="0" u="none" strike="noStrike" dirty="0">
                <a:solidFill>
                  <a:srgbClr val="000000"/>
                </a:solidFill>
                <a:effectLst/>
                <a:latin typeface="Calibri" panose="020F0502020204030204" pitchFamily="34" charset="0"/>
              </a:rPr>
              <a:t>. Λόγω του ότι η λίστα έχει τη δομή δέντρου, μπορείτε να επεκτείνετε τις κατηγορίες δαπάνης, κάνοντας κλικ στο βέλος</a:t>
            </a:r>
            <a:r>
              <a:rPr lang="it-IT" sz="1400" b="0" i="0" u="none" strike="noStrike" dirty="0">
                <a:solidFill>
                  <a:srgbClr val="000000"/>
                </a:solidFill>
                <a:effectLst/>
                <a:latin typeface="Calibri" panose="020F0502020204030204" pitchFamily="34" charset="0"/>
              </a:rPr>
              <a:t> </a:t>
            </a:r>
            <a:r>
              <a:rPr lang="en-US" b="1" dirty="0">
                <a:sym typeface="Wingdings 3" panose="05040102010807070707" pitchFamily="18" charset="2"/>
              </a:rPr>
              <a:t></a:t>
            </a:r>
            <a:r>
              <a:rPr lang="el-GR" sz="1400" b="1"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Επιπλέον, μπορείτε να αναζητήσετε συγκεκριμένο Αγαθό/Κατηγορία Δαπάνης μέσω της γραμμής αναζήτησης. Έπειτα, κάνετε κλικ στην επιλογή </a:t>
            </a:r>
            <a:r>
              <a:rPr lang="el-GR" sz="1400" b="1" i="0" u="none" strike="noStrike" dirty="0">
                <a:solidFill>
                  <a:srgbClr val="000000"/>
                </a:solidFill>
                <a:effectLst/>
                <a:latin typeface="Calibri" panose="020F0502020204030204" pitchFamily="34" charset="0"/>
              </a:rPr>
              <a:t>Τέλος.</a:t>
            </a:r>
            <a:endParaRPr lang="it-IT" b="0" i="0" dirty="0">
              <a:solidFill>
                <a:srgbClr val="000000"/>
              </a:solidFill>
              <a:effectLst/>
              <a:latin typeface="Arial" panose="020B0604020202020204" pitchFamily="34" charset="0"/>
            </a:endParaRPr>
          </a:p>
        </p:txBody>
      </p:sp>
      <p:sp>
        <p:nvSpPr>
          <p:cNvPr id="27" name="Rectangle 5">
            <a:extLst>
              <a:ext uri="{FF2B5EF4-FFF2-40B4-BE49-F238E27FC236}">
                <a16:creationId xmlns:a16="http://schemas.microsoft.com/office/drawing/2014/main" id="{FC79A3D9-F489-2F71-10D6-A0A1248C3E86}"/>
              </a:ext>
            </a:extLst>
          </p:cNvPr>
          <p:cNvSpPr/>
          <p:nvPr/>
        </p:nvSpPr>
        <p:spPr>
          <a:xfrm>
            <a:off x="2255204" y="3428999"/>
            <a:ext cx="1948404"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6CAF5245-0E7D-6720-8408-75726AD3D097}"/>
              </a:ext>
            </a:extLst>
          </p:cNvPr>
          <p:cNvSpPr/>
          <p:nvPr/>
        </p:nvSpPr>
        <p:spPr>
          <a:xfrm>
            <a:off x="6114296" y="3465273"/>
            <a:ext cx="1938426"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9">
            <a:extLst>
              <a:ext uri="{FF2B5EF4-FFF2-40B4-BE49-F238E27FC236}">
                <a16:creationId xmlns:a16="http://schemas.microsoft.com/office/drawing/2014/main" id="{A6A88ACB-4CE3-707B-07C7-436AAFF1EB1D}"/>
              </a:ext>
            </a:extLst>
          </p:cNvPr>
          <p:cNvCxnSpPr>
            <a:cxnSpLocks/>
            <a:stCxn id="29" idx="2"/>
            <a:endCxn id="6" idx="3"/>
          </p:cNvCxnSpPr>
          <p:nvPr/>
        </p:nvCxnSpPr>
        <p:spPr>
          <a:xfrm rot="5400000">
            <a:off x="5968685" y="3984473"/>
            <a:ext cx="1181179" cy="104847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8E451AC7-5750-4DCE-CCF4-8983C5CF1964}"/>
              </a:ext>
            </a:extLst>
          </p:cNvPr>
          <p:cNvSpPr>
            <a:spLocks noChangeAspect="1"/>
          </p:cNvSpPr>
          <p:nvPr/>
        </p:nvSpPr>
        <p:spPr bwMode="gray">
          <a:xfrm>
            <a:off x="4080716" y="23382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5" name="Oval 9">
            <a:extLst>
              <a:ext uri="{FF2B5EF4-FFF2-40B4-BE49-F238E27FC236}">
                <a16:creationId xmlns:a16="http://schemas.microsoft.com/office/drawing/2014/main" id="{47473948-B594-C96B-19D7-3D4236633358}"/>
              </a:ext>
            </a:extLst>
          </p:cNvPr>
          <p:cNvSpPr>
            <a:spLocks noChangeAspect="1"/>
          </p:cNvSpPr>
          <p:nvPr/>
        </p:nvSpPr>
        <p:spPr bwMode="gray">
          <a:xfrm>
            <a:off x="2187311"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 name="Oval 9">
            <a:extLst>
              <a:ext uri="{FF2B5EF4-FFF2-40B4-BE49-F238E27FC236}">
                <a16:creationId xmlns:a16="http://schemas.microsoft.com/office/drawing/2014/main" id="{8B7F2294-73E4-1B6E-68B8-1EE8D199234F}"/>
              </a:ext>
            </a:extLst>
          </p:cNvPr>
          <p:cNvSpPr>
            <a:spLocks noChangeAspect="1"/>
          </p:cNvSpPr>
          <p:nvPr/>
        </p:nvSpPr>
        <p:spPr bwMode="gray">
          <a:xfrm>
            <a:off x="6046403"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pic>
        <p:nvPicPr>
          <p:cNvPr id="6" name="Picture 5">
            <a:extLst>
              <a:ext uri="{FF2B5EF4-FFF2-40B4-BE49-F238E27FC236}">
                <a16:creationId xmlns:a16="http://schemas.microsoft.com/office/drawing/2014/main" id="{EDA3CA88-B399-1C17-89A3-21194F2DF6D3}"/>
              </a:ext>
            </a:extLst>
          </p:cNvPr>
          <p:cNvPicPr>
            <a:picLocks noChangeAspect="1"/>
          </p:cNvPicPr>
          <p:nvPr/>
        </p:nvPicPr>
        <p:blipFill>
          <a:blip r:embed="rId3"/>
          <a:stretch>
            <a:fillRect/>
          </a:stretch>
        </p:blipFill>
        <p:spPr>
          <a:xfrm>
            <a:off x="2859576" y="3910640"/>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B34A1358-E250-CC6D-DEBF-09815D4C8CE5}"/>
              </a:ext>
            </a:extLst>
          </p:cNvPr>
          <p:cNvSpPr/>
          <p:nvPr/>
        </p:nvSpPr>
        <p:spPr>
          <a:xfrm>
            <a:off x="6150848" y="28995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24" name="Rectangle 5">
            <a:extLst>
              <a:ext uri="{FF2B5EF4-FFF2-40B4-BE49-F238E27FC236}">
                <a16:creationId xmlns:a16="http://schemas.microsoft.com/office/drawing/2014/main" id="{086ECE41-69F6-BB69-3A59-9C939FC3A51B}"/>
              </a:ext>
            </a:extLst>
          </p:cNvPr>
          <p:cNvSpPr/>
          <p:nvPr/>
        </p:nvSpPr>
        <p:spPr>
          <a:xfrm>
            <a:off x="4148609" y="2396826"/>
            <a:ext cx="2010191"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695FAE-F55E-A0B9-185A-5BEE185C09EB}"/>
              </a:ext>
            </a:extLst>
          </p:cNvPr>
          <p:cNvSpPr/>
          <p:nvPr/>
        </p:nvSpPr>
        <p:spPr>
          <a:xfrm>
            <a:off x="241741" y="342899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1" name="Rectangle 10">
            <a:extLst>
              <a:ext uri="{FF2B5EF4-FFF2-40B4-BE49-F238E27FC236}">
                <a16:creationId xmlns:a16="http://schemas.microsoft.com/office/drawing/2014/main" id="{A6D81229-7F6D-0AEC-056F-DB44B33C56E3}"/>
              </a:ext>
            </a:extLst>
          </p:cNvPr>
          <p:cNvSpPr/>
          <p:nvPr/>
        </p:nvSpPr>
        <p:spPr>
          <a:xfrm>
            <a:off x="4123432" y="2926783"/>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4059345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(4/5)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lnSpcReduction="10000"/>
          </a:bodyPr>
          <a:lstStyle/>
          <a:p>
            <a:pPr algn="just">
              <a:buClr>
                <a:srgbClr val="F15822"/>
              </a:buClr>
            </a:pPr>
            <a:r>
              <a:rPr lang="el-GR" dirty="0"/>
              <a:t>Στην ενότητα Πρότυπο μπορείτε να επιλέξετε το πρότυπο για τον διαγωνισμό.  Με βάση την επιλογή «αντιλογισμός δημοπρασίας» είναι διαθέσιμα 3 πρότυπα</a:t>
            </a:r>
            <a:r>
              <a:rPr lang="en-US" dirty="0"/>
              <a:t>:</a:t>
            </a:r>
          </a:p>
          <a:p>
            <a:pPr marL="400050" indent="-400050" algn="just">
              <a:buClr>
                <a:srgbClr val="F15822"/>
              </a:buClr>
              <a:buFont typeface="+mj-lt"/>
              <a:buAutoNum type="romanUcPeriod"/>
            </a:pPr>
            <a:r>
              <a:rPr lang="el-GR" b="1" dirty="0"/>
              <a:t>Δημοπρασία Ολλανδικού τύπου – Μετασχηματισμός προσφορών </a:t>
            </a:r>
            <a:r>
              <a:rPr lang="en-US" dirty="0"/>
              <a:t>: </a:t>
            </a:r>
            <a:r>
              <a:rPr lang="el-GR" dirty="0"/>
              <a:t>Το/τα στοιχείο/α αυξάνει/</a:t>
            </a:r>
            <a:r>
              <a:rPr lang="el-GR" dirty="0" err="1"/>
              <a:t>ουν</a:t>
            </a:r>
            <a:r>
              <a:rPr lang="el-GR" dirty="0"/>
              <a:t> αυτόματα τις τιμές του/τους με βάση μια καθορισμένη τιμή. Ο πρώτος που θα δώσει προσφορά για το στοιχείο, το κερδίζει. Ο χρήστης μπορεί να προσθέσει πρόσθετα έξοδα σε κάθε προμηθευτή. </a:t>
            </a:r>
          </a:p>
          <a:p>
            <a:pPr marL="400050" indent="-400050" algn="just">
              <a:buClr>
                <a:srgbClr val="F15822"/>
              </a:buClr>
              <a:buFont typeface="+mj-lt"/>
              <a:buAutoNum type="romanUcPeriod"/>
            </a:pPr>
            <a:r>
              <a:rPr lang="el-GR" b="1" dirty="0"/>
              <a:t>Δημοπρασία Αγγλικού τύπου – Τυπική Δημοπρασία</a:t>
            </a:r>
            <a:r>
              <a:rPr lang="en-US" dirty="0"/>
              <a:t>: </a:t>
            </a:r>
            <a:r>
              <a:rPr lang="el-GR" dirty="0"/>
              <a:t>Οι προμηθευτές υποβάλλουν προσφορά για ένα ή περισσότερα είδη. Η προσφορά τους μπορεί να μειωθεί μόνο προς τα κάτω. Ο χρήστης μπορεί να ορίσει μια τιμή μείωσης της προσφοράς.</a:t>
            </a:r>
          </a:p>
          <a:p>
            <a:pPr marL="400050" indent="-400050" algn="just">
              <a:buClr>
                <a:srgbClr val="F15822"/>
              </a:buClr>
              <a:buFont typeface="+mj-lt"/>
              <a:buAutoNum type="romanUcPeriod"/>
            </a:pPr>
            <a:r>
              <a:rPr lang="el-GR" b="1" dirty="0"/>
              <a:t>Δημοπρασία Αγγλικού τύπου – Μετασχηματισμός προσφορών </a:t>
            </a:r>
            <a:r>
              <a:rPr lang="en-US" dirty="0"/>
              <a:t>: </a:t>
            </a:r>
            <a:r>
              <a:rPr lang="el-GR" dirty="0"/>
              <a:t>την ίδια διαδικασία όπως για το πρότυπο II. Εδώ μπορούν να προστεθούν πρόσθετες δαπάνες σε κάθε προμηθευτή. </a:t>
            </a:r>
          </a:p>
          <a:p>
            <a:pPr algn="just">
              <a:buClr>
                <a:srgbClr val="F15822"/>
              </a:buClr>
            </a:pPr>
            <a:r>
              <a:rPr lang="el-GR" dirty="0">
                <a:solidFill>
                  <a:srgbClr val="FF0000"/>
                </a:solidFill>
              </a:rPr>
              <a:t>Σημείωση: </a:t>
            </a:r>
            <a:r>
              <a:rPr lang="el-GR" dirty="0"/>
              <a:t>Οι ρυθμίσεις για κάθε πρότυπο θα εξηγηθούν ξεχωριστά.</a:t>
            </a:r>
            <a:endParaRPr lang="en-US" dirty="0"/>
          </a:p>
        </p:txBody>
      </p:sp>
      <p:pic>
        <p:nvPicPr>
          <p:cNvPr id="5" name="Picture 4">
            <a:extLst>
              <a:ext uri="{FF2B5EF4-FFF2-40B4-BE49-F238E27FC236}">
                <a16:creationId xmlns:a16="http://schemas.microsoft.com/office/drawing/2014/main" id="{A24F3CAC-D9C4-3B64-8FBB-01417CEF0C5D}"/>
              </a:ext>
            </a:extLst>
          </p:cNvPr>
          <p:cNvPicPr>
            <a:picLocks noChangeAspect="1"/>
          </p:cNvPicPr>
          <p:nvPr/>
        </p:nvPicPr>
        <p:blipFill>
          <a:blip r:embed="rId2"/>
          <a:stretch>
            <a:fillRect/>
          </a:stretch>
        </p:blipFill>
        <p:spPr>
          <a:xfrm>
            <a:off x="286244" y="1134364"/>
            <a:ext cx="7861740" cy="3090164"/>
          </a:xfrm>
          <a:prstGeom prst="rect">
            <a:avLst/>
          </a:prstGeom>
        </p:spPr>
      </p:pic>
    </p:spTree>
    <p:extLst>
      <p:ext uri="{BB962C8B-B14F-4D97-AF65-F5344CB8AC3E}">
        <p14:creationId xmlns:p14="http://schemas.microsoft.com/office/powerpoint/2010/main" val="38289570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691B27-4680-259F-B31D-0E3A218A18E4}"/>
              </a:ext>
            </a:extLst>
          </p:cNvPr>
          <p:cNvPicPr>
            <a:picLocks noChangeAspect="1"/>
          </p:cNvPicPr>
          <p:nvPr/>
        </p:nvPicPr>
        <p:blipFill>
          <a:blip r:embed="rId2"/>
          <a:stretch>
            <a:fillRect/>
          </a:stretch>
        </p:blipFill>
        <p:spPr>
          <a:xfrm>
            <a:off x="193296" y="1102293"/>
            <a:ext cx="7986925" cy="29376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a:t>
            </a:r>
            <a:r>
              <a:rPr lang="en-US" b="1" dirty="0">
                <a:latin typeface="+mn-lt"/>
              </a:rPr>
              <a:t>5</a:t>
            </a:r>
            <a:r>
              <a:rPr lang="en-US" sz="2000" b="1" dirty="0">
                <a:latin typeface="+mn-lt"/>
              </a:rPr>
              <a:t>/5)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τελευταία ενότητα </a:t>
            </a:r>
            <a:r>
              <a:rPr lang="el-GR" b="1" dirty="0"/>
              <a:t>Εξωτερικό σύστημα για ενοποίηση</a:t>
            </a:r>
            <a:r>
              <a:rPr lang="el-GR" dirty="0"/>
              <a:t>, κάθε πεδίο θα συμπληρώνεται αυτόματα με τιμές που αποστέλλονται από το </a:t>
            </a:r>
            <a:r>
              <a:rPr lang="el-GR" b="1" dirty="0"/>
              <a:t>SAP S4/HANA</a:t>
            </a:r>
            <a:r>
              <a:rPr lang="el-GR" dirty="0"/>
              <a:t>.</a:t>
            </a:r>
          </a:p>
          <a:p>
            <a:pPr algn="just">
              <a:buClr>
                <a:srgbClr val="F15822"/>
              </a:buClr>
            </a:pPr>
            <a:r>
              <a:rPr lang="el-GR" dirty="0">
                <a:solidFill>
                  <a:srgbClr val="FF0000"/>
                </a:solidFill>
              </a:rPr>
              <a:t>Σημείωση: καθώς η ενοποίηση με το εξωτερικό σύστημα βρίσκεται ακόμη υπό ανάπτυξη, ο χρήστης μπορεί να συμπληρώσει χειροκίνητα αυτά τα πεδία.</a:t>
            </a:r>
          </a:p>
          <a:p>
            <a:pPr marL="342900" indent="-342900" algn="just">
              <a:buClr>
                <a:srgbClr val="F15822"/>
              </a:buClr>
              <a:buFont typeface="+mj-lt"/>
              <a:buAutoNum type="arabicPeriod" startAt="7"/>
            </a:pPr>
            <a:r>
              <a:rPr lang="el-GR" sz="1400" b="0" i="0" u="none" strike="noStrike" dirty="0">
                <a:solidFill>
                  <a:srgbClr val="000000"/>
                </a:solidFill>
                <a:effectLst/>
                <a:latin typeface="Calibri" panose="020F0502020204030204" pitchFamily="34" charset="0"/>
              </a:rPr>
              <a:t>Για να δημιουργήσετε το διαγωνισμό, κάντε κλικ στο κουμπί </a:t>
            </a:r>
            <a:r>
              <a:rPr lang="el-GR" sz="1400" b="1" i="0" u="none" strike="noStrike" dirty="0">
                <a:solidFill>
                  <a:srgbClr val="000000"/>
                </a:solidFill>
                <a:effectLst/>
                <a:latin typeface="Calibri" panose="020F0502020204030204" pitchFamily="34" charset="0"/>
              </a:rPr>
              <a:t>Δημιουργία</a:t>
            </a:r>
            <a:r>
              <a:rPr lang="el-GR" sz="1400" b="0" i="0" u="none" strike="noStrike" dirty="0">
                <a:solidFill>
                  <a:srgbClr val="000000"/>
                </a:solidFill>
                <a:effectLst/>
                <a:latin typeface="Calibri" panose="020F0502020204030204" pitchFamily="34" charset="0"/>
              </a:rPr>
              <a:t> στην επάνω δεξιά γωνία της σελίδας.</a:t>
            </a:r>
            <a:endParaRPr lang="en-US" dirty="0"/>
          </a:p>
        </p:txBody>
      </p:sp>
      <p:sp>
        <p:nvSpPr>
          <p:cNvPr id="6" name="Rectangle 5">
            <a:extLst>
              <a:ext uri="{FF2B5EF4-FFF2-40B4-BE49-F238E27FC236}">
                <a16:creationId xmlns:a16="http://schemas.microsoft.com/office/drawing/2014/main" id="{7A47BFBE-B47F-E0D8-C597-4BE38F457E74}"/>
              </a:ext>
            </a:extLst>
          </p:cNvPr>
          <p:cNvSpPr/>
          <p:nvPr/>
        </p:nvSpPr>
        <p:spPr>
          <a:xfrm>
            <a:off x="6866195" y="1097755"/>
            <a:ext cx="771534" cy="338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6787763" y="13681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319334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a:solidFill>
                  <a:srgbClr val="3F3F3F"/>
                </a:solidFill>
                <a:effectLst/>
                <a:latin typeface="Calibri" panose="020F0502020204030204" pitchFamily="34" charset="0"/>
              </a:rPr>
              <a:t>οναδικός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32373794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E428-D890-F981-A6E7-E78C70AA3B73}"/>
              </a:ext>
            </a:extLst>
          </p:cNvPr>
          <p:cNvPicPr>
            <a:picLocks noChangeAspect="1"/>
          </p:cNvPicPr>
          <p:nvPr/>
        </p:nvPicPr>
        <p:blipFill>
          <a:blip r:embed="rId2"/>
          <a:stretch>
            <a:fillRect/>
          </a:stretch>
        </p:blipFill>
        <p:spPr>
          <a:xfrm>
            <a:off x="281812" y="1285637"/>
            <a:ext cx="7923714" cy="264123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el-GR" sz="1400" b="0" i="0" u="none" strike="noStrike" dirty="0">
                <a:solidFill>
                  <a:srgbClr val="000000"/>
                </a:solidFill>
                <a:effectLst/>
                <a:latin typeface="Calibri" panose="020F0502020204030204" pitchFamily="34" charset="0"/>
              </a:rPr>
              <a:t>Μόλις δημιουργηθεί ο </a:t>
            </a:r>
            <a:r>
              <a:rPr lang="el-GR" sz="1400" b="1" i="0" u="none" strike="noStrike" dirty="0">
                <a:solidFill>
                  <a:srgbClr val="000000"/>
                </a:solidFill>
                <a:effectLst/>
                <a:latin typeface="Calibri" panose="020F0502020204030204" pitchFamily="34" charset="0"/>
              </a:rPr>
              <a:t>Μοναδικός Διαγωνισμός </a:t>
            </a:r>
            <a:r>
              <a:rPr lang="en-US" sz="1400" b="1" i="0" u="none" strike="noStrike" dirty="0">
                <a:solidFill>
                  <a:srgbClr val="000000"/>
                </a:solidFill>
                <a:effectLst/>
                <a:latin typeface="Calibri" panose="020F0502020204030204" pitchFamily="34" charset="0"/>
              </a:rPr>
              <a:t>– </a:t>
            </a:r>
            <a:r>
              <a:rPr lang="el-GR" b="1" dirty="0"/>
              <a:t>Δημοπρασία Αγγλικού τύπου – Τυπική Δημοπρασία</a:t>
            </a:r>
            <a:r>
              <a:rPr lang="en-US" sz="1400" b="0" i="0" u="none" strike="noStrike" dirty="0">
                <a:solidFill>
                  <a:srgbClr val="000000"/>
                </a:solidFill>
                <a:effectLst/>
                <a:latin typeface="Calibri" panose="020F0502020204030204" pitchFamily="34" charset="0"/>
              </a:rPr>
              <a:t>, o </a:t>
            </a:r>
            <a:r>
              <a:rPr lang="el-GR" sz="1400" b="0" i="0" u="none" strike="noStrike" dirty="0">
                <a:solidFill>
                  <a:srgbClr val="000000"/>
                </a:solidFill>
                <a:effectLst/>
                <a:latin typeface="Calibri" panose="020F0502020204030204" pitchFamily="34" charset="0"/>
              </a:rPr>
              <a:t>χρήστης ανακατευθύνεται στη σελίδα του διαγωνισμού.</a:t>
            </a:r>
            <a:r>
              <a:rPr lang="it-IT" sz="1400" b="0" i="0" dirty="0">
                <a:solidFill>
                  <a:srgbClr val="000000"/>
                </a:solidFill>
                <a:effectLst/>
                <a:latin typeface="Calibri" panose="020F0502020204030204" pitchFamily="34" charset="0"/>
              </a:rPr>
              <a:t>​</a:t>
            </a:r>
            <a:endParaRPr lang="it-IT" b="0" i="0" dirty="0">
              <a:solidFill>
                <a:srgbClr val="000000"/>
              </a:solidFill>
              <a:effectLst/>
              <a:latin typeface="Segoe UI" panose="020B0502040204020203" pitchFamily="34" charset="0"/>
            </a:endParaRPr>
          </a:p>
          <a:p>
            <a:pPr algn="just" rtl="0" fontAlgn="base"/>
            <a:r>
              <a:rPr lang="el-GR" sz="1400" b="0" i="0" u="none" strike="noStrike" dirty="0">
                <a:solidFill>
                  <a:srgbClr val="000000"/>
                </a:solidFill>
                <a:effectLst/>
                <a:latin typeface="Calibri" panose="020F0502020204030204" pitchFamily="34" charset="0"/>
              </a:rPr>
              <a:t>Ορίζονται οι φάσεις και εργασίες του έργου που απαιτούνται για το στήσιμο και την ολοκλήρωση της δημοπρασίας. Οι πρώτη φάση αφορά στον καθορισμό της ομάδας Εργασίας του Έργου</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Κάντε κλικ 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Ορίστε σε ενεργοποιήθηκε </a:t>
            </a:r>
            <a:r>
              <a:rPr lang="it-IT" sz="1400" b="0" i="0" u="none" strike="noStrike" dirty="0">
                <a:solidFill>
                  <a:srgbClr val="000000"/>
                </a:solidFill>
                <a:effectLst/>
                <a:latin typeface="Calibri" panose="020F0502020204030204" pitchFamily="34" charset="0"/>
              </a:rPr>
              <a:t>για να ξεκινήσετε την εργασία </a:t>
            </a:r>
            <a:r>
              <a:rPr lang="el-GR" sz="1400" b="0" i="1" u="none" strike="noStrike" dirty="0">
                <a:solidFill>
                  <a:srgbClr val="000000"/>
                </a:solidFill>
                <a:effectLst/>
                <a:latin typeface="Calibri" panose="020F0502020204030204" pitchFamily="34" charset="0"/>
              </a:rPr>
              <a:t>Ορισμός Ομάδας Εργασίας</a:t>
            </a:r>
            <a:r>
              <a:rPr lang="el-GR" sz="1400" b="0" i="0" u="none" strike="noStrike" dirty="0">
                <a:solidFill>
                  <a:srgbClr val="000000"/>
                </a:solidFill>
                <a:effectLst/>
                <a:latin typeface="Calibri" panose="020F0502020204030204" pitchFamily="34" charset="0"/>
              </a:rPr>
              <a:t> </a:t>
            </a:r>
            <a:r>
              <a:rPr lang="el-GR" dirty="0">
                <a:solidFill>
                  <a:srgbClr val="000000"/>
                </a:solidFill>
                <a:latin typeface="Calibri" panose="020F0502020204030204" pitchFamily="34" charset="0"/>
              </a:rPr>
              <a:t>-&gt;</a:t>
            </a:r>
            <a:r>
              <a:rPr lang="it-IT" sz="1400" b="0" i="0" u="none" strike="noStrike" dirty="0">
                <a:solidFill>
                  <a:srgbClr val="000000"/>
                </a:solidFill>
                <a:effectLst/>
                <a:latin typeface="Calibri" panose="020F0502020204030204" pitchFamily="34" charset="0"/>
              </a:rPr>
              <a:t> Η κατάσταση της εργασίας</a:t>
            </a:r>
            <a:r>
              <a:rPr lang="el-GR" sz="1400" b="0" i="0" u="none" strike="noStrike" dirty="0">
                <a:solidFill>
                  <a:srgbClr val="000000"/>
                </a:solidFill>
                <a:effectLst/>
                <a:latin typeface="Calibri" panose="020F0502020204030204" pitchFamily="34" charset="0"/>
              </a:rPr>
              <a:t> αλλάζει σε </a:t>
            </a:r>
            <a:r>
              <a:rPr lang="el-GR" sz="1400" b="0" i="1" u="none" strike="noStrike" dirty="0" err="1">
                <a:solidFill>
                  <a:srgbClr val="000000"/>
                </a:solidFill>
                <a:effectLst/>
                <a:latin typeface="Calibri" panose="020F0502020204030204" pitchFamily="34" charset="0"/>
              </a:rPr>
              <a:t>Σε</a:t>
            </a:r>
            <a:r>
              <a:rPr lang="el-GR" sz="1400" b="0" i="1" u="none" strike="noStrike" dirty="0">
                <a:solidFill>
                  <a:srgbClr val="000000"/>
                </a:solidFill>
                <a:effectLst/>
                <a:latin typeface="Calibri" panose="020F0502020204030204" pitchFamily="34" charset="0"/>
              </a:rPr>
              <a:t> Εξέλιξη</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Κάντε κλικ στ</a:t>
            </a:r>
            <a:r>
              <a:rPr lang="el-GR" sz="1400" b="0" i="0" u="none" strike="noStrike" dirty="0">
                <a:solidFill>
                  <a:srgbClr val="000000"/>
                </a:solidFill>
                <a:effectLst/>
                <a:latin typeface="Calibri" panose="020F0502020204030204" pitchFamily="34" charset="0"/>
              </a:rPr>
              <a:t>ο εικονίδιο της</a:t>
            </a:r>
            <a:r>
              <a:rPr lang="it-IT" sz="1400" b="0" i="0" u="none" strike="noStrike" dirty="0">
                <a:solidFill>
                  <a:srgbClr val="000000"/>
                </a:solidFill>
                <a:effectLst/>
                <a:latin typeface="Calibri" panose="020F0502020204030204" pitchFamily="34" charset="0"/>
              </a:rPr>
              <a:t> ομάδα</a:t>
            </a:r>
            <a:r>
              <a:rPr lang="el-GR" sz="1400" b="0" i="0" u="none" strike="noStrike" dirty="0">
                <a:solidFill>
                  <a:srgbClr val="000000"/>
                </a:solidFill>
                <a:effectLst/>
                <a:latin typeface="Calibri" panose="020F0502020204030204" pitchFamily="34" charset="0"/>
              </a:rPr>
              <a:t>ς δίπλα από το όνομα του διαγωνισμού.</a:t>
            </a:r>
            <a:endParaRPr lang="it-IT" b="0" i="0" dirty="0">
              <a:solidFill>
                <a:srgbClr val="000000"/>
              </a:solidFill>
              <a:effectLst/>
              <a:latin typeface="Arial" panose="020B0604020202020204" pitchFamily="34" charset="0"/>
            </a:endParaRPr>
          </a:p>
        </p:txBody>
      </p:sp>
      <p:sp>
        <p:nvSpPr>
          <p:cNvPr id="7" name="Rectangle 5">
            <a:extLst>
              <a:ext uri="{FF2B5EF4-FFF2-40B4-BE49-F238E27FC236}">
                <a16:creationId xmlns:a16="http://schemas.microsoft.com/office/drawing/2014/main" id="{DA1930DE-8544-D894-219A-E4FD23AB11FD}"/>
              </a:ext>
            </a:extLst>
          </p:cNvPr>
          <p:cNvSpPr/>
          <p:nvPr/>
        </p:nvSpPr>
        <p:spPr>
          <a:xfrm>
            <a:off x="6791697" y="3003616"/>
            <a:ext cx="1014391" cy="2802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888748" y="1285637"/>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6688768" y="2939753"/>
            <a:ext cx="205857"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1786746" y="118363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59122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9B3D1E-D6F0-693A-4D01-A840B5840746}"/>
              </a:ext>
            </a:extLst>
          </p:cNvPr>
          <p:cNvPicPr>
            <a:picLocks noChangeAspect="1"/>
          </p:cNvPicPr>
          <p:nvPr/>
        </p:nvPicPr>
        <p:blipFill>
          <a:blip r:embed="rId2"/>
          <a:stretch>
            <a:fillRect/>
          </a:stretch>
        </p:blipFill>
        <p:spPr>
          <a:xfrm>
            <a:off x="190430" y="1093091"/>
            <a:ext cx="7998501" cy="3958303"/>
          </a:xfrm>
          <a:prstGeom prst="rect">
            <a:avLst/>
          </a:prstGeom>
        </p:spPr>
      </p:pic>
      <p:pic>
        <p:nvPicPr>
          <p:cNvPr id="14" name="Picture 13">
            <a:extLst>
              <a:ext uri="{FF2B5EF4-FFF2-40B4-BE49-F238E27FC236}">
                <a16:creationId xmlns:a16="http://schemas.microsoft.com/office/drawing/2014/main" id="{5C6FE844-9054-62F0-BF54-8476D86BEAD3}"/>
              </a:ext>
            </a:extLst>
          </p:cNvPr>
          <p:cNvPicPr>
            <a:picLocks noChangeAspect="1"/>
          </p:cNvPicPr>
          <p:nvPr/>
        </p:nvPicPr>
        <p:blipFill>
          <a:blip r:embed="rId3"/>
          <a:stretch>
            <a:fillRect/>
          </a:stretch>
        </p:blipFill>
        <p:spPr>
          <a:xfrm>
            <a:off x="4660871" y="3377520"/>
            <a:ext cx="3471196" cy="2874001"/>
          </a:xfrm>
          <a:prstGeom prst="rect">
            <a:avLst/>
          </a:prstGeom>
          <a:ln>
            <a:solidFill>
              <a:srgbClr val="FF0000"/>
            </a:solidFill>
            <a:prstDash val="dash"/>
          </a:ln>
        </p:spPr>
      </p:pic>
      <p:pic>
        <p:nvPicPr>
          <p:cNvPr id="10" name="Picture 9">
            <a:extLst>
              <a:ext uri="{FF2B5EF4-FFF2-40B4-BE49-F238E27FC236}">
                <a16:creationId xmlns:a16="http://schemas.microsoft.com/office/drawing/2014/main" id="{16C1ED71-81D5-B9C1-55B3-3081D5294A48}"/>
              </a:ext>
            </a:extLst>
          </p:cNvPr>
          <p:cNvPicPr>
            <a:picLocks noChangeAspect="1"/>
          </p:cNvPicPr>
          <p:nvPr/>
        </p:nvPicPr>
        <p:blipFill>
          <a:blip r:embed="rId4"/>
          <a:stretch>
            <a:fillRect/>
          </a:stretch>
        </p:blipFill>
        <p:spPr>
          <a:xfrm>
            <a:off x="543012" y="1481367"/>
            <a:ext cx="3930883" cy="3435156"/>
          </a:xfrm>
          <a:prstGeom prst="rect">
            <a:avLst/>
          </a:prstGeom>
          <a:ln>
            <a:solidFill>
              <a:srgbClr val="FF0000"/>
            </a:solidFill>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Παράθυρο </a:t>
            </a:r>
            <a:r>
              <a:rPr lang="it-IT" sz="1400" b="1" i="0" u="none" strike="noStrike" dirty="0">
                <a:solidFill>
                  <a:srgbClr val="000000"/>
                </a:solidFill>
                <a:effectLst/>
                <a:latin typeface="Calibri" panose="020F0502020204030204" pitchFamily="34" charset="0"/>
              </a:rPr>
              <a:t>Ομάδα</a:t>
            </a:r>
            <a:r>
              <a:rPr lang="el-GR" sz="1400" b="0" i="0" u="none" strike="noStrike" dirty="0">
                <a:solidFill>
                  <a:srgbClr val="000000"/>
                </a:solidFill>
                <a:effectLst/>
                <a:latin typeface="Calibri" panose="020F0502020204030204" pitchFamily="34" charset="0"/>
              </a:rPr>
              <a:t>, πρέπει να ορίσετε σε κάθε ομάδα έναν χρήστη (ή περισσότερους αν απαιτούνται). Για να το κάνετε αυτό</a:t>
            </a:r>
            <a:r>
              <a:rPr lang="en-US" sz="1400" b="0" i="0" u="none" strike="noStrike" dirty="0">
                <a:solidFill>
                  <a:srgbClr val="000000"/>
                </a:solidFill>
                <a:effectLst/>
                <a:latin typeface="Calibri" panose="020F0502020204030204" pitchFamily="34" charset="0"/>
              </a:rPr>
              <a:t>:</a:t>
            </a:r>
            <a:r>
              <a:rPr lang="el-GR" sz="1400" b="0" i="0" dirty="0">
                <a:solidFill>
                  <a:srgbClr val="000000"/>
                </a:solidFill>
                <a:effectLst/>
                <a:latin typeface="Calibri" panose="020F0502020204030204" pitchFamily="34" charset="0"/>
              </a:rPr>
              <a:t>​</a:t>
            </a:r>
            <a:endParaRPr lang="el-GR" b="0" i="0" dirty="0">
              <a:solidFill>
                <a:srgbClr val="000000"/>
              </a:solidFill>
              <a:effectLst/>
              <a:latin typeface="Segoe UI" panose="020B0502040204020203" pitchFamily="34" charset="0"/>
            </a:endParaRPr>
          </a:p>
          <a:p>
            <a:pPr marL="342900" indent="-342900" algn="just" rtl="0" fontAlgn="base">
              <a:buFont typeface="+mj-lt"/>
              <a:buAutoNum type="arabicPeriod" startAt="3"/>
            </a:pPr>
            <a:r>
              <a:rPr lang="el-GR" sz="1400" b="0" i="0" u="none" strike="noStrike" dirty="0">
                <a:solidFill>
                  <a:srgbClr val="000000"/>
                </a:solidFill>
                <a:effectLst/>
                <a:latin typeface="Calibri" panose="020F0502020204030204" pitchFamily="34" charset="0"/>
              </a:rPr>
              <a:t>Κάντε κλικ στο εικονίδιο με το μολύβι, δίπλα από κάθε ομάδα.</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it-IT" sz="1400" b="0" i="0" u="none" strike="noStrike" dirty="0">
                <a:solidFill>
                  <a:srgbClr val="000000"/>
                </a:solidFill>
                <a:effectLst/>
                <a:latin typeface="Calibri" panose="020F0502020204030204" pitchFamily="34" charset="0"/>
              </a:rPr>
              <a:t>Στο παράθυρο που</a:t>
            </a:r>
            <a:r>
              <a:rPr lang="el-GR" sz="1400" b="0" i="0" u="none" strike="noStrike" dirty="0">
                <a:solidFill>
                  <a:srgbClr val="000000"/>
                </a:solidFill>
                <a:effectLst/>
                <a:latin typeface="Calibri" panose="020F0502020204030204" pitchFamily="34" charset="0"/>
              </a:rPr>
              <a:t> ανοίγει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αναζητήστε τους χρήστες στο πεδίο </a:t>
            </a:r>
            <a:r>
              <a:rPr lang="el-GR" sz="1400" b="1" i="0" u="none" strike="noStrike" dirty="0">
                <a:solidFill>
                  <a:srgbClr val="000000"/>
                </a:solidFill>
                <a:effectLst/>
                <a:latin typeface="Calibri" panose="020F0502020204030204" pitchFamily="34" charset="0"/>
              </a:rPr>
              <a:t>Μέλη</a:t>
            </a:r>
            <a:r>
              <a:rPr lang="el-GR" sz="1400" b="0" i="0" u="none" strike="noStrike" dirty="0">
                <a:solidFill>
                  <a:srgbClr val="000000"/>
                </a:solidFill>
                <a:effectLst/>
                <a:latin typeface="Calibri" panose="020F0502020204030204" pitchFamily="34" charset="0"/>
              </a:rPr>
              <a:t>.</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Μόλις</a:t>
            </a:r>
            <a:r>
              <a:rPr lang="en-US" sz="1400" b="0" i="0" u="none" strike="noStrike" dirty="0">
                <a:solidFill>
                  <a:srgbClr val="000000"/>
                </a:solidFill>
                <a:effectLst/>
                <a:latin typeface="Calibri" panose="020F0502020204030204" pitchFamily="34" charset="0"/>
              </a:rPr>
              <a:t> ο </a:t>
            </a:r>
            <a:r>
              <a:rPr lang="en-US" sz="1400" b="0" i="0" u="none" strike="noStrike" dirty="0" err="1">
                <a:solidFill>
                  <a:srgbClr val="000000"/>
                </a:solidFill>
                <a:effectLst/>
                <a:latin typeface="Calibri" panose="020F0502020204030204" pitchFamily="34" charset="0"/>
              </a:rPr>
              <a:t>χρήστης</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ολοκληρώσει</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επ</a:t>
            </a:r>
            <a:r>
              <a:rPr lang="en-US" sz="1400" b="0" i="0" u="none" strike="noStrike" dirty="0" err="1">
                <a:solidFill>
                  <a:srgbClr val="000000"/>
                </a:solidFill>
                <a:effectLst/>
                <a:latin typeface="Calibri" panose="020F0502020204030204" pitchFamily="34" charset="0"/>
              </a:rPr>
              <a:t>ιλογή</a:t>
            </a:r>
            <a:r>
              <a:rPr lang="en-US" sz="1400" b="0" i="0" u="none" strike="noStrike" dirty="0">
                <a:solidFill>
                  <a:srgbClr val="000000"/>
                </a:solidFill>
                <a:effectLst/>
                <a:latin typeface="Calibri" panose="020F0502020204030204" pitchFamily="34" charset="0"/>
              </a:rPr>
              <a:t> και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ανάθεση</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του</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ρήστη</a:t>
            </a:r>
            <a:r>
              <a:rPr lang="en-US" sz="1400" b="0" i="0" u="none" strike="noStrike" dirty="0">
                <a:solidFill>
                  <a:srgbClr val="000000"/>
                </a:solidFill>
                <a:effectLst/>
                <a:latin typeface="Calibri" panose="020F0502020204030204" pitchFamily="34" charset="0"/>
              </a:rPr>
              <a:t> (ή </a:t>
            </a:r>
            <a:r>
              <a:rPr lang="en-US" sz="1400" b="0" i="0" u="none" strike="noStrike" dirty="0" err="1">
                <a:solidFill>
                  <a:srgbClr val="000000"/>
                </a:solidFill>
                <a:effectLst/>
                <a:latin typeface="Calibri" panose="020F0502020204030204" pitchFamily="34" charset="0"/>
              </a:rPr>
              <a:t>των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ρηστών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στην κάθε ομάδα</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a:t>
            </a: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Απ</a:t>
            </a:r>
            <a:r>
              <a:rPr lang="en-US" sz="1400" b="1" i="0" u="none" strike="noStrike" dirty="0" err="1">
                <a:solidFill>
                  <a:srgbClr val="000000"/>
                </a:solidFill>
                <a:effectLst/>
                <a:latin typeface="Calibri" panose="020F0502020204030204" pitchFamily="34" charset="0"/>
              </a:rPr>
              <a:t>οθήκευση</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 </a:t>
            </a:r>
            <a:r>
              <a:rPr lang="el-GR" sz="1400" b="1" i="0" u="none" strike="noStrike" dirty="0">
                <a:solidFill>
                  <a:srgbClr val="000000"/>
                </a:solidFill>
                <a:effectLst/>
                <a:latin typeface="Calibri" panose="020F0502020204030204" pitchFamily="34" charset="0"/>
              </a:rPr>
              <a:t>Κλείσιμο</a:t>
            </a:r>
            <a:r>
              <a:rPr lang="el-GR" sz="1400" b="0" i="0" u="none" strike="noStrike" dirty="0">
                <a:solidFill>
                  <a:srgbClr val="000000"/>
                </a:solidFill>
                <a:effectLst/>
                <a:latin typeface="Calibri" panose="020F0502020204030204" pitchFamily="34" charset="0"/>
              </a:rPr>
              <a:t> όταν οι χρήστες έχουν οριστεί για κάθε ομάδα.</a:t>
            </a:r>
            <a:endParaRPr lang="it-IT" b="0" i="0" dirty="0">
              <a:solidFill>
                <a:srgbClr val="000000"/>
              </a:solidFill>
              <a:effectLst/>
              <a:latin typeface="Arial" panose="020B0604020202020204" pitchFamily="34" charset="0"/>
            </a:endParaRPr>
          </a:p>
          <a:p>
            <a:pPr algn="just">
              <a:buClr>
                <a:srgbClr val="F15822"/>
              </a:buClr>
            </a:pPr>
            <a:r>
              <a:rPr lang="el-GR" dirty="0">
                <a:latin typeface="Calibri" panose="020F0502020204030204" pitchFamily="34" charset="0"/>
                <a:cs typeface="Calibri" panose="020F0502020204030204" pitchFamily="34" charset="0"/>
              </a:rPr>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της ομάδας.</a:t>
            </a:r>
            <a:endParaRPr lang="en-US" dirty="0"/>
          </a:p>
        </p:txBody>
      </p:sp>
      <p:sp>
        <p:nvSpPr>
          <p:cNvPr id="24" name="Rectangle 5">
            <a:extLst>
              <a:ext uri="{FF2B5EF4-FFF2-40B4-BE49-F238E27FC236}">
                <a16:creationId xmlns:a16="http://schemas.microsoft.com/office/drawing/2014/main" id="{AE458D9D-5114-BB7F-D3CC-3F90618AA219}"/>
              </a:ext>
            </a:extLst>
          </p:cNvPr>
          <p:cNvSpPr/>
          <p:nvPr/>
        </p:nvSpPr>
        <p:spPr>
          <a:xfrm>
            <a:off x="3968805" y="2785333"/>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4B8A5289-9E50-380C-D253-A66BA7448CA9}"/>
              </a:ext>
            </a:extLst>
          </p:cNvPr>
          <p:cNvSpPr/>
          <p:nvPr/>
        </p:nvSpPr>
        <p:spPr>
          <a:xfrm>
            <a:off x="4726004" y="4814522"/>
            <a:ext cx="3372967"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C4CAFA2E-D3ED-D5CF-2D44-5AC880A4A290}"/>
              </a:ext>
            </a:extLst>
          </p:cNvPr>
          <p:cNvCxnSpPr>
            <a:cxnSpLocks/>
            <a:stCxn id="24" idx="3"/>
            <a:endCxn id="14" idx="0"/>
          </p:cNvCxnSpPr>
          <p:nvPr/>
        </p:nvCxnSpPr>
        <p:spPr>
          <a:xfrm>
            <a:off x="4187372" y="2905282"/>
            <a:ext cx="2209097" cy="47223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5">
            <a:extLst>
              <a:ext uri="{FF2B5EF4-FFF2-40B4-BE49-F238E27FC236}">
                <a16:creationId xmlns:a16="http://schemas.microsoft.com/office/drawing/2014/main" id="{D14C74C0-EB98-762D-4670-98EC3C6FA2F2}"/>
              </a:ext>
            </a:extLst>
          </p:cNvPr>
          <p:cNvSpPr/>
          <p:nvPr/>
        </p:nvSpPr>
        <p:spPr>
          <a:xfrm>
            <a:off x="6997566" y="5922624"/>
            <a:ext cx="635268"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3827100" y="263348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980954" y="471252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895564" y="579773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37" name="Rectangle 5">
            <a:extLst>
              <a:ext uri="{FF2B5EF4-FFF2-40B4-BE49-F238E27FC236}">
                <a16:creationId xmlns:a16="http://schemas.microsoft.com/office/drawing/2014/main" id="{52C84891-9DE6-63E7-8C57-9BC5E6F73E9E}"/>
              </a:ext>
            </a:extLst>
          </p:cNvPr>
          <p:cNvSpPr/>
          <p:nvPr/>
        </p:nvSpPr>
        <p:spPr>
          <a:xfrm>
            <a:off x="3968805" y="4508517"/>
            <a:ext cx="469120"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3866803" y="437364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474433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3</a:t>
            </a:r>
            <a:r>
              <a:rPr lang="en-US" b="1" dirty="0">
                <a:latin typeface="+mn-lt"/>
              </a:rPr>
              <a:t>/4)</a:t>
            </a:r>
            <a:endParaRPr lang="en-US" b="1" dirty="0"/>
          </a:p>
        </p:txBody>
      </p:sp>
      <p:graphicFrame>
        <p:nvGraphicFramePr>
          <p:cNvPr id="3" name="Table 2">
            <a:extLst>
              <a:ext uri="{FF2B5EF4-FFF2-40B4-BE49-F238E27FC236}">
                <a16:creationId xmlns:a16="http://schemas.microsoft.com/office/drawing/2014/main" id="{1B38AB07-AFAB-88E9-9E9A-D5F20D89CBF0}"/>
              </a:ext>
            </a:extLst>
          </p:cNvPr>
          <p:cNvGraphicFramePr>
            <a:graphicFrameLocks noGrp="1"/>
          </p:cNvGraphicFramePr>
          <p:nvPr/>
        </p:nvGraphicFramePr>
        <p:xfrm>
          <a:off x="524933" y="991403"/>
          <a:ext cx="11156951" cy="3724976"/>
        </p:xfrm>
        <a:graphic>
          <a:graphicData uri="http://schemas.openxmlformats.org/drawingml/2006/table">
            <a:tbl>
              <a:tblPr/>
              <a:tblGrid>
                <a:gridCol w="3613930">
                  <a:extLst>
                    <a:ext uri="{9D8B030D-6E8A-4147-A177-3AD203B41FA5}">
                      <a16:colId xmlns:a16="http://schemas.microsoft.com/office/drawing/2014/main" val="4072588349"/>
                    </a:ext>
                  </a:extLst>
                </a:gridCol>
                <a:gridCol w="7543021">
                  <a:extLst>
                    <a:ext uri="{9D8B030D-6E8A-4147-A177-3AD203B41FA5}">
                      <a16:colId xmlns:a16="http://schemas.microsoft.com/office/drawing/2014/main" val="101976154"/>
                    </a:ext>
                  </a:extLst>
                </a:gridCol>
              </a:tblGrid>
              <a:tr h="313336">
                <a:tc>
                  <a:txBody>
                    <a:bodyPr/>
                    <a:lstStyle/>
                    <a:p>
                      <a:pPr algn="ctr" fontAlgn="base"/>
                      <a:r>
                        <a:rPr lang="el-GR" sz="1000" b="1" i="0">
                          <a:solidFill>
                            <a:srgbClr val="FFFFFF"/>
                          </a:solidFill>
                          <a:effectLst/>
                          <a:latin typeface="Calibri" panose="020F0502020204030204" pitchFamily="34" charset="0"/>
                        </a:rPr>
                        <a:t>Όνομα Ομάδας​</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000" b="1" i="0">
                          <a:solidFill>
                            <a:srgbClr val="FFFFFF"/>
                          </a:solidFill>
                          <a:effectLst/>
                          <a:latin typeface="Calibri" panose="020F0502020204030204" pitchFamily="34" charset="0"/>
                        </a:rPr>
                        <a:t>Περιγραφή</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860134222"/>
                  </a:ext>
                </a:extLst>
              </a:tr>
              <a:tr h="1187375">
                <a:tc>
                  <a:txBody>
                    <a:bodyPr/>
                    <a:lstStyle/>
                    <a:p>
                      <a:pPr algn="l" fontAlgn="base"/>
                      <a:r>
                        <a:rPr lang="en-US" sz="1200" b="1" i="0" u="none" strike="noStrike">
                          <a:solidFill>
                            <a:srgbClr val="000000"/>
                          </a:solidFill>
                          <a:effectLst/>
                          <a:latin typeface="+mn-lt"/>
                        </a:rPr>
                        <a:t>Project Owner</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a:solidFill>
                            <a:srgbClr val="000000"/>
                          </a:solidFill>
                          <a:effectLst/>
                          <a:latin typeface="+mn-lt"/>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89236719"/>
                  </a:ext>
                </a:extLst>
              </a:tr>
              <a:tr h="649345">
                <a:tc>
                  <a:txBody>
                    <a:bodyPr/>
                    <a:lstStyle/>
                    <a:p>
                      <a:pPr algn="l" fontAlgn="base"/>
                      <a:r>
                        <a:rPr lang="en-US" sz="1200" b="1" i="0" u="none" strike="noStrike" dirty="0">
                          <a:solidFill>
                            <a:srgbClr val="000000"/>
                          </a:solidFill>
                          <a:effectLst/>
                          <a:latin typeface="+mn-lt"/>
                        </a:rPr>
                        <a:t>Εγκρίνοντες Δημοσίευσης Πρόσκλησης - Approvers of Event Publishing and Changes</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13045724"/>
                  </a:ext>
                </a:extLst>
              </a:tr>
              <a:tr h="649345">
                <a:tc>
                  <a:txBody>
                    <a:bodyPr/>
                    <a:lstStyle/>
                    <a:p>
                      <a:pPr algn="l" fontAlgn="base"/>
                      <a:r>
                        <a:rPr lang="el-GR" sz="1200" b="1" i="0" u="none" strike="noStrike">
                          <a:solidFill>
                            <a:srgbClr val="000000"/>
                          </a:solidFill>
                          <a:effectLst/>
                          <a:latin typeface="+mn-lt"/>
                        </a:rPr>
                        <a:t>Παρατηρητές - </a:t>
                      </a:r>
                      <a:r>
                        <a:rPr lang="en-US" sz="1200" b="1" i="0" u="none" strike="noStrike">
                          <a:solidFill>
                            <a:srgbClr val="000000"/>
                          </a:solidFill>
                          <a:effectLst/>
                          <a:latin typeface="+mn-lt"/>
                        </a:rPr>
                        <a:t>Observers</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mn-lt"/>
                        </a:rPr>
                        <a:t>Σημείωση: Είναι προαιρετικό να προσθέσετε χρήστες στην ομάδα Παρατηρητές</a:t>
                      </a:r>
                      <a:r>
                        <a:rPr lang="el-GR"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99803262"/>
                  </a:ext>
                </a:extLst>
              </a:tr>
              <a:tr h="463818">
                <a:tc>
                  <a:txBody>
                    <a:bodyPr/>
                    <a:lstStyle/>
                    <a:p>
                      <a:pPr algn="l" fontAlgn="base"/>
                      <a:r>
                        <a:rPr lang="en-US" sz="1200" b="1" i="0" u="none" strike="noStrike" dirty="0" err="1">
                          <a:solidFill>
                            <a:srgbClr val="000000"/>
                          </a:solidFill>
                          <a:effectLst/>
                          <a:latin typeface="+mn-lt"/>
                        </a:rPr>
                        <a:t>Προ</a:t>
                      </a:r>
                      <a:r>
                        <a:rPr lang="el-GR" sz="1200" b="1" i="0" u="none" strike="noStrike" dirty="0">
                          <a:solidFill>
                            <a:srgbClr val="000000"/>
                          </a:solidFill>
                          <a:effectLst/>
                          <a:latin typeface="+mn-lt"/>
                        </a:rPr>
                        <a:t>σ</a:t>
                      </a:r>
                      <a:r>
                        <a:rPr lang="en-US" sz="1200" b="1" i="0" u="none" strike="noStrike" dirty="0">
                          <a:solidFill>
                            <a:srgbClr val="000000"/>
                          </a:solidFill>
                          <a:effectLst/>
                          <a:latin typeface="+mn-lt"/>
                        </a:rPr>
                        <a:t>υπ</a:t>
                      </a:r>
                      <a:r>
                        <a:rPr lang="en-US" sz="1200" b="1" i="0" u="none" strike="noStrike" dirty="0" err="1">
                          <a:solidFill>
                            <a:srgbClr val="000000"/>
                          </a:solidFill>
                          <a:effectLst/>
                          <a:latin typeface="+mn-lt"/>
                        </a:rPr>
                        <a:t>ογράφοντες</a:t>
                      </a:r>
                      <a:r>
                        <a:rPr lang="en-US" sz="1200" b="1" i="0" u="none" strike="noStrike" dirty="0">
                          <a:solidFill>
                            <a:srgbClr val="000000"/>
                          </a:solidFill>
                          <a:effectLst/>
                          <a:latin typeface="+mn-lt"/>
                        </a:rPr>
                        <a:t> Ανάθεσης - Pre-Approvers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Το μέλος αυτής της ομάδας έχει την άδεια να εκτελέσει την πρώτη έγκριση για το σενάριο ανάθεσης. Είναι ο πρώτος εγκριτής της διαδικασίας.​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521979746"/>
                  </a:ext>
                </a:extLst>
              </a:tr>
              <a:tr h="461757">
                <a:tc>
                  <a:txBody>
                    <a:bodyPr/>
                    <a:lstStyle/>
                    <a:p>
                      <a:pPr algn="l" fontAlgn="base"/>
                      <a:r>
                        <a:rPr lang="en-US" sz="1200" b="1" i="0" u="none" strike="noStrike" dirty="0">
                          <a:solidFill>
                            <a:srgbClr val="000000"/>
                          </a:solidFill>
                          <a:effectLst/>
                          <a:latin typeface="+mn-lt"/>
                        </a:rPr>
                        <a:t>Τελικός </a:t>
                      </a:r>
                      <a:r>
                        <a:rPr lang="en-US" sz="1200" b="1" i="0" u="none" strike="noStrike" dirty="0" err="1">
                          <a:solidFill>
                            <a:srgbClr val="000000"/>
                          </a:solidFill>
                          <a:effectLst/>
                          <a:latin typeface="+mn-lt"/>
                        </a:rPr>
                        <a:t>Εγκρίνων</a:t>
                      </a:r>
                      <a:r>
                        <a:rPr lang="en-US" sz="1200" b="1" i="0" u="none" strike="noStrike" dirty="0">
                          <a:solidFill>
                            <a:srgbClr val="000000"/>
                          </a:solidFill>
                          <a:effectLst/>
                          <a:latin typeface="+mn-lt"/>
                        </a:rPr>
                        <a:t> </a:t>
                      </a:r>
                      <a:r>
                        <a:rPr lang="en-US" sz="1200" b="1" i="0" u="none" strike="noStrike" dirty="0" err="1">
                          <a:solidFill>
                            <a:srgbClr val="000000"/>
                          </a:solidFill>
                          <a:effectLst/>
                          <a:latin typeface="+mn-lt"/>
                        </a:rPr>
                        <a:t>Ανάθεσης</a:t>
                      </a:r>
                      <a:r>
                        <a:rPr lang="en-US" sz="1200" b="1" i="0" u="none" strike="noStrike" dirty="0">
                          <a:solidFill>
                            <a:srgbClr val="000000"/>
                          </a:solidFill>
                          <a:effectLst/>
                          <a:latin typeface="+mn-lt"/>
                        </a:rPr>
                        <a:t> - Final Approver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Το μέλος αυτής της ομάδας έχει το δικαίωμα να εκτελέσει την τελευταία έγκριση για το σενάριο ανάθεσης.​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59550045"/>
                  </a:ext>
                </a:extLst>
              </a:tr>
            </a:tbl>
          </a:graphicData>
        </a:graphic>
      </p:graphicFrame>
      <p:sp>
        <p:nvSpPr>
          <p:cNvPr id="4" name="Rectangle 1">
            <a:extLst>
              <a:ext uri="{FF2B5EF4-FFF2-40B4-BE49-F238E27FC236}">
                <a16:creationId xmlns:a16="http://schemas.microsoft.com/office/drawing/2014/main" id="{92E27695-DAC8-A32B-7B45-A2DB9D7AABC5}"/>
              </a:ext>
            </a:extLst>
          </p:cNvPr>
          <p:cNvSpPr>
            <a:spLocks noChangeArrowheads="1"/>
          </p:cNvSpPr>
          <p:nvPr/>
        </p:nvSpPr>
        <p:spPr bwMode="auto">
          <a:xfrm>
            <a:off x="20415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67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rtl="0"/>
            <a:r>
              <a:rPr lang="en-US" sz="1800" b="1" err="1"/>
              <a:t>Δημοσίευση</a:t>
            </a:r>
            <a:r>
              <a:rPr lang="en-US" sz="1800" b="1"/>
              <a:t> RFI</a:t>
            </a:r>
            <a:endParaRPr lang="en-US" sz="1800"/>
          </a:p>
        </p:txBody>
      </p:sp>
    </p:spTree>
    <p:extLst>
      <p:ext uri="{BB962C8B-B14F-4D97-AF65-F5344CB8AC3E}">
        <p14:creationId xmlns:p14="http://schemas.microsoft.com/office/powerpoint/2010/main" val="28875387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F3D4CD-6B17-BE66-892A-AF59F68F43CE}"/>
              </a:ext>
            </a:extLst>
          </p:cNvPr>
          <p:cNvPicPr>
            <a:picLocks noChangeAspect="1"/>
          </p:cNvPicPr>
          <p:nvPr/>
        </p:nvPicPr>
        <p:blipFill rotWithShape="1">
          <a:blip r:embed="rId2"/>
          <a:srcRect t="47494"/>
          <a:stretch/>
        </p:blipFill>
        <p:spPr>
          <a:xfrm>
            <a:off x="226413" y="3739755"/>
            <a:ext cx="7637428" cy="742378"/>
          </a:xfrm>
          <a:prstGeom prst="rect">
            <a:avLst/>
          </a:prstGeom>
          <a:ln w="3175">
            <a:solidFill>
              <a:srgbClr val="FF0000"/>
            </a:solidFill>
          </a:ln>
        </p:spPr>
      </p:pic>
      <p:pic>
        <p:nvPicPr>
          <p:cNvPr id="14" name="Picture 13">
            <a:extLst>
              <a:ext uri="{FF2B5EF4-FFF2-40B4-BE49-F238E27FC236}">
                <a16:creationId xmlns:a16="http://schemas.microsoft.com/office/drawing/2014/main" id="{1AA66F8B-C18D-81CC-F479-1E9AE77A28B8}"/>
              </a:ext>
            </a:extLst>
          </p:cNvPr>
          <p:cNvPicPr>
            <a:picLocks noChangeAspect="1"/>
          </p:cNvPicPr>
          <p:nvPr/>
        </p:nvPicPr>
        <p:blipFill>
          <a:blip r:embed="rId3"/>
          <a:stretch>
            <a:fillRect/>
          </a:stretch>
        </p:blipFill>
        <p:spPr>
          <a:xfrm>
            <a:off x="226412" y="1255526"/>
            <a:ext cx="7851832" cy="14589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Για να ολοκληρώσετε την εργασία</a:t>
            </a:r>
            <a:r>
              <a:rPr lang="el-GR" sz="1400" b="0" i="0" u="none" strike="noStrike" dirty="0">
                <a:solidFill>
                  <a:srgbClr val="000000"/>
                </a:solidFill>
                <a:effectLst/>
                <a:latin typeface="Calibri" panose="020F0502020204030204" pitchFamily="34" charset="0"/>
              </a:rPr>
              <a:t> και να προχωρήσετε με την δημοσίευση του διαγωνισμού</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startAt="7"/>
            </a:pPr>
            <a:r>
              <a:rPr lang="el-GR" sz="1400" b="0" i="0" u="none" strike="noStrike" dirty="0">
                <a:solidFill>
                  <a:srgbClr val="000000"/>
                </a:solidFill>
                <a:effectLst/>
                <a:latin typeface="Calibri" panose="020F0502020204030204" pitchFamily="34" charset="0"/>
              </a:rPr>
              <a:t>Κάντε κλικ στην ένδειξη </a:t>
            </a:r>
            <a:r>
              <a:rPr lang="el-GR" sz="1400" b="1" i="0" u="none" strike="noStrike" dirty="0">
                <a:solidFill>
                  <a:srgbClr val="000000"/>
                </a:solidFill>
                <a:effectLst/>
                <a:latin typeface="Calibri" panose="020F0502020204030204" pitchFamily="34" charset="0"/>
              </a:rPr>
              <a:t>Ορίστε σε ολοκληρωμένο.</a:t>
            </a:r>
            <a:r>
              <a:rPr lang="it-IT" sz="1400" b="0" i="0" dirty="0">
                <a:solidFill>
                  <a:srgbClr val="000000"/>
                </a:solidFill>
                <a:effectLst/>
                <a:latin typeface="Calibri" panose="020F0502020204030204" pitchFamily="34" charset="0"/>
              </a:rPr>
              <a:t>​</a:t>
            </a:r>
            <a:endParaRPr lang="it-IT" b="0" i="0" dirty="0">
              <a:solidFill>
                <a:srgbClr val="000000"/>
              </a:solidFill>
              <a:effectLst/>
              <a:latin typeface="Arial" panose="020B0604020202020204" pitchFamily="34" charset="0"/>
            </a:endParaRPr>
          </a:p>
          <a:p>
            <a:pPr algn="just" rtl="0" fontAlgn="base"/>
            <a:r>
              <a:rPr lang="el-GR" sz="1400" b="0" i="0" u="none" strike="noStrike" dirty="0">
                <a:solidFill>
                  <a:srgbClr val="000000"/>
                </a:solidFill>
                <a:effectLst/>
                <a:latin typeface="Calibri" panose="020F0502020204030204" pitchFamily="34" charset="0"/>
              </a:rPr>
              <a:t>Μόλις η εργασία ολοκληρωθεί, η κατάσταση της θα αλλάξει σε </a:t>
            </a:r>
            <a:r>
              <a:rPr lang="el-GR" sz="1400" b="1" i="0" u="none" strike="noStrike" dirty="0">
                <a:solidFill>
                  <a:srgbClr val="000000"/>
                </a:solidFill>
                <a:effectLst/>
                <a:latin typeface="Calibri" panose="020F0502020204030204" pitchFamily="34" charset="0"/>
              </a:rPr>
              <a:t>Ολοκληρωμένο</a:t>
            </a:r>
            <a:endParaRPr lang="it-IT" b="0" i="0" dirty="0">
              <a:solidFill>
                <a:srgbClr val="000000"/>
              </a:solidFill>
              <a:effectLst/>
              <a:latin typeface="Segoe UI" panose="020B0502040204020203" pitchFamily="34" charset="0"/>
            </a:endParaRPr>
          </a:p>
        </p:txBody>
      </p:sp>
      <p:sp>
        <p:nvSpPr>
          <p:cNvPr id="10" name="Rectangle 5">
            <a:extLst>
              <a:ext uri="{FF2B5EF4-FFF2-40B4-BE49-F238E27FC236}">
                <a16:creationId xmlns:a16="http://schemas.microsoft.com/office/drawing/2014/main" id="{AB27504C-91EC-FA50-D53E-5962562E8C7A}"/>
              </a:ext>
            </a:extLst>
          </p:cNvPr>
          <p:cNvSpPr/>
          <p:nvPr/>
        </p:nvSpPr>
        <p:spPr>
          <a:xfrm>
            <a:off x="7106912" y="2032237"/>
            <a:ext cx="1022104"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462C8A2A-2C8D-7E99-C9EF-857BFEB100B5}"/>
              </a:ext>
            </a:extLst>
          </p:cNvPr>
          <p:cNvSpPr/>
          <p:nvPr/>
        </p:nvSpPr>
        <p:spPr>
          <a:xfrm>
            <a:off x="3471601" y="4231829"/>
            <a:ext cx="673618" cy="16687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7004910" y="194289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8" idx="0"/>
          </p:cNvCxnSpPr>
          <p:nvPr/>
        </p:nvCxnSpPr>
        <p:spPr>
          <a:xfrm rot="5400000">
            <a:off x="5102090" y="1223881"/>
            <a:ext cx="1458912" cy="3572837"/>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19119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26AD1B-3AA4-F017-F0ED-7A0E47DD176B}"/>
              </a:ext>
            </a:extLst>
          </p:cNvPr>
          <p:cNvPicPr>
            <a:picLocks noChangeAspect="1"/>
          </p:cNvPicPr>
          <p:nvPr/>
        </p:nvPicPr>
        <p:blipFill>
          <a:blip r:embed="rId2"/>
          <a:stretch>
            <a:fillRect/>
          </a:stretch>
        </p:blipFill>
        <p:spPr>
          <a:xfrm>
            <a:off x="179911" y="1107521"/>
            <a:ext cx="8027491" cy="45209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εκδήλωσης </a:t>
            </a:r>
            <a:r>
              <a:rPr lang="it-IT" b="1" dirty="0">
                <a:latin typeface="+mn-lt"/>
              </a:rPr>
              <a:t>(1/2)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Οι ρυθμίσεις χρόνου διαφέρουν από στην Δημοπρασία Αγγλικού τύπου και την Δημοπρασία Ολλανδικού τύπου. </a:t>
            </a:r>
            <a:endParaRPr lang="en-US" dirty="0"/>
          </a:p>
          <a:p>
            <a:pPr algn="just">
              <a:buClr>
                <a:srgbClr val="F15822"/>
              </a:buClr>
            </a:pPr>
            <a:r>
              <a:rPr lang="el-GR" dirty="0"/>
              <a:t>Ωστόσο, και στις δύο περιπτώσεις ο χρήστης μεταβαίνει στην ενότητα </a:t>
            </a:r>
            <a:r>
              <a:rPr lang="el-GR" b="1" dirty="0"/>
              <a:t>Διάρκεια Διαγωνισμού </a:t>
            </a:r>
            <a:r>
              <a:rPr lang="el-GR" dirty="0"/>
              <a:t>στη σελίδα του έργου και κάνει κλικ στο κουμπί </a:t>
            </a:r>
            <a:r>
              <a:rPr lang="el-GR" b="1" dirty="0"/>
              <a:t>Επεξεργασία</a:t>
            </a:r>
            <a:r>
              <a:rPr lang="el-GR" dirty="0"/>
              <a:t> για να επεξεργαστεί τις προεπιλεγμένες ρυθμίσεις χρόνου και διάρκειας.</a:t>
            </a:r>
            <a:endParaRPr lang="en-US" dirty="0"/>
          </a:p>
          <a:p>
            <a:pPr algn="just">
              <a:buClr>
                <a:srgbClr val="F15822"/>
              </a:buClr>
            </a:pPr>
            <a:r>
              <a:rPr lang="el-GR" i="1" dirty="0">
                <a:solidFill>
                  <a:srgbClr val="FF0000"/>
                </a:solidFill>
              </a:rPr>
              <a:t>Σημείωση: Αυτή η εργασία δεν είναι υποχρεωτική. Ο χρήστης μπορεί να παραλείψει αυτή την εργασία, εφόσον οι προεπιλεγμένες ρυθμίσεις ανταποκρίνονται στις απαιτήσεις του χρήστη.</a:t>
            </a:r>
            <a:endParaRPr lang="en-US" b="1" dirty="0"/>
          </a:p>
        </p:txBody>
      </p:sp>
      <p:sp>
        <p:nvSpPr>
          <p:cNvPr id="19" name="Rectangle 5">
            <a:extLst>
              <a:ext uri="{FF2B5EF4-FFF2-40B4-BE49-F238E27FC236}">
                <a16:creationId xmlns:a16="http://schemas.microsoft.com/office/drawing/2014/main" id="{713E34AB-31F4-FAD6-0E1E-FA0D06A059A1}"/>
              </a:ext>
            </a:extLst>
          </p:cNvPr>
          <p:cNvSpPr/>
          <p:nvPr/>
        </p:nvSpPr>
        <p:spPr>
          <a:xfrm>
            <a:off x="257452" y="5264458"/>
            <a:ext cx="1100212" cy="4860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9305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4CA349-8316-6623-435F-E2CBCBC813D0}"/>
              </a:ext>
            </a:extLst>
          </p:cNvPr>
          <p:cNvPicPr>
            <a:picLocks noChangeAspect="1"/>
          </p:cNvPicPr>
          <p:nvPr/>
        </p:nvPicPr>
        <p:blipFill>
          <a:blip r:embed="rId2"/>
          <a:stretch>
            <a:fillRect/>
          </a:stretch>
        </p:blipFill>
        <p:spPr>
          <a:xfrm>
            <a:off x="227831" y="1185080"/>
            <a:ext cx="5302523" cy="28385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εκδήλωσης </a:t>
            </a:r>
            <a:r>
              <a:rPr lang="it-IT" b="1" dirty="0">
                <a:latin typeface="+mn-lt"/>
              </a:rPr>
              <a:t>(</a:t>
            </a:r>
            <a:r>
              <a:rPr lang="el-GR" b="1" dirty="0">
                <a:latin typeface="+mn-lt"/>
              </a:rPr>
              <a:t>2</a:t>
            </a:r>
            <a:r>
              <a:rPr lang="it-IT" b="1" dirty="0">
                <a:latin typeface="+mn-lt"/>
              </a:rPr>
              <a:t>/2)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Πρώτα ο χρήστης μπορεί να επιλέξει αν θα ξεκινήσει η δημοπρασία αμέσως μετά την έγκρισή της δημοσίευσης ή αν θα ορίσει μια συγκεκριμένη ημερομηνία έναρξης.</a:t>
            </a:r>
          </a:p>
          <a:p>
            <a:pPr marL="342900" indent="-342900" algn="just">
              <a:buClr>
                <a:srgbClr val="F15822"/>
              </a:buClr>
              <a:buFont typeface="+mj-lt"/>
              <a:buAutoNum type="arabicPeriod"/>
            </a:pPr>
            <a:r>
              <a:rPr lang="el-GR" dirty="0"/>
              <a:t>Κάντε κλικ στο πλαίσιο ελέγχου δίπλα στην επιλογή </a:t>
            </a:r>
            <a:r>
              <a:rPr lang="el-GR" b="1" dirty="0"/>
              <a:t>Ξεκινήστε την υποβολή προσφορών αμέσως μόλις δημοσιευτεί ο διαγωνισμός </a:t>
            </a:r>
            <a:r>
              <a:rPr lang="el-GR" dirty="0"/>
              <a:t>για να ξεκινήσει η δημοπρασία αμέσως μόλις ο/οι εγκριτής/</a:t>
            </a:r>
            <a:r>
              <a:rPr lang="el-GR" dirty="0" err="1"/>
              <a:t>ες</a:t>
            </a:r>
            <a:r>
              <a:rPr lang="el-GR" dirty="0"/>
              <a:t> εγκρίνει/</a:t>
            </a:r>
            <a:r>
              <a:rPr lang="el-GR" dirty="0" err="1"/>
              <a:t>ουν</a:t>
            </a:r>
            <a:r>
              <a:rPr lang="el-GR" dirty="0"/>
              <a:t> τη δημοσίευση του </a:t>
            </a:r>
            <a:r>
              <a:rPr lang="el-GR" dirty="0" err="1"/>
              <a:t>διαγωνισμου</a:t>
            </a:r>
            <a:r>
              <a:rPr lang="el-GR" dirty="0"/>
              <a:t>.</a:t>
            </a:r>
          </a:p>
          <a:p>
            <a:pPr marL="342900" indent="-342900" algn="just">
              <a:buClr>
                <a:srgbClr val="F15822"/>
              </a:buClr>
              <a:buFont typeface="+mj-lt"/>
              <a:buAutoNum type="arabicPeriod"/>
            </a:pPr>
            <a:r>
              <a:rPr lang="el-GR" dirty="0"/>
              <a:t>Σε περίπτωση που ο χρήστης θέλει να ορίσει μια ημερομηνία έναρξης για την έναρξη της Δημοπρασίας, κάντε κλικ στο εικονίδιο του ρολογιού για να την ορίσετε,</a:t>
            </a:r>
          </a:p>
          <a:p>
            <a:pPr marL="342900" indent="-342900" algn="just">
              <a:buClr>
                <a:srgbClr val="F15822"/>
              </a:buClr>
              <a:buFont typeface="+mj-lt"/>
              <a:buAutoNum type="arabicPeriod"/>
            </a:pPr>
            <a:r>
              <a:rPr lang="el-GR" dirty="0"/>
              <a:t>Μόλις γίνει η επιλογή, κάντε κλικ στο </a:t>
            </a:r>
            <a:r>
              <a:rPr lang="el-GR" b="1" dirty="0"/>
              <a:t>ΟΚ</a:t>
            </a:r>
            <a:r>
              <a:rPr lang="el-GR" dirty="0"/>
              <a:t>.</a:t>
            </a:r>
            <a:endParaRPr lang="en-US" dirty="0"/>
          </a:p>
          <a:p>
            <a:pPr algn="just">
              <a:buClr>
                <a:srgbClr val="F15822"/>
              </a:buClr>
            </a:pPr>
            <a:r>
              <a:rPr lang="el-GR" b="1" i="1" dirty="0">
                <a:solidFill>
                  <a:srgbClr val="FF0000"/>
                </a:solidFill>
              </a:rPr>
              <a:t>Σημείωση: Στις δημοπρασίες δεν είναι δυνατή η επεξεργασία της διάρκειας από τη στιγμή που έχει δημοσιευτεί!</a:t>
            </a:r>
            <a:endParaRPr lang="en-US" dirty="0"/>
          </a:p>
        </p:txBody>
      </p:sp>
      <p:sp>
        <p:nvSpPr>
          <p:cNvPr id="19" name="Rectangle 5">
            <a:extLst>
              <a:ext uri="{FF2B5EF4-FFF2-40B4-BE49-F238E27FC236}">
                <a16:creationId xmlns:a16="http://schemas.microsoft.com/office/drawing/2014/main" id="{713E34AB-31F4-FAD6-0E1E-FA0D06A059A1}"/>
              </a:ext>
            </a:extLst>
          </p:cNvPr>
          <p:cNvSpPr/>
          <p:nvPr/>
        </p:nvSpPr>
        <p:spPr>
          <a:xfrm>
            <a:off x="381363" y="1658451"/>
            <a:ext cx="4927484" cy="4023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5C9C6A97-419B-D712-7F71-DBC68EE9E6B6}"/>
              </a:ext>
            </a:extLst>
          </p:cNvPr>
          <p:cNvSpPr>
            <a:spLocks noChangeAspect="1"/>
          </p:cNvSpPr>
          <p:nvPr/>
        </p:nvSpPr>
        <p:spPr bwMode="gray">
          <a:xfrm>
            <a:off x="297649" y="15564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AD77403F-90AD-2B2B-FC4A-0EA830C5EE49}"/>
              </a:ext>
            </a:extLst>
          </p:cNvPr>
          <p:cNvSpPr/>
          <p:nvPr/>
        </p:nvSpPr>
        <p:spPr>
          <a:xfrm>
            <a:off x="2162450" y="352823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BF12156-25BC-ED1B-E5CE-804EFF1A3D45}"/>
              </a:ext>
            </a:extLst>
          </p:cNvPr>
          <p:cNvSpPr>
            <a:spLocks noChangeAspect="1"/>
          </p:cNvSpPr>
          <p:nvPr/>
        </p:nvSpPr>
        <p:spPr bwMode="gray">
          <a:xfrm>
            <a:off x="2078735" y="342623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4" name="Connector: Elbow 9">
            <a:extLst>
              <a:ext uri="{FF2B5EF4-FFF2-40B4-BE49-F238E27FC236}">
                <a16:creationId xmlns:a16="http://schemas.microsoft.com/office/drawing/2014/main" id="{818F648E-3BBD-3641-7DAD-2C6F7656A155}"/>
              </a:ext>
            </a:extLst>
          </p:cNvPr>
          <p:cNvCxnSpPr>
            <a:cxnSpLocks/>
            <a:stCxn id="9" idx="3"/>
            <a:endCxn id="16" idx="1"/>
          </p:cNvCxnSpPr>
          <p:nvPr/>
        </p:nvCxnSpPr>
        <p:spPr>
          <a:xfrm>
            <a:off x="2712357" y="3729404"/>
            <a:ext cx="1505000" cy="72090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58428D4-D700-4CB2-E70E-FE4359550917}"/>
              </a:ext>
            </a:extLst>
          </p:cNvPr>
          <p:cNvPicPr>
            <a:picLocks noChangeAspect="1"/>
          </p:cNvPicPr>
          <p:nvPr/>
        </p:nvPicPr>
        <p:blipFill>
          <a:blip r:embed="rId3"/>
          <a:stretch>
            <a:fillRect/>
          </a:stretch>
        </p:blipFill>
        <p:spPr>
          <a:xfrm>
            <a:off x="4217357" y="3062806"/>
            <a:ext cx="3853901" cy="277500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2" name="Rectangle 5">
            <a:extLst>
              <a:ext uri="{FF2B5EF4-FFF2-40B4-BE49-F238E27FC236}">
                <a16:creationId xmlns:a16="http://schemas.microsoft.com/office/drawing/2014/main" id="{429055C8-3C17-DFD9-5921-1D4DAED00C02}"/>
              </a:ext>
            </a:extLst>
          </p:cNvPr>
          <p:cNvSpPr/>
          <p:nvPr/>
        </p:nvSpPr>
        <p:spPr>
          <a:xfrm>
            <a:off x="7029078" y="552425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6945363" y="542225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1857323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853D7-8F58-4249-53DE-7D4A9DB5312D}"/>
              </a:ext>
            </a:extLst>
          </p:cNvPr>
          <p:cNvPicPr>
            <a:picLocks noChangeAspect="1"/>
          </p:cNvPicPr>
          <p:nvPr/>
        </p:nvPicPr>
        <p:blipFill>
          <a:blip r:embed="rId2"/>
          <a:stretch>
            <a:fillRect/>
          </a:stretch>
        </p:blipFill>
        <p:spPr>
          <a:xfrm>
            <a:off x="197478" y="1113259"/>
            <a:ext cx="7925589" cy="386348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Δημοπρασίας Αγγλικού τύπου </a:t>
            </a:r>
            <a:r>
              <a:rPr lang="it-IT" b="1" dirty="0">
                <a:latin typeface="+mn-lt"/>
              </a:rPr>
              <a:t>(1/2)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lnSpcReduction="10000"/>
          </a:bodyPr>
          <a:lstStyle/>
          <a:p>
            <a:pPr algn="just">
              <a:buClr>
                <a:srgbClr val="F15822"/>
              </a:buClr>
            </a:pPr>
            <a:r>
              <a:rPr lang="el-GR" dirty="0"/>
              <a:t>Σε μια Δημοπρασία Αγγλικού Τύπου ο Χρήστης μπορεί να επιλέξει τον τρόπο με τον οποίο οι παρτίδες ανοίγουν και κλείνουν. </a:t>
            </a:r>
            <a:r>
              <a:rPr lang="el-GR" b="0" i="0" dirty="0">
                <a:solidFill>
                  <a:srgbClr val="32363A"/>
                </a:solidFill>
                <a:effectLst/>
                <a:latin typeface="SAP 72 regular"/>
              </a:rPr>
              <a:t>Οι πιθανές επιλογές είναι</a:t>
            </a:r>
            <a:r>
              <a:rPr lang="en-US" b="0" i="0" dirty="0">
                <a:solidFill>
                  <a:srgbClr val="32363A"/>
                </a:solidFill>
                <a:effectLst/>
                <a:latin typeface="SAP 72 regular"/>
              </a:rPr>
              <a:t>:</a:t>
            </a:r>
          </a:p>
          <a:p>
            <a:pPr marL="285750" indent="-285750" algn="just">
              <a:buClr>
                <a:srgbClr val="F15822"/>
              </a:buClr>
              <a:buFont typeface="Arial" panose="020B0604020202020204" pitchFamily="34" charset="0"/>
              <a:buChar char="•"/>
            </a:pPr>
            <a:r>
              <a:rPr lang="el-GR" b="1" dirty="0">
                <a:solidFill>
                  <a:srgbClr val="32363A"/>
                </a:solidFill>
                <a:latin typeface="SAP 72 regular"/>
              </a:rPr>
              <a:t>Παράλληλα: </a:t>
            </a:r>
            <a:r>
              <a:rPr lang="el-GR" dirty="0">
                <a:solidFill>
                  <a:srgbClr val="32363A"/>
                </a:solidFill>
                <a:latin typeface="SAP 72 regular"/>
              </a:rPr>
              <a:t>Οι προμηθευτές μπορούν να υποβάλουν προσφορές για όλα τα στοιχεία ταυτόχρονα.</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Σταδιακά</a:t>
            </a:r>
            <a:r>
              <a:rPr lang="en-US" dirty="0">
                <a:solidFill>
                  <a:srgbClr val="32363A"/>
                </a:solidFill>
                <a:latin typeface="SAP 72 regular"/>
              </a:rPr>
              <a:t>: </a:t>
            </a:r>
            <a:r>
              <a:rPr lang="el-GR" dirty="0">
                <a:solidFill>
                  <a:srgbClr val="32363A"/>
                </a:solidFill>
                <a:latin typeface="SAP 72 regular"/>
              </a:rPr>
              <a:t>Τα στοιχεία ανοίγουν ταυτόχρονα, με κάθε γραμμή</a:t>
            </a:r>
            <a:r>
              <a:rPr lang="en-US" dirty="0">
                <a:solidFill>
                  <a:srgbClr val="32363A"/>
                </a:solidFill>
                <a:latin typeface="SAP 72 regular"/>
              </a:rPr>
              <a:t> </a:t>
            </a:r>
            <a:r>
              <a:rPr lang="el-GR" dirty="0">
                <a:solidFill>
                  <a:srgbClr val="32363A"/>
                </a:solidFill>
                <a:latin typeface="SAP 72 regular"/>
              </a:rPr>
              <a:t>να κλείνει διαδοχικά σε καθορισμένα διαστήματα, τραβώντας την προσοχή σε κάθε γραμμή</a:t>
            </a:r>
            <a:r>
              <a:rPr lang="en-US" dirty="0">
                <a:solidFill>
                  <a:srgbClr val="32363A"/>
                </a:solidFill>
                <a:latin typeface="SAP 72 regular"/>
              </a:rPr>
              <a:t> </a:t>
            </a:r>
            <a:r>
              <a:rPr lang="el-GR" dirty="0">
                <a:solidFill>
                  <a:srgbClr val="32363A"/>
                </a:solidFill>
                <a:latin typeface="SAP 72 regular"/>
              </a:rPr>
              <a:t> λίγο πριν κλείσει.</a:t>
            </a:r>
          </a:p>
          <a:p>
            <a:pPr marL="285750" indent="-285750" algn="just">
              <a:buClr>
                <a:srgbClr val="F15822"/>
              </a:buClr>
              <a:buFont typeface="Arial" panose="020B0604020202020204" pitchFamily="34" charset="0"/>
              <a:buChar char="•"/>
            </a:pPr>
            <a:r>
              <a:rPr lang="el-GR" b="1" dirty="0">
                <a:solidFill>
                  <a:srgbClr val="32363A"/>
                </a:solidFill>
                <a:latin typeface="SAP 72 regular"/>
              </a:rPr>
              <a:t>Σειριακό</a:t>
            </a:r>
            <a:r>
              <a:rPr lang="en-US" dirty="0">
                <a:solidFill>
                  <a:srgbClr val="32363A"/>
                </a:solidFill>
                <a:latin typeface="SAP 72 regular"/>
              </a:rPr>
              <a:t>: </a:t>
            </a:r>
            <a:r>
              <a:rPr lang="el-GR" dirty="0">
                <a:solidFill>
                  <a:srgbClr val="32363A"/>
                </a:solidFill>
                <a:latin typeface="SAP 72 regular"/>
              </a:rPr>
              <a:t> Τα στοιχεία ανοίγουν και κλείνουν ένα τη φορά</a:t>
            </a:r>
            <a:r>
              <a:rPr lang="en-US" dirty="0">
                <a:solidFill>
                  <a:srgbClr val="32363A"/>
                </a:solidFill>
                <a:latin typeface="SAP 72 regular"/>
              </a:rPr>
              <a:t>.</a:t>
            </a:r>
            <a:endParaRPr lang="en-US" dirty="0"/>
          </a:p>
          <a:p>
            <a:pPr marL="342900" indent="-342900" algn="just">
              <a:buClr>
                <a:srgbClr val="F15822"/>
              </a:buClr>
              <a:buFont typeface="+mj-lt"/>
              <a:buAutoNum type="arabicPeriod"/>
            </a:pPr>
            <a:r>
              <a:rPr lang="el-GR" dirty="0"/>
              <a:t>Για να επιλέξετε πώς θα ανοίξουν και θα κλείσουν οι παρτίδες, κάντε κλικ στο εικονίδιο</a:t>
            </a:r>
            <a:r>
              <a:rPr lang="en-US" sz="1400" b="1" dirty="0">
                <a:sym typeface="Wingdings 3" panose="05040102010807070707" pitchFamily="18" charset="2"/>
              </a:rPr>
              <a:t></a:t>
            </a:r>
            <a:r>
              <a:rPr lang="en-US" sz="1400" dirty="0">
                <a:sym typeface="Wingdings 3" panose="05040102010807070707" pitchFamily="18" charset="2"/>
              </a:rPr>
              <a:t>.</a:t>
            </a:r>
          </a:p>
          <a:p>
            <a:pPr marL="342900" indent="-342900" algn="just">
              <a:buClr>
                <a:srgbClr val="F15822"/>
              </a:buClr>
              <a:buFont typeface="+mj-lt"/>
              <a:buAutoNum type="arabicPeriod"/>
            </a:pPr>
            <a:r>
              <a:rPr lang="el-GR" dirty="0">
                <a:sym typeface="Wingdings 3" panose="05040102010807070707" pitchFamily="18" charset="2"/>
              </a:rPr>
              <a:t>Σε περίπτωση </a:t>
            </a:r>
            <a:r>
              <a:rPr lang="el-GR" b="1" dirty="0">
                <a:sym typeface="Wingdings 3" panose="05040102010807070707" pitchFamily="18" charset="2"/>
              </a:rPr>
              <a:t>Σταδιακής</a:t>
            </a:r>
            <a:r>
              <a:rPr lang="el-GR" dirty="0">
                <a:sym typeface="Wingdings 3" panose="05040102010807070707" pitchFamily="18" charset="2"/>
              </a:rPr>
              <a:t> και </a:t>
            </a:r>
            <a:r>
              <a:rPr lang="el-GR" b="1" dirty="0">
                <a:sym typeface="Wingdings 3" panose="05040102010807070707" pitchFamily="18" charset="2"/>
              </a:rPr>
              <a:t>Σειριακής</a:t>
            </a:r>
            <a:r>
              <a:rPr lang="el-GR" dirty="0">
                <a:sym typeface="Wingdings 3" panose="05040102010807070707" pitchFamily="18" charset="2"/>
              </a:rPr>
              <a:t> δημοπρασίας, ένα νέο πεδίο </a:t>
            </a:r>
            <a:r>
              <a:rPr lang="el-GR" b="1" dirty="0">
                <a:sym typeface="Wingdings 3" panose="05040102010807070707" pitchFamily="18" charset="2"/>
              </a:rPr>
              <a:t>Χρόνος εκτέλεσης για την πρώτη κλήρωση </a:t>
            </a:r>
            <a:r>
              <a:rPr lang="el-GR" dirty="0">
                <a:sym typeface="Wingdings 3" panose="05040102010807070707" pitchFamily="18" charset="2"/>
              </a:rPr>
              <a:t>θα εμφανιστεί αντί για </a:t>
            </a:r>
            <a:r>
              <a:rPr lang="el-GR" b="1" dirty="0">
                <a:sym typeface="Wingdings 3" panose="05040102010807070707" pitchFamily="18" charset="2"/>
              </a:rPr>
              <a:t>Η υποβολή προσφοράς για τον διαγωνισμό λήγει</a:t>
            </a:r>
            <a:r>
              <a:rPr lang="el-GR" dirty="0">
                <a:sym typeface="Wingdings 3" panose="05040102010807070707" pitchFamily="18" charset="2"/>
              </a:rPr>
              <a:t>. Αυτό καθορίζει τον προγραμματισμένο χρόνο που θα είναι </a:t>
            </a:r>
            <a:r>
              <a:rPr lang="el-GR" dirty="0" err="1">
                <a:sym typeface="Wingdings 3" panose="05040102010807070707" pitchFamily="18" charset="2"/>
              </a:rPr>
              <a:t>ανοιχτο</a:t>
            </a:r>
            <a:r>
              <a:rPr lang="el-GR" dirty="0">
                <a:sym typeface="Wingdings 3" panose="05040102010807070707" pitchFamily="18" charset="2"/>
              </a:rPr>
              <a:t> το πρώτο στοιχείο γραμμής ή παρτίδα στον διαγωνισμό.</a:t>
            </a:r>
            <a:endParaRPr lang="en-US" dirty="0"/>
          </a:p>
        </p:txBody>
      </p:sp>
      <p:sp>
        <p:nvSpPr>
          <p:cNvPr id="12" name="Rectangle 5">
            <a:extLst>
              <a:ext uri="{FF2B5EF4-FFF2-40B4-BE49-F238E27FC236}">
                <a16:creationId xmlns:a16="http://schemas.microsoft.com/office/drawing/2014/main" id="{429055C8-3C17-DFD9-5921-1D4DAED00C02}"/>
              </a:ext>
            </a:extLst>
          </p:cNvPr>
          <p:cNvSpPr/>
          <p:nvPr/>
        </p:nvSpPr>
        <p:spPr>
          <a:xfrm>
            <a:off x="2552384" y="3468053"/>
            <a:ext cx="488734" cy="3548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2468668" y="336605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C29D351C-54F7-7255-7A68-7E6A38A28BD0}"/>
              </a:ext>
            </a:extLst>
          </p:cNvPr>
          <p:cNvSpPr/>
          <p:nvPr/>
        </p:nvSpPr>
        <p:spPr>
          <a:xfrm>
            <a:off x="381741" y="3858379"/>
            <a:ext cx="3336120" cy="11183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9AB7FE70-23E2-05E2-F7A7-8D0AB32A75BF}"/>
              </a:ext>
            </a:extLst>
          </p:cNvPr>
          <p:cNvSpPr>
            <a:spLocks noChangeAspect="1"/>
          </p:cNvSpPr>
          <p:nvPr/>
        </p:nvSpPr>
        <p:spPr bwMode="gray">
          <a:xfrm>
            <a:off x="3613936" y="375637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7" name="Connector: Elbow 9">
            <a:extLst>
              <a:ext uri="{FF2B5EF4-FFF2-40B4-BE49-F238E27FC236}">
                <a16:creationId xmlns:a16="http://schemas.microsoft.com/office/drawing/2014/main" id="{36A70579-6ADC-580F-F68A-0376D3704651}"/>
              </a:ext>
            </a:extLst>
          </p:cNvPr>
          <p:cNvCxnSpPr>
            <a:cxnSpLocks/>
            <a:stCxn id="15" idx="3"/>
            <a:endCxn id="21" idx="1"/>
          </p:cNvCxnSpPr>
          <p:nvPr/>
        </p:nvCxnSpPr>
        <p:spPr>
          <a:xfrm>
            <a:off x="3717861" y="4417562"/>
            <a:ext cx="731442" cy="43182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DF10F21F-5EB8-F2B3-0177-07712FEBECE9}"/>
              </a:ext>
            </a:extLst>
          </p:cNvPr>
          <p:cNvPicPr>
            <a:picLocks noChangeAspect="1"/>
          </p:cNvPicPr>
          <p:nvPr/>
        </p:nvPicPr>
        <p:blipFill>
          <a:blip r:embed="rId3"/>
          <a:stretch>
            <a:fillRect/>
          </a:stretch>
        </p:blipFill>
        <p:spPr>
          <a:xfrm>
            <a:off x="4449303" y="4417561"/>
            <a:ext cx="2743341" cy="863644"/>
          </a:xfrm>
          <a:prstGeom prst="rect">
            <a:avLst/>
          </a:prstGeom>
          <a:ln>
            <a:solidFill>
              <a:srgbClr val="FF0000"/>
            </a:solidFill>
            <a:prstDash val="dash"/>
          </a:ln>
        </p:spPr>
      </p:pic>
    </p:spTree>
    <p:extLst>
      <p:ext uri="{BB962C8B-B14F-4D97-AF65-F5344CB8AC3E}">
        <p14:creationId xmlns:p14="http://schemas.microsoft.com/office/powerpoint/2010/main" val="9871981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D028-AC7F-382F-A45F-1B95C6234D62}"/>
              </a:ext>
            </a:extLst>
          </p:cNvPr>
          <p:cNvPicPr>
            <a:picLocks noChangeAspect="1"/>
          </p:cNvPicPr>
          <p:nvPr/>
        </p:nvPicPr>
        <p:blipFill>
          <a:blip r:embed="rId2"/>
          <a:stretch>
            <a:fillRect/>
          </a:stretch>
        </p:blipFill>
        <p:spPr>
          <a:xfrm>
            <a:off x="220897" y="1148719"/>
            <a:ext cx="7970860" cy="23133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16996"/>
          </a:xfrm>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l-GR" b="1" dirty="0">
                <a:latin typeface="+mn-lt"/>
              </a:rPr>
              <a:t>Μ</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Δημοπρασίας Αγγλικού τύπου </a:t>
            </a:r>
            <a:r>
              <a:rPr lang="it-IT" b="1" dirty="0">
                <a:latin typeface="+mn-lt"/>
              </a:rPr>
              <a:t>(2/2)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85000" lnSpcReduction="20000"/>
          </a:bodyPr>
          <a:lstStyle/>
          <a:p>
            <a:pPr algn="just">
              <a:buClr>
                <a:srgbClr val="F15822"/>
              </a:buClr>
            </a:pPr>
            <a:r>
              <a:rPr lang="el-GR" dirty="0"/>
              <a:t>Σε μια Δημοπρασία Αγγλικού τύπου, ο χρήστης μπορεί επίσης να επεξεργαστεί τις ακόλουθες προεπιλεγμένες ρυθμίσεις</a:t>
            </a:r>
            <a:r>
              <a:rPr lang="en-US" dirty="0">
                <a:solidFill>
                  <a:srgbClr val="32363A"/>
                </a:solidFill>
                <a:latin typeface="Calibri"/>
                <a:ea typeface="Calibri"/>
                <a:cs typeface="Calibri"/>
              </a:rPr>
              <a:t>:</a:t>
            </a: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Κατάταξη προσφοράς που προκαλεί παράταση</a:t>
            </a:r>
            <a:r>
              <a:rPr lang="en-US" dirty="0">
                <a:solidFill>
                  <a:srgbClr val="32363A"/>
                </a:solidFill>
                <a:latin typeface="Calibri"/>
                <a:ea typeface="Calibri"/>
                <a:cs typeface="Calibri"/>
              </a:rPr>
              <a:t>: </a:t>
            </a:r>
            <a:r>
              <a:rPr lang="el-GR" dirty="0"/>
              <a:t>Για να ξεκινήσει η παράταση, μία προσφορά θα πρέπει να είναι ίση ή καλύτερη </a:t>
            </a:r>
            <a:r>
              <a:rPr lang="el-GR" err="1"/>
              <a:t>απο</a:t>
            </a:r>
            <a:r>
              <a:rPr lang="el-GR" dirty="0"/>
              <a:t> αυτή την κατάταξη. Για παράδειγμα, εάν εισάγετε 3, μία 1ης, 2ης ή 3ης τάξης προσφορά δημιουργεί μια παράταση</a:t>
            </a:r>
            <a:r>
              <a:rPr lang="el-GR" dirty="0">
                <a:solidFill>
                  <a:srgbClr val="32363A"/>
                </a:solidFill>
                <a:latin typeface="Calibri"/>
                <a:ea typeface="Calibri"/>
                <a:cs typeface="Calibri"/>
              </a:rPr>
              <a:t>.</a:t>
            </a:r>
            <a:r>
              <a:rPr lang="en-US" dirty="0">
                <a:solidFill>
                  <a:srgbClr val="32363A"/>
                </a:solidFill>
                <a:latin typeface="Calibri"/>
                <a:ea typeface="Calibri"/>
                <a:cs typeface="Calibri"/>
              </a:rPr>
              <a:t> </a:t>
            </a:r>
            <a:endParaRPr lang="el-GR" dirty="0">
              <a:solidFill>
                <a:srgbClr val="32363A"/>
              </a:solidFill>
              <a:latin typeface="Calibri"/>
              <a:ea typeface="Calibri"/>
              <a:cs typeface="Calibri"/>
            </a:endParaRPr>
          </a:p>
          <a:p>
            <a:pPr algn="just">
              <a:buClr>
                <a:srgbClr val="F15822"/>
              </a:buClr>
            </a:pPr>
            <a:r>
              <a:rPr lang="el-GR" dirty="0">
                <a:solidFill>
                  <a:srgbClr val="32363A"/>
                </a:solidFill>
                <a:latin typeface="Calibri"/>
                <a:ea typeface="Calibri"/>
                <a:cs typeface="Calibri"/>
              </a:rPr>
              <a:t>Αυτός ο κανόνας ισχύει όταν κάποιος που δεν ήταν στην πρώτη (δεύτερη, τρίτη κ.λπ.) θέση υποβάλλει μια προσφορά αρκετά καλή για να τον μετακινηθεί στην πρώτη (δεύτερη, τρίτη κ.λπ.) θέση.</a:t>
            </a:r>
            <a:endParaRPr lang="en-US">
              <a:solidFill>
                <a:srgbClr val="32363A"/>
              </a:solidFill>
              <a:latin typeface="Calibri"/>
              <a:ea typeface="Calibri"/>
              <a:cs typeface="Calibri"/>
            </a:endParaRP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Έναρξη παράτασης εάν η προσφορά υποβλήθηκε εντός (λεπτά): </a:t>
            </a:r>
            <a:r>
              <a:rPr lang="el-GR" dirty="0">
                <a:solidFill>
                  <a:srgbClr val="32363A"/>
                </a:solidFill>
                <a:latin typeface="Calibri"/>
                <a:ea typeface="Calibri"/>
                <a:cs typeface="Calibri"/>
              </a:rPr>
              <a:t>Η υποβολή προσφορών παράτασης επιτρέπει στον χρήστη να επεκτείνει την περίοδο υποβολής προσφορών όποτε μια προσφορά λαμβάνεται πολύ κοντά στον χρόνο λήξης.</a:t>
            </a:r>
            <a:endParaRPr lang="en-US" dirty="0">
              <a:solidFill>
                <a:srgbClr val="32363A"/>
              </a:solidFill>
              <a:latin typeface="Calibri"/>
              <a:ea typeface="Calibri"/>
              <a:cs typeface="Calibri"/>
            </a:endParaRP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Περίοδος παράτασης(λεπτά</a:t>
            </a:r>
            <a:r>
              <a:rPr lang="en-US" b="1" dirty="0">
                <a:solidFill>
                  <a:srgbClr val="32363A"/>
                </a:solidFill>
                <a:latin typeface="Calibri"/>
                <a:ea typeface="Calibri"/>
                <a:cs typeface="Calibri"/>
              </a:rPr>
              <a:t>)</a:t>
            </a:r>
            <a:r>
              <a:rPr lang="en-US" dirty="0">
                <a:solidFill>
                  <a:srgbClr val="32363A"/>
                </a:solidFill>
                <a:latin typeface="Calibri"/>
                <a:ea typeface="Calibri"/>
                <a:cs typeface="Calibri"/>
              </a:rPr>
              <a:t>: </a:t>
            </a:r>
            <a:r>
              <a:rPr lang="el-GR" dirty="0">
                <a:solidFill>
                  <a:srgbClr val="32363A"/>
                </a:solidFill>
                <a:latin typeface="Calibri"/>
                <a:ea typeface="Calibri"/>
                <a:cs typeface="Calibri"/>
              </a:rPr>
              <a:t>Αν μια προσφορά ενεργοποιήσει την παράταση, ο υπολειπόμενος χρόνος του διαγωνισμού επαναφέρεται στην περίοδο παράτασης. Δεν μπορεί να είναι μικρότερη από την τιμή Έναρξη παράτασης αν η προσφορά υποβληθεί εντός (λεπτών). (π.χ. Αν η περίοδος παράτασης είναι 10 λεπτά και η "Έναρξη παράτασης" είναι ορισμένη στα 5 λεπτά, μια προσφορά που υποβάλλεται στις 10:02 (εντός 5 λεπτών από το κλείσιμο στις 10:05) θα επεκτείνει τον χρόνο κλεισίματος της παρτίδας στις 10:12. Αν υποβληθεί άλλη προσφορά μετά τις 10:07, ξεκινά μια νέα περίοδος παράτασης.)</a:t>
            </a:r>
            <a:endParaRPr lang="en-US" i="1">
              <a:solidFill>
                <a:srgbClr val="32363A"/>
              </a:solidFill>
              <a:latin typeface="Calibri"/>
              <a:ea typeface="Calibri"/>
              <a:cs typeface="Calibri"/>
            </a:endParaRPr>
          </a:p>
          <a:p>
            <a:pPr marL="342900" indent="-342900" algn="just">
              <a:buClr>
                <a:srgbClr val="F15822"/>
              </a:buClr>
              <a:buFont typeface="+mj-lt"/>
              <a:buAutoNum type="arabicPeriod"/>
            </a:pPr>
            <a:r>
              <a:rPr lang="el-GR" dirty="0">
                <a:solidFill>
                  <a:srgbClr val="32363A"/>
                </a:solidFill>
                <a:latin typeface="Calibri"/>
                <a:ea typeface="Calibri"/>
                <a:cs typeface="Calibri"/>
              </a:rPr>
              <a:t>Μόλις ολοκληρωθεί, κάντε κλικ στο </a:t>
            </a:r>
            <a:r>
              <a:rPr lang="el-GR" b="1" dirty="0">
                <a:solidFill>
                  <a:srgbClr val="32363A"/>
                </a:solidFill>
                <a:latin typeface="Calibri"/>
                <a:ea typeface="Calibri"/>
                <a:cs typeface="Calibri"/>
              </a:rPr>
              <a:t>Αποθήκευση</a:t>
            </a:r>
            <a:r>
              <a:rPr lang="en-US" dirty="0">
                <a:solidFill>
                  <a:srgbClr val="32363A"/>
                </a:solidFill>
                <a:latin typeface="Calibri"/>
                <a:ea typeface="Calibri"/>
                <a:cs typeface="Calibri"/>
              </a:rPr>
              <a:t>.</a:t>
            </a:r>
          </a:p>
        </p:txBody>
      </p:sp>
      <p:sp>
        <p:nvSpPr>
          <p:cNvPr id="6" name="Rectangle 5">
            <a:extLst>
              <a:ext uri="{FF2B5EF4-FFF2-40B4-BE49-F238E27FC236}">
                <a16:creationId xmlns:a16="http://schemas.microsoft.com/office/drawing/2014/main" id="{1FA5B926-E8EE-10E8-2444-DDA84C9C202A}"/>
              </a:ext>
            </a:extLst>
          </p:cNvPr>
          <p:cNvSpPr/>
          <p:nvPr/>
        </p:nvSpPr>
        <p:spPr>
          <a:xfrm>
            <a:off x="201285" y="3132717"/>
            <a:ext cx="624338" cy="4005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15FF2749-9B38-49EC-AC1F-7C3C0285FC1B}"/>
              </a:ext>
            </a:extLst>
          </p:cNvPr>
          <p:cNvSpPr>
            <a:spLocks noChangeAspect="1"/>
          </p:cNvSpPr>
          <p:nvPr/>
        </p:nvSpPr>
        <p:spPr bwMode="gray">
          <a:xfrm>
            <a:off x="117569" y="30307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862181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D2675-F565-DCB1-07B7-38F090FDDE06}"/>
              </a:ext>
            </a:extLst>
          </p:cNvPr>
          <p:cNvPicPr>
            <a:picLocks noChangeAspect="1"/>
          </p:cNvPicPr>
          <p:nvPr/>
        </p:nvPicPr>
        <p:blipFill>
          <a:blip r:embed="rId3"/>
          <a:stretch>
            <a:fillRect/>
          </a:stretch>
        </p:blipFill>
        <p:spPr>
          <a:xfrm>
            <a:off x="177891" y="1209433"/>
            <a:ext cx="8031496" cy="489840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dirty="0">
                <a:latin typeface="+mn-lt"/>
              </a:rPr>
              <a:t>Έργο Προμήθευσης - Μοναδικός Διαγωνισμός Δημοπρασία|Ρυθμίσεις Δημοπρασίας – Διάρκεια Δημοπρασίας Ολλανδικού τύπου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a:t>
            </a:r>
            <a:r>
              <a:rPr lang="el-GR" b="1" dirty="0"/>
              <a:t>Δημοπρασίας Ολλανδικού Τύπου</a:t>
            </a:r>
            <a:r>
              <a:rPr lang="el-GR" dirty="0"/>
              <a:t>, ο χρήστης μπορεί επίσης να επεξεργαστεί τις ακόλουθες προεπιλεγμένες ρυθμίσεις βάσει των απαιτήσεών του</a:t>
            </a:r>
            <a:r>
              <a:rPr lang="en-US" dirty="0"/>
              <a:t>:</a:t>
            </a:r>
          </a:p>
          <a:p>
            <a:pPr marL="342900" indent="-342900" algn="just">
              <a:buClr>
                <a:srgbClr val="F15822"/>
              </a:buClr>
              <a:buFont typeface="Arial" panose="020B0604020202020204" pitchFamily="34" charset="0"/>
              <a:buChar char="•"/>
            </a:pPr>
            <a:r>
              <a:rPr lang="el-GR" b="1" dirty="0"/>
              <a:t>Χρόνος εκτέλεσης για τη πρώτη κλήρωση</a:t>
            </a:r>
            <a:r>
              <a:rPr lang="en-US" dirty="0"/>
              <a:t>: </a:t>
            </a:r>
            <a:r>
              <a:rPr lang="el-GR" dirty="0"/>
              <a:t>Ο προγραμματισμένος χρόνος εκτέλεσης για το πρώτο στοιχείο γραμμής ή παρτίδα στον διαγωνισμό</a:t>
            </a:r>
            <a:r>
              <a:rPr lang="en-US" dirty="0"/>
              <a:t>.</a:t>
            </a:r>
          </a:p>
          <a:p>
            <a:pPr marL="342900" indent="-342900" algn="just">
              <a:buClr>
                <a:srgbClr val="F15822"/>
              </a:buClr>
              <a:buFont typeface="Arial" panose="020B0604020202020204" pitchFamily="34" charset="0"/>
              <a:buChar char="•"/>
            </a:pPr>
            <a:r>
              <a:rPr lang="el-GR" b="1" dirty="0"/>
              <a:t>Χρόνος εκτέλεσης για όλα τα άλλα </a:t>
            </a:r>
            <a:r>
              <a:rPr lang="el-GR" b="1" dirty="0" err="1"/>
              <a:t>στοιχεια</a:t>
            </a:r>
            <a:r>
              <a:rPr lang="el-GR" b="1" dirty="0"/>
              <a:t>: </a:t>
            </a:r>
            <a:r>
              <a:rPr lang="el-GR" dirty="0"/>
              <a:t>Ο προγραμματισμένος χρόνος εκτέλεσης για όλα τα επόμενα στοιχεία γραμμής ή παρτίδες στον διαγωνισμό.</a:t>
            </a:r>
            <a:endParaRPr lang="en-US" dirty="0"/>
          </a:p>
          <a:p>
            <a:pPr marL="342900" indent="-342900" algn="just">
              <a:buClr>
                <a:srgbClr val="F15822"/>
              </a:buClr>
              <a:buFont typeface="Arial" panose="020B0604020202020204" pitchFamily="34" charset="0"/>
              <a:buChar char="•"/>
            </a:pPr>
            <a:r>
              <a:rPr lang="el-GR" b="1" dirty="0"/>
              <a:t>Διάστημα προσαρμογής προσφοράς: </a:t>
            </a:r>
            <a:r>
              <a:rPr lang="el-GR" dirty="0"/>
              <a:t>Το διάστημα στο οποίο προσαρμόζεται ο ανταγωνιστικός όρος (π.χ. τιμή) σε μια δημοπρασία.</a:t>
            </a:r>
            <a:endParaRPr lang="en-US" dirty="0"/>
          </a:p>
          <a:p>
            <a:pPr marL="342900" indent="-342900" algn="just">
              <a:buClr>
                <a:srgbClr val="F15822"/>
              </a:buClr>
              <a:buFont typeface="+mj-lt"/>
              <a:buAutoNum type="arabicPeriod"/>
            </a:pPr>
            <a:r>
              <a:rPr lang="el-GR" dirty="0"/>
              <a:t>Μόλις ολοκληρωθεί, κάντε κλικ στο </a:t>
            </a:r>
            <a:r>
              <a:rPr lang="el-GR" b="1" dirty="0"/>
              <a:t>Αποθήκευση</a:t>
            </a:r>
            <a:r>
              <a:rPr lang="en-US" dirty="0"/>
              <a:t>.</a:t>
            </a:r>
            <a:endParaRPr lang="en-US" b="1" dirty="0"/>
          </a:p>
          <a:p>
            <a:pPr marL="342900" indent="-342900" algn="just">
              <a:buClr>
                <a:srgbClr val="F15822"/>
              </a:buClr>
              <a:buFont typeface="+mj-lt"/>
              <a:buAutoNum type="arabicPeriod"/>
            </a:pPr>
            <a:endParaRPr lang="en-US" dirty="0"/>
          </a:p>
        </p:txBody>
      </p:sp>
      <p:sp>
        <p:nvSpPr>
          <p:cNvPr id="12" name="Rectangle 5">
            <a:extLst>
              <a:ext uri="{FF2B5EF4-FFF2-40B4-BE49-F238E27FC236}">
                <a16:creationId xmlns:a16="http://schemas.microsoft.com/office/drawing/2014/main" id="{429055C8-3C17-DFD9-5921-1D4DAED00C02}"/>
              </a:ext>
            </a:extLst>
          </p:cNvPr>
          <p:cNvSpPr/>
          <p:nvPr/>
        </p:nvSpPr>
        <p:spPr>
          <a:xfrm>
            <a:off x="252728" y="5648567"/>
            <a:ext cx="821469" cy="4619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177891" y="55465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445984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 </a:t>
            </a:r>
            <a:r>
              <a:rPr lang="en-US" b="1" dirty="0">
                <a:latin typeface="+mn-lt"/>
              </a:rPr>
              <a:t>– </a:t>
            </a:r>
            <a:r>
              <a:rPr lang="el-GR" b="1" dirty="0">
                <a:latin typeface="+mn-lt"/>
              </a:rPr>
              <a:t>Πρόσκληση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προσκαλέσετε Προμηθευτές στον Διαγωνισμό, μεταβείτε στην ενότητα </a:t>
            </a:r>
            <a:r>
              <a:rPr lang="el-GR" b="1" dirty="0"/>
              <a:t>Προμηθευτές</a:t>
            </a:r>
            <a:r>
              <a:rPr lang="el-GR" dirty="0"/>
              <a:t> της σελίδας του Διαγωνισμού</a:t>
            </a:r>
            <a:r>
              <a:rPr lang="en-US" dirty="0"/>
              <a:t>. </a:t>
            </a:r>
          </a:p>
          <a:p>
            <a:pPr marL="228600" indent="-228600" algn="just">
              <a:buClr>
                <a:srgbClr val="F15822"/>
              </a:buClr>
              <a:buFont typeface="+mj-lt"/>
              <a:buAutoNum type="arabicPeriod"/>
            </a:pPr>
            <a:r>
              <a:rPr lang="el-GR" dirty="0"/>
              <a:t>Εδώ, κάντε κλικ στο κουμπί </a:t>
            </a:r>
            <a:r>
              <a:rPr lang="el-GR" b="1" dirty="0"/>
              <a:t>Προκήρυξη συμμετοχής</a:t>
            </a:r>
            <a:r>
              <a:rPr lang="el-GR" dirty="0"/>
              <a:t>. Ένα νέο παράθυρο, με όνομα </a:t>
            </a:r>
            <a:r>
              <a:rPr lang="el-GR" b="1" dirty="0"/>
              <a:t>Προκήρυξη συμμετοχής</a:t>
            </a:r>
            <a:r>
              <a:rPr lang="el-GR" dirty="0"/>
              <a:t>, θα ανοίξει.</a:t>
            </a:r>
            <a:endParaRPr lang="en-US" dirty="0"/>
          </a:p>
          <a:p>
            <a:pPr marL="228600" indent="-228600" algn="just">
              <a:buClr>
                <a:srgbClr val="F15822"/>
              </a:buClr>
              <a:buFont typeface="+mj-lt"/>
              <a:buAutoNum type="arabicPeriod"/>
            </a:pPr>
            <a:r>
              <a:rPr lang="el-GR" dirty="0"/>
              <a:t>Μια λίστα με όλους τους Προμηθευτές θα εμφανιστεί. Οι χρήστες μπορούν να βοηθήσουν τον εαυτό τους αναζητώντας τον σωστό προμηθευτή εφαρμόζοντας φίλτρα στην ενότητα </a:t>
            </a:r>
            <a:r>
              <a:rPr lang="el-GR" b="1" dirty="0"/>
              <a:t>Φίλτρα</a:t>
            </a:r>
            <a:r>
              <a:rPr lang="el-GR" dirty="0"/>
              <a:t>.</a:t>
            </a:r>
            <a:endParaRPr lang="en-US" dirty="0"/>
          </a:p>
          <a:p>
            <a:pPr marL="228600" indent="-228600" algn="just">
              <a:buClr>
                <a:srgbClr val="F15822"/>
              </a:buClr>
              <a:buFont typeface="+mj-lt"/>
              <a:buAutoNum type="arabicPeriod"/>
            </a:pPr>
            <a:r>
              <a:rPr lang="el-GR" dirty="0"/>
              <a:t>Κάντε κλικ στο κενό τετράγωνο δίπλα σε έναν προμηθευτή για να τον επιλέξετε.</a:t>
            </a:r>
            <a:endParaRPr lang="en-US" dirty="0"/>
          </a:p>
          <a:p>
            <a:pPr marL="228600" indent="-228600" algn="just">
              <a:buClr>
                <a:srgbClr val="F15822"/>
              </a:buClr>
              <a:buFont typeface="+mj-lt"/>
              <a:buAutoNum type="arabicPeriod"/>
            </a:pPr>
            <a:r>
              <a:rPr lang="el-GR" dirty="0"/>
              <a:t>Όταν τελειώσετε, κάντε κλικ στο κουμπί </a:t>
            </a:r>
            <a:r>
              <a:rPr lang="el-GR" b="1" dirty="0"/>
              <a:t>Δημιουργία</a:t>
            </a:r>
            <a:r>
              <a:rPr lang="en-US" dirty="0"/>
              <a:t>.</a:t>
            </a:r>
          </a:p>
          <a:p>
            <a:pPr marL="228600" indent="-228600" algn="just">
              <a:buClr>
                <a:srgbClr val="F15822"/>
              </a:buClr>
              <a:buFont typeface="+mj-lt"/>
              <a:buAutoNum type="arabicPeriod"/>
            </a:pPr>
            <a:endParaRPr lang="en-US" dirty="0"/>
          </a:p>
          <a:p>
            <a:pPr algn="just">
              <a:buClr>
                <a:srgbClr val="F15822"/>
              </a:buClr>
            </a:pPr>
            <a:r>
              <a:rPr lang="el-GR" dirty="0"/>
              <a:t>Σημείωση: Σε αυτήν την επίδειξη έχει γίνει φιλτράρισμα για το Όνομα Προμηθευτή </a:t>
            </a:r>
            <a:r>
              <a:rPr lang="en-US" dirty="0"/>
              <a:t>Alfa</a:t>
            </a:r>
          </a:p>
        </p:txBody>
      </p:sp>
      <p:pic>
        <p:nvPicPr>
          <p:cNvPr id="39" name="Picture 38">
            <a:extLst>
              <a:ext uri="{FF2B5EF4-FFF2-40B4-BE49-F238E27FC236}">
                <a16:creationId xmlns:a16="http://schemas.microsoft.com/office/drawing/2014/main" id="{34FDD8E3-32AA-6EF3-4F21-C2E2714E2104}"/>
              </a:ext>
            </a:extLst>
          </p:cNvPr>
          <p:cNvPicPr>
            <a:picLocks noChangeAspect="1"/>
          </p:cNvPicPr>
          <p:nvPr/>
        </p:nvPicPr>
        <p:blipFill>
          <a:blip r:embed="rId2"/>
          <a:stretch>
            <a:fillRect/>
          </a:stretch>
        </p:blipFill>
        <p:spPr>
          <a:xfrm>
            <a:off x="201843" y="1188149"/>
            <a:ext cx="7962093" cy="2932689"/>
          </a:xfrm>
          <a:prstGeom prst="rect">
            <a:avLst/>
          </a:prstGeom>
        </p:spPr>
      </p:pic>
      <p:sp>
        <p:nvSpPr>
          <p:cNvPr id="40" name="Rectangle 5">
            <a:extLst>
              <a:ext uri="{FF2B5EF4-FFF2-40B4-BE49-F238E27FC236}">
                <a16:creationId xmlns:a16="http://schemas.microsoft.com/office/drawing/2014/main" id="{5E77B867-6269-7B9E-7DAC-7567F2F8E85F}"/>
              </a:ext>
            </a:extLst>
          </p:cNvPr>
          <p:cNvSpPr/>
          <p:nvPr/>
        </p:nvSpPr>
        <p:spPr>
          <a:xfrm>
            <a:off x="5575911" y="1473429"/>
            <a:ext cx="104683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or: Elbow 9">
            <a:extLst>
              <a:ext uri="{FF2B5EF4-FFF2-40B4-BE49-F238E27FC236}">
                <a16:creationId xmlns:a16="http://schemas.microsoft.com/office/drawing/2014/main" id="{C6461499-BA52-E05A-3412-A781D80363A3}"/>
              </a:ext>
            </a:extLst>
          </p:cNvPr>
          <p:cNvCxnSpPr>
            <a:cxnSpLocks/>
            <a:stCxn id="40" idx="2"/>
            <a:endCxn id="43" idx="0"/>
          </p:cNvCxnSpPr>
          <p:nvPr/>
        </p:nvCxnSpPr>
        <p:spPr>
          <a:xfrm rot="5400000">
            <a:off x="3766539" y="2271022"/>
            <a:ext cx="2760852" cy="19047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Oval 9">
            <a:extLst>
              <a:ext uri="{FF2B5EF4-FFF2-40B4-BE49-F238E27FC236}">
                <a16:creationId xmlns:a16="http://schemas.microsoft.com/office/drawing/2014/main" id="{6F6B5240-5212-1395-D41E-6B503E7DA080}"/>
              </a:ext>
            </a:extLst>
          </p:cNvPr>
          <p:cNvSpPr>
            <a:spLocks noChangeAspect="1"/>
          </p:cNvSpPr>
          <p:nvPr/>
        </p:nvSpPr>
        <p:spPr bwMode="gray">
          <a:xfrm>
            <a:off x="5473909" y="17409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43" name="Picture 42">
            <a:extLst>
              <a:ext uri="{FF2B5EF4-FFF2-40B4-BE49-F238E27FC236}">
                <a16:creationId xmlns:a16="http://schemas.microsoft.com/office/drawing/2014/main" id="{A93F9003-6089-1AA3-9053-1EBFB9B66355}"/>
              </a:ext>
            </a:extLst>
          </p:cNvPr>
          <p:cNvPicPr>
            <a:picLocks noChangeAspect="1"/>
          </p:cNvPicPr>
          <p:nvPr/>
        </p:nvPicPr>
        <p:blipFill>
          <a:blip r:embed="rId3"/>
          <a:stretch>
            <a:fillRect/>
          </a:stretch>
        </p:blipFill>
        <p:spPr>
          <a:xfrm>
            <a:off x="201843" y="4603810"/>
            <a:ext cx="7985518" cy="1264332"/>
          </a:xfrm>
          <a:prstGeom prst="rect">
            <a:avLst/>
          </a:prstGeom>
          <a:ln>
            <a:solidFill>
              <a:srgbClr val="FF0000"/>
            </a:solidFill>
            <a:prstDash val="dash"/>
          </a:ln>
        </p:spPr>
      </p:pic>
      <p:sp>
        <p:nvSpPr>
          <p:cNvPr id="44" name="Rectangle 5">
            <a:extLst>
              <a:ext uri="{FF2B5EF4-FFF2-40B4-BE49-F238E27FC236}">
                <a16:creationId xmlns:a16="http://schemas.microsoft.com/office/drawing/2014/main" id="{A238A523-FA0F-4E40-88A5-A2447DAA0AE7}"/>
              </a:ext>
            </a:extLst>
          </p:cNvPr>
          <p:cNvSpPr/>
          <p:nvPr/>
        </p:nvSpPr>
        <p:spPr>
          <a:xfrm>
            <a:off x="210721" y="4643815"/>
            <a:ext cx="2448753" cy="1159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5">
            <a:extLst>
              <a:ext uri="{FF2B5EF4-FFF2-40B4-BE49-F238E27FC236}">
                <a16:creationId xmlns:a16="http://schemas.microsoft.com/office/drawing/2014/main" id="{977EA994-73BF-4878-1FF3-95B805732B0D}"/>
              </a:ext>
            </a:extLst>
          </p:cNvPr>
          <p:cNvSpPr/>
          <p:nvPr/>
        </p:nvSpPr>
        <p:spPr>
          <a:xfrm>
            <a:off x="7121279" y="4628646"/>
            <a:ext cx="85974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9">
            <a:extLst>
              <a:ext uri="{FF2B5EF4-FFF2-40B4-BE49-F238E27FC236}">
                <a16:creationId xmlns:a16="http://schemas.microsoft.com/office/drawing/2014/main" id="{C2C5A829-1017-FF5B-5D5D-B980938259E1}"/>
              </a:ext>
            </a:extLst>
          </p:cNvPr>
          <p:cNvSpPr>
            <a:spLocks noChangeAspect="1"/>
          </p:cNvSpPr>
          <p:nvPr/>
        </p:nvSpPr>
        <p:spPr bwMode="gray">
          <a:xfrm>
            <a:off x="7019277" y="48721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47" name="Oval 9">
            <a:extLst>
              <a:ext uri="{FF2B5EF4-FFF2-40B4-BE49-F238E27FC236}">
                <a16:creationId xmlns:a16="http://schemas.microsoft.com/office/drawing/2014/main" id="{84D70172-E1F1-B17E-23A7-CA0B8E493E16}"/>
              </a:ext>
            </a:extLst>
          </p:cNvPr>
          <p:cNvSpPr>
            <a:spLocks noChangeAspect="1"/>
          </p:cNvSpPr>
          <p:nvPr/>
        </p:nvSpPr>
        <p:spPr bwMode="gray">
          <a:xfrm>
            <a:off x="2557471" y="45192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48" name="Rectangle 5">
            <a:extLst>
              <a:ext uri="{FF2B5EF4-FFF2-40B4-BE49-F238E27FC236}">
                <a16:creationId xmlns:a16="http://schemas.microsoft.com/office/drawing/2014/main" id="{8A2C290F-7358-FD62-8009-26D4595AA79D}"/>
              </a:ext>
            </a:extLst>
          </p:cNvPr>
          <p:cNvSpPr/>
          <p:nvPr/>
        </p:nvSpPr>
        <p:spPr>
          <a:xfrm>
            <a:off x="2930582" y="5330097"/>
            <a:ext cx="298548" cy="2989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9">
            <a:extLst>
              <a:ext uri="{FF2B5EF4-FFF2-40B4-BE49-F238E27FC236}">
                <a16:creationId xmlns:a16="http://schemas.microsoft.com/office/drawing/2014/main" id="{452ED35A-2479-DFEE-F612-A57E3C2C8753}"/>
              </a:ext>
            </a:extLst>
          </p:cNvPr>
          <p:cNvSpPr>
            <a:spLocks noChangeAspect="1"/>
          </p:cNvSpPr>
          <p:nvPr/>
        </p:nvSpPr>
        <p:spPr bwMode="gray">
          <a:xfrm>
            <a:off x="3087579" y="52260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759417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a:t>
            </a:r>
            <a:r>
              <a:rPr lang="en-US" b="1" dirty="0">
                <a:latin typeface="+mn-lt"/>
              </a:rPr>
              <a:t> – </a:t>
            </a:r>
            <a:r>
              <a:rPr lang="el-GR" b="1" dirty="0">
                <a:latin typeface="+mn-lt"/>
              </a:rPr>
              <a:t>Έλεγχος Πιστοποίησης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επίσης δυνατό να ελέγξετε τις πληροφορίες των Προμηθευτών, όπως την </a:t>
            </a:r>
            <a:r>
              <a:rPr lang="el-GR" b="1" dirty="0"/>
              <a:t>Πιστοποίησή</a:t>
            </a:r>
            <a:r>
              <a:rPr lang="el-GR" dirty="0"/>
              <a:t> τους στη σελίδα Πρόσκληση προμηθευτή:</a:t>
            </a:r>
            <a:endParaRPr lang="en-US" dirty="0"/>
          </a:p>
          <a:p>
            <a:pPr marL="228600" indent="-228600" algn="just">
              <a:buClr>
                <a:srgbClr val="F15822"/>
              </a:buClr>
              <a:buFont typeface="+mj-lt"/>
              <a:buAutoNum type="arabicPeriod"/>
            </a:pPr>
            <a:r>
              <a:rPr lang="el-GR" dirty="0"/>
              <a:t>Κάντε κλικ στον </a:t>
            </a:r>
            <a:r>
              <a:rPr lang="el-GR" b="1" dirty="0"/>
              <a:t>Προμηθευτή</a:t>
            </a:r>
            <a:r>
              <a:rPr lang="el-GR" dirty="0"/>
              <a:t> για τον οποίο θέλετε πληροφορίες.</a:t>
            </a:r>
            <a:endParaRPr lang="en-US" dirty="0"/>
          </a:p>
          <a:p>
            <a:pPr marL="228600" indent="-228600" algn="just">
              <a:buClr>
                <a:srgbClr val="F15822"/>
              </a:buClr>
              <a:buFont typeface="+mj-lt"/>
              <a:buAutoNum type="arabicPeriod"/>
            </a:pPr>
            <a:r>
              <a:rPr lang="el-GR" dirty="0"/>
              <a:t>Ένα παράθυρο όπως φαίνεται εδώ θα εμφανιστεί. Μεταβείτε στην καρτέλα </a:t>
            </a:r>
            <a:r>
              <a:rPr lang="el-GR" b="1" dirty="0"/>
              <a:t>Αξιολογήσεις.</a:t>
            </a:r>
            <a:endParaRPr lang="en-US" b="1" dirty="0"/>
          </a:p>
          <a:p>
            <a:pPr marL="228600" indent="-228600" algn="just">
              <a:buClr>
                <a:srgbClr val="F15822"/>
              </a:buClr>
              <a:buFont typeface="+mj-lt"/>
              <a:buAutoNum type="arabicPeriod"/>
            </a:pPr>
            <a:r>
              <a:rPr lang="el-GR" dirty="0"/>
              <a:t>Όταν τελειώσετε, κάντε κλικ στο </a:t>
            </a:r>
            <a:r>
              <a:rPr lang="el-GR" b="1" dirty="0"/>
              <a:t>Κλείσιμο</a:t>
            </a:r>
            <a:r>
              <a:rPr lang="en-US" dirty="0"/>
              <a:t>.</a:t>
            </a:r>
          </a:p>
          <a:p>
            <a:pPr marL="228600" indent="-228600" algn="just">
              <a:buClr>
                <a:srgbClr val="F15822"/>
              </a:buClr>
              <a:buFont typeface="+mj-lt"/>
              <a:buAutoNum type="arabicPeriod"/>
            </a:pPr>
            <a:endParaRPr lang="en-US" dirty="0"/>
          </a:p>
          <a:p>
            <a:pPr algn="just">
              <a:buClr>
                <a:srgbClr val="F15822"/>
              </a:buClr>
            </a:pPr>
            <a:r>
              <a:rPr lang="el-GR" i="1" dirty="0"/>
              <a:t>Σημείωση: Αυτός είναι ένας </a:t>
            </a:r>
            <a:r>
              <a:rPr lang="en-GB" i="1" dirty="0"/>
              <a:t> </a:t>
            </a:r>
            <a:r>
              <a:rPr lang="el-GR" i="1" dirty="0"/>
              <a:t>Δοκιμαστικός Προμηθευτής</a:t>
            </a:r>
            <a:r>
              <a:rPr lang="en-GB" i="1" dirty="0"/>
              <a:t> </a:t>
            </a:r>
            <a:endParaRPr lang="en-US" i="1" dirty="0"/>
          </a:p>
        </p:txBody>
      </p:sp>
      <p:pic>
        <p:nvPicPr>
          <p:cNvPr id="9" name="Picture 8">
            <a:extLst>
              <a:ext uri="{FF2B5EF4-FFF2-40B4-BE49-F238E27FC236}">
                <a16:creationId xmlns:a16="http://schemas.microsoft.com/office/drawing/2014/main" id="{875210EF-F16D-B818-5D89-CA05DAF8F45F}"/>
              </a:ext>
            </a:extLst>
          </p:cNvPr>
          <p:cNvPicPr>
            <a:picLocks noChangeAspect="1"/>
          </p:cNvPicPr>
          <p:nvPr/>
        </p:nvPicPr>
        <p:blipFill>
          <a:blip r:embed="rId2"/>
          <a:stretch>
            <a:fillRect/>
          </a:stretch>
        </p:blipFill>
        <p:spPr>
          <a:xfrm>
            <a:off x="205850" y="1272381"/>
            <a:ext cx="7962900" cy="4867275"/>
          </a:xfrm>
          <a:prstGeom prst="rect">
            <a:avLst/>
          </a:prstGeom>
        </p:spPr>
      </p:pic>
    </p:spTree>
    <p:extLst>
      <p:ext uri="{BB962C8B-B14F-4D97-AF65-F5344CB8AC3E}">
        <p14:creationId xmlns:p14="http://schemas.microsoft.com/office/powerpoint/2010/main" val="28495276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a:t>
            </a:r>
            <a:r>
              <a:rPr lang="en-US" b="1" dirty="0">
                <a:latin typeface="+mn-lt"/>
              </a:rPr>
              <a:t> – </a:t>
            </a:r>
            <a:r>
              <a:rPr lang="el-GR" b="1" dirty="0">
                <a:latin typeface="+mn-lt"/>
              </a:rPr>
              <a:t>Προσθήκη Συνημμένων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υποβάλετε τον Διαγωνισμό, είναι υποχρεωτικό να ανεβάσετε τα απαιτούμενα συνημμένα μέσα στην ενότητα </a:t>
            </a:r>
            <a:r>
              <a:rPr lang="el-GR" b="1" dirty="0"/>
              <a:t>2.0 ΠΡΟΣΚΛΗΣΗ ΥΠΟΒΟΛΗΣ ΠΡΟΣΦΟΡΑΣ.</a:t>
            </a:r>
          </a:p>
          <a:p>
            <a:pPr algn="just">
              <a:buClr>
                <a:srgbClr val="F15822"/>
              </a:buClr>
            </a:pPr>
            <a:r>
              <a:rPr lang="el-GR" dirty="0"/>
              <a:t>Για να το κάνετε αυτό:</a:t>
            </a:r>
            <a:endParaRPr lang="en-US" dirty="0"/>
          </a:p>
          <a:p>
            <a:pPr marL="342900" indent="-3429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του Διαγωνισμού.</a:t>
            </a:r>
            <a:endParaRPr lang="en-US" dirty="0"/>
          </a:p>
          <a:p>
            <a:pPr marL="342900" indent="-342900" algn="just">
              <a:buClr>
                <a:srgbClr val="F15822"/>
              </a:buClr>
              <a:buFont typeface="+mj-lt"/>
              <a:buAutoNum type="arabicPeriod"/>
            </a:pPr>
            <a:r>
              <a:rPr lang="el-GR" dirty="0"/>
              <a:t>Επεκτείνετε την ενότητα </a:t>
            </a:r>
            <a:r>
              <a:rPr lang="el-GR" b="1" dirty="0"/>
              <a:t>2.0 ΠΡΟΣΚΛΗΣΗ ΥΠΟΒΟΛΗΣ ΠΡΟΣΦΟΡΑΣ.</a:t>
            </a:r>
          </a:p>
          <a:p>
            <a:pPr marL="342900" indent="-342900" algn="just">
              <a:buClr>
                <a:srgbClr val="F15822"/>
              </a:buClr>
              <a:buFont typeface="+mj-lt"/>
              <a:buAutoNum type="arabicPeriod"/>
            </a:pPr>
            <a:r>
              <a:rPr lang="el-GR" dirty="0"/>
              <a:t>Ανεβάστε τα συνημμένα κάνοντας κλικ στο </a:t>
            </a:r>
            <a:r>
              <a:rPr lang="el-GR" b="1" dirty="0"/>
              <a:t>κάντε αναζήτηση.</a:t>
            </a:r>
            <a:endParaRPr lang="en-US" b="1" dirty="0"/>
          </a:p>
        </p:txBody>
      </p:sp>
      <p:pic>
        <p:nvPicPr>
          <p:cNvPr id="5" name="Picture 4">
            <a:extLst>
              <a:ext uri="{FF2B5EF4-FFF2-40B4-BE49-F238E27FC236}">
                <a16:creationId xmlns:a16="http://schemas.microsoft.com/office/drawing/2014/main" id="{D5F8824A-2D4A-A978-67CE-076E1B7314E2}"/>
              </a:ext>
            </a:extLst>
          </p:cNvPr>
          <p:cNvPicPr>
            <a:picLocks noChangeAspect="1"/>
          </p:cNvPicPr>
          <p:nvPr/>
        </p:nvPicPr>
        <p:blipFill>
          <a:blip r:embed="rId2"/>
          <a:stretch>
            <a:fillRect/>
          </a:stretch>
        </p:blipFill>
        <p:spPr>
          <a:xfrm>
            <a:off x="192968" y="1553369"/>
            <a:ext cx="7991475" cy="4305300"/>
          </a:xfrm>
          <a:prstGeom prst="rect">
            <a:avLst/>
          </a:prstGeom>
        </p:spPr>
      </p:pic>
    </p:spTree>
    <p:extLst>
      <p:ext uri="{BB962C8B-B14F-4D97-AF65-F5344CB8AC3E}">
        <p14:creationId xmlns:p14="http://schemas.microsoft.com/office/powerpoint/2010/main" val="14515990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Δημοπρασία|Ρυθμίσεις Δημοπρασίας </a:t>
            </a:r>
            <a:r>
              <a:rPr lang="en-US" b="1" dirty="0">
                <a:latin typeface="+mn-lt"/>
              </a:rPr>
              <a:t>– </a:t>
            </a:r>
            <a:r>
              <a:rPr lang="el-GR" b="1" dirty="0">
                <a:latin typeface="+mn-lt"/>
              </a:rPr>
              <a:t>Προσθήκη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r>
              <a:rPr lang="en-US" dirty="0"/>
              <a:t>: </a:t>
            </a:r>
          </a:p>
          <a:p>
            <a:pPr marL="228600" indent="-228600" algn="just">
              <a:buClr>
                <a:srgbClr val="F15822"/>
              </a:buClr>
              <a:buFont typeface="+mj-lt"/>
              <a:buAutoNum type="arabicPeriod"/>
            </a:pPr>
            <a:r>
              <a:rPr lang="el-GR" dirty="0"/>
              <a:t>Μεταβείτε στην καρτέλα </a:t>
            </a:r>
            <a:r>
              <a:rPr lang="el-GR" b="1" dirty="0"/>
              <a:t>Ερωτήσεις, προϋποθέσεις  και συνημμένα.</a:t>
            </a:r>
            <a:endParaRPr lang="en-US" dirty="0"/>
          </a:p>
          <a:p>
            <a:pPr marL="228600" indent="-228600" algn="just">
              <a:buClr>
                <a:srgbClr val="F15822"/>
              </a:buClr>
              <a:buFont typeface="+mj-lt"/>
              <a:buAutoNum type="arabicPeriod"/>
            </a:pPr>
            <a:r>
              <a:rPr lang="el-GR" dirty="0"/>
              <a:t>Επιλέξτε τον φάκελο </a:t>
            </a:r>
            <a:r>
              <a:rPr lang="el-GR" b="1" dirty="0"/>
              <a:t>3.0 Δικαιολογητικών &amp; Τεχνικής Προσφοράς </a:t>
            </a:r>
            <a:r>
              <a:rPr lang="el-GR" dirty="0"/>
              <a:t>κάνοντας κλικ στο πλαίσιο στα αριστερά.</a:t>
            </a:r>
            <a:endParaRPr lang="en-US" dirty="0"/>
          </a:p>
          <a:p>
            <a:pPr marL="228600" indent="-228600" algn="just">
              <a:buClr>
                <a:srgbClr val="F15822"/>
              </a:buClr>
              <a:buFont typeface="+mj-lt"/>
              <a:buAutoNum type="arabicPeriod"/>
            </a:pPr>
            <a:r>
              <a:rPr lang="el-GR" dirty="0"/>
              <a:t>Κάντε κλικ στη επιλογή </a:t>
            </a:r>
            <a:r>
              <a:rPr lang="el-GR" b="1" dirty="0"/>
              <a:t>Προσθήκη.</a:t>
            </a:r>
            <a:endParaRPr lang="en-US" b="1" dirty="0"/>
          </a:p>
          <a:p>
            <a:pPr marL="228600" indent="-228600" algn="just">
              <a:buClr>
                <a:srgbClr val="F15822"/>
              </a:buClr>
              <a:buFont typeface="+mj-lt"/>
              <a:buAutoNum type="arabicPeriod"/>
            </a:pPr>
            <a:r>
              <a:rPr lang="el-GR" dirty="0"/>
              <a:t>Κάντε κλικ στην επιλογή </a:t>
            </a:r>
            <a:r>
              <a:rPr lang="el-GR" b="1" dirty="0"/>
              <a:t>Ερώτηση</a:t>
            </a:r>
            <a:r>
              <a:rPr lang="el-GR" dirty="0"/>
              <a:t> και εισάγετε το όνομα της ερώτησης, επιλέξτε τον τύπο απάντησης και ορίστε αν η απαιτείται απάντηση από τον προμηθευτή.</a:t>
            </a:r>
          </a:p>
          <a:p>
            <a:pPr marL="228600" indent="-228600" algn="just">
              <a:buClr>
                <a:srgbClr val="F15822"/>
              </a:buClr>
              <a:buFont typeface="+mj-lt"/>
              <a:buAutoNum type="arabicPeriod"/>
            </a:pPr>
            <a:r>
              <a:rPr lang="el-GR" dirty="0"/>
              <a:t>Κάντε κλικ στο </a:t>
            </a:r>
            <a:r>
              <a:rPr lang="el-GR" b="1" dirty="0"/>
              <a:t>Προσθήκη.</a:t>
            </a:r>
            <a:endParaRPr lang="en-US" b="1" dirty="0"/>
          </a:p>
        </p:txBody>
      </p:sp>
      <p:pic>
        <p:nvPicPr>
          <p:cNvPr id="5" name="Picture 4">
            <a:extLst>
              <a:ext uri="{FF2B5EF4-FFF2-40B4-BE49-F238E27FC236}">
                <a16:creationId xmlns:a16="http://schemas.microsoft.com/office/drawing/2014/main" id="{32AC9D8D-CC30-B1C3-A447-7918C81F7BC9}"/>
              </a:ext>
            </a:extLst>
          </p:cNvPr>
          <p:cNvPicPr>
            <a:picLocks noChangeAspect="1"/>
          </p:cNvPicPr>
          <p:nvPr/>
        </p:nvPicPr>
        <p:blipFill>
          <a:blip r:embed="rId2"/>
          <a:stretch>
            <a:fillRect/>
          </a:stretch>
        </p:blipFill>
        <p:spPr>
          <a:xfrm>
            <a:off x="259114" y="1167094"/>
            <a:ext cx="7962900" cy="5038725"/>
          </a:xfrm>
          <a:prstGeom prst="rect">
            <a:avLst/>
          </a:prstGeom>
        </p:spPr>
      </p:pic>
    </p:spTree>
    <p:extLst>
      <p:ext uri="{BB962C8B-B14F-4D97-AF65-F5344CB8AC3E}">
        <p14:creationId xmlns:p14="http://schemas.microsoft.com/office/powerpoint/2010/main" val="40936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n-US" b="1" dirty="0"/>
              <a:t> (1/3)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Μόλις δημιουργηθεί ο </a:t>
            </a:r>
            <a:r>
              <a:rPr lang="el-GR" sz="1200" b="1"/>
              <a:t>Μοναδικός Διαγωνισμός </a:t>
            </a:r>
            <a:r>
              <a:rPr lang="en-US" sz="1200" b="1"/>
              <a:t>– RFI</a:t>
            </a:r>
            <a:r>
              <a:rPr lang="en-US" sz="1200"/>
              <a:t>, o </a:t>
            </a:r>
            <a:r>
              <a:rPr lang="el-GR" sz="1200"/>
              <a:t>χρήστης ανακατευθύνεται στη σελίδα του διαγωνισμού.</a:t>
            </a:r>
            <a:endParaRPr lang="it-IT" sz="1200"/>
          </a:p>
          <a:p>
            <a:pPr algn="just" rtl="0">
              <a:buClr>
                <a:srgbClr val="F15822"/>
              </a:buClr>
            </a:pPr>
            <a:r>
              <a:rPr lang="el-GR" sz="120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rtl="0">
              <a:buClr>
                <a:srgbClr val="F15822"/>
              </a:buClr>
              <a:buAutoNum type="arabicPeriod"/>
            </a:pPr>
            <a:r>
              <a:rPr lang="it-IT" sz="1200"/>
              <a:t>Κάντε κλικ στο</a:t>
            </a:r>
            <a:r>
              <a:rPr lang="el-GR" sz="1200"/>
              <a:t> </a:t>
            </a:r>
            <a:r>
              <a:rPr lang="el-GR" sz="1200" b="1"/>
              <a:t>Ορίστε σε ενεργοποιήθηκε </a:t>
            </a:r>
            <a:r>
              <a:rPr lang="it-IT" sz="1200"/>
              <a:t>για να ξεκινήσετε την εργασία </a:t>
            </a:r>
            <a:r>
              <a:rPr lang="el-GR" sz="1200" i="1"/>
              <a:t>Ορισμός Ομάδας Εργασίας</a:t>
            </a:r>
            <a:r>
              <a:rPr lang="el-GR" sz="1200"/>
              <a:t> </a:t>
            </a:r>
            <a:r>
              <a:rPr lang="it-IT" sz="1200">
                <a:sym typeface="Wingdings" panose="05000000000000000000" pitchFamily="2" charset="2"/>
              </a:rPr>
              <a:t> Η κατάσταση της εργασίας</a:t>
            </a:r>
            <a:r>
              <a:rPr lang="el-GR" sz="1200">
                <a:sym typeface="Wingdings" panose="05000000000000000000" pitchFamily="2" charset="2"/>
              </a:rPr>
              <a:t> αλλάζει σε </a:t>
            </a:r>
            <a:r>
              <a:rPr lang="el-GR" sz="1200" i="1">
                <a:sym typeface="Wingdings" panose="05000000000000000000" pitchFamily="2" charset="2"/>
              </a:rPr>
              <a:t>Σε Εξέλιξη</a:t>
            </a:r>
            <a:endParaRPr lang="it-IT" sz="1200" i="1"/>
          </a:p>
          <a:p>
            <a:pPr marL="228600" indent="-228600" algn="just" rtl="0">
              <a:buClr>
                <a:srgbClr val="F15822"/>
              </a:buClr>
              <a:buFont typeface="+mj-lt"/>
              <a:buAutoNum type="arabicPeriod"/>
            </a:pPr>
            <a:r>
              <a:rPr lang="it-IT" sz="1200"/>
              <a:t>Κάντε κλικ στ</a:t>
            </a:r>
            <a:r>
              <a:rPr lang="el-GR" sz="1200"/>
              <a:t>ο εικονίδιο της</a:t>
            </a:r>
            <a:r>
              <a:rPr lang="it-IT" sz="1200"/>
              <a:t> ομάδα</a:t>
            </a:r>
            <a:r>
              <a:rPr lang="el-GR" sz="1200"/>
              <a:t>ς δίπλα από το όνομα του διαγωνισμού.</a:t>
            </a:r>
            <a:endParaRPr lang="it-IT" sz="120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10" name="Picture 9">
            <a:extLst>
              <a:ext uri="{FF2B5EF4-FFF2-40B4-BE49-F238E27FC236}">
                <a16:creationId xmlns:a16="http://schemas.microsoft.com/office/drawing/2014/main" id="{3B5A9C20-948D-CBF8-EDF2-EBFB90936CFA}"/>
              </a:ext>
            </a:extLst>
          </p:cNvPr>
          <p:cNvPicPr>
            <a:picLocks noChangeAspect="1"/>
          </p:cNvPicPr>
          <p:nvPr/>
        </p:nvPicPr>
        <p:blipFill>
          <a:blip r:embed="rId2"/>
          <a:stretch>
            <a:fillRect/>
          </a:stretch>
        </p:blipFill>
        <p:spPr>
          <a:xfrm>
            <a:off x="161962" y="1079500"/>
            <a:ext cx="8063239" cy="3778827"/>
          </a:xfrm>
          <a:prstGeom prst="rect">
            <a:avLst/>
          </a:prstGeom>
        </p:spPr>
      </p:pic>
      <p:sp>
        <p:nvSpPr>
          <p:cNvPr id="11" name="Rectangle 5">
            <a:extLst>
              <a:ext uri="{FF2B5EF4-FFF2-40B4-BE49-F238E27FC236}">
                <a16:creationId xmlns:a16="http://schemas.microsoft.com/office/drawing/2014/main" id="{DA1930DE-8544-D894-219A-E4FD23AB11FD}"/>
              </a:ext>
            </a:extLst>
          </p:cNvPr>
          <p:cNvSpPr/>
          <p:nvPr/>
        </p:nvSpPr>
        <p:spPr>
          <a:xfrm>
            <a:off x="6791109" y="3676276"/>
            <a:ext cx="1050563" cy="2214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9A62AB41-DE7A-6BF7-A9F4-CF01EDC4F78D}"/>
              </a:ext>
            </a:extLst>
          </p:cNvPr>
          <p:cNvSpPr>
            <a:spLocks noChangeAspect="1"/>
          </p:cNvSpPr>
          <p:nvPr/>
        </p:nvSpPr>
        <p:spPr bwMode="gray">
          <a:xfrm>
            <a:off x="7739671" y="350201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3" name="Rectangle 5">
            <a:extLst>
              <a:ext uri="{FF2B5EF4-FFF2-40B4-BE49-F238E27FC236}">
                <a16:creationId xmlns:a16="http://schemas.microsoft.com/office/drawing/2014/main" id="{4200AB69-EB55-12DA-9C54-BE94B9C5E92F}"/>
              </a:ext>
            </a:extLst>
          </p:cNvPr>
          <p:cNvSpPr/>
          <p:nvPr/>
        </p:nvSpPr>
        <p:spPr>
          <a:xfrm>
            <a:off x="1883293" y="1380435"/>
            <a:ext cx="285130" cy="204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9">
            <a:extLst>
              <a:ext uri="{FF2B5EF4-FFF2-40B4-BE49-F238E27FC236}">
                <a16:creationId xmlns:a16="http://schemas.microsoft.com/office/drawing/2014/main" id="{0A8FCEB2-6948-531D-9302-54DA32F334A7}"/>
              </a:ext>
            </a:extLst>
          </p:cNvPr>
          <p:cNvSpPr>
            <a:spLocks noChangeAspect="1"/>
          </p:cNvSpPr>
          <p:nvPr/>
        </p:nvSpPr>
        <p:spPr bwMode="gray">
          <a:xfrm>
            <a:off x="2094232" y="127163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2635294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Δημοπρασία|Ρυθμίσεις Δημοπρασίας </a:t>
            </a:r>
            <a:r>
              <a:rPr lang="en-US" b="1" dirty="0">
                <a:latin typeface="+mn-lt"/>
              </a:rPr>
              <a:t>– </a:t>
            </a:r>
            <a:r>
              <a:rPr lang="el-GR" b="1" dirty="0">
                <a:latin typeface="+mn-lt"/>
              </a:rPr>
              <a:t>Διαγραφή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endParaRPr lang="en-US" dirty="0"/>
          </a:p>
          <a:p>
            <a:pPr marL="228600" indent="-228600" algn="just">
              <a:buClr>
                <a:srgbClr val="F15822"/>
              </a:buClr>
              <a:buFont typeface="+mj-lt"/>
              <a:buAutoNum type="arabicPeriod"/>
            </a:pPr>
            <a:r>
              <a:rPr lang="el-GR" dirty="0"/>
              <a:t>Μεταβείτε στην καρτέλα </a:t>
            </a:r>
            <a:r>
              <a:rPr lang="el-GR" b="1" dirty="0"/>
              <a:t>Ερωτήσεις, προϋποθέσεις και συνημμένα</a:t>
            </a:r>
            <a:r>
              <a:rPr lang="en-US" dirty="0"/>
              <a:t>;</a:t>
            </a:r>
          </a:p>
          <a:p>
            <a:pPr marL="228600" indent="-228600" algn="just">
              <a:buClr>
                <a:srgbClr val="F15822"/>
              </a:buClr>
              <a:buFont typeface="+mj-lt"/>
              <a:buAutoNum type="arabicPeriod"/>
            </a:pPr>
            <a:r>
              <a:rPr lang="el-GR" dirty="0"/>
              <a:t>Κάντε κλικ στο εικονίδιο</a:t>
            </a:r>
            <a:r>
              <a:rPr lang="en-US" sz="1400" b="1" dirty="0">
                <a:sym typeface="Wingdings 3" panose="05040102010807070707" pitchFamily="18" charset="2"/>
              </a:rPr>
              <a:t></a:t>
            </a:r>
            <a:r>
              <a:rPr lang="en-US" sz="1400" b="1" dirty="0"/>
              <a:t> </a:t>
            </a:r>
            <a:r>
              <a:rPr lang="el-GR" sz="1400" b="1" dirty="0"/>
              <a:t>δ</a:t>
            </a:r>
            <a:r>
              <a:rPr lang="el-GR" sz="1400" dirty="0"/>
              <a:t>ίπλα στον φάκελο </a:t>
            </a:r>
            <a:r>
              <a:rPr lang="el-GR" sz="1400" b="1" dirty="0"/>
              <a:t>3.0 Δικαιολογητικών &amp; Τεχνικής Προσφοράς.</a:t>
            </a:r>
          </a:p>
          <a:p>
            <a:pPr marL="228600" indent="-228600" algn="just">
              <a:buClr>
                <a:srgbClr val="F15822"/>
              </a:buClr>
              <a:buFont typeface="+mj-lt"/>
              <a:buAutoNum type="arabicPeriod"/>
            </a:pPr>
            <a:r>
              <a:rPr lang="el-GR" dirty="0"/>
              <a:t>Επιλέξτε το περιεχόμενο που θέλετε να διαγράψετε κάνοντας κλικ στο πλαίσιο ελέγχου στα αριστερά του.</a:t>
            </a:r>
            <a:endParaRPr lang="en-US" dirty="0"/>
          </a:p>
          <a:p>
            <a:pPr marL="228600" indent="-228600" algn="just">
              <a:buClr>
                <a:srgbClr val="F15822"/>
              </a:buClr>
              <a:buFont typeface="+mj-lt"/>
              <a:buAutoNum type="arabicPeriod"/>
            </a:pPr>
            <a:r>
              <a:rPr lang="el-GR" dirty="0"/>
              <a:t>Κάντε κλικ στο </a:t>
            </a:r>
            <a:r>
              <a:rPr lang="el-GR" b="1" dirty="0"/>
              <a:t>Διαγραφή.</a:t>
            </a:r>
            <a:endParaRPr lang="en-US" b="1" dirty="0"/>
          </a:p>
          <a:p>
            <a:pPr marL="228600" indent="-228600" algn="just">
              <a:buClr>
                <a:srgbClr val="F15822"/>
              </a:buClr>
              <a:buFont typeface="+mj-lt"/>
              <a:buAutoNum type="arabicPeriod"/>
            </a:pPr>
            <a:r>
              <a:rPr lang="el-GR" dirty="0"/>
              <a:t>Ένα παράθυρο επιβεβαίωσης θα ανοίξει, κάντε κλικ στο </a:t>
            </a:r>
            <a:r>
              <a:rPr lang="el-GR" b="1" dirty="0"/>
              <a:t>Διαγραφή</a:t>
            </a:r>
            <a:r>
              <a:rPr lang="el-GR" dirty="0"/>
              <a:t>.</a:t>
            </a:r>
            <a:endParaRPr lang="en-US" dirty="0"/>
          </a:p>
        </p:txBody>
      </p:sp>
      <p:pic>
        <p:nvPicPr>
          <p:cNvPr id="4" name="Picture 3">
            <a:extLst>
              <a:ext uri="{FF2B5EF4-FFF2-40B4-BE49-F238E27FC236}">
                <a16:creationId xmlns:a16="http://schemas.microsoft.com/office/drawing/2014/main" id="{50413B4D-E113-9A4F-11BE-E6855BC5E0FC}"/>
              </a:ext>
            </a:extLst>
          </p:cNvPr>
          <p:cNvPicPr>
            <a:picLocks noChangeAspect="1"/>
          </p:cNvPicPr>
          <p:nvPr/>
        </p:nvPicPr>
        <p:blipFill>
          <a:blip r:embed="rId2"/>
          <a:stretch>
            <a:fillRect/>
          </a:stretch>
        </p:blipFill>
        <p:spPr>
          <a:xfrm>
            <a:off x="2791389" y="4180233"/>
            <a:ext cx="2933851" cy="1143059"/>
          </a:xfrm>
          <a:prstGeom prst="rect">
            <a:avLst/>
          </a:prstGeom>
          <a:ln>
            <a:solidFill>
              <a:srgbClr val="FF0000"/>
            </a:solidFill>
            <a:prstDash val="dash"/>
          </a:ln>
        </p:spPr>
      </p:pic>
      <p:pic>
        <p:nvPicPr>
          <p:cNvPr id="12" name="Picture 11">
            <a:extLst>
              <a:ext uri="{FF2B5EF4-FFF2-40B4-BE49-F238E27FC236}">
                <a16:creationId xmlns:a16="http://schemas.microsoft.com/office/drawing/2014/main" id="{5184F062-70D9-0BCD-1181-D7EF7669D7C1}"/>
              </a:ext>
            </a:extLst>
          </p:cNvPr>
          <p:cNvPicPr>
            <a:picLocks noChangeAspect="1"/>
          </p:cNvPicPr>
          <p:nvPr/>
        </p:nvPicPr>
        <p:blipFill>
          <a:blip r:embed="rId3"/>
          <a:stretch>
            <a:fillRect/>
          </a:stretch>
        </p:blipFill>
        <p:spPr>
          <a:xfrm>
            <a:off x="187891" y="1117729"/>
            <a:ext cx="7979565" cy="2946922"/>
          </a:xfrm>
          <a:prstGeom prst="rect">
            <a:avLst/>
          </a:prstGeom>
        </p:spPr>
      </p:pic>
      <p:sp>
        <p:nvSpPr>
          <p:cNvPr id="15" name="Rectangle 14">
            <a:extLst>
              <a:ext uri="{FF2B5EF4-FFF2-40B4-BE49-F238E27FC236}">
                <a16:creationId xmlns:a16="http://schemas.microsoft.com/office/drawing/2014/main" id="{D36B8ECA-52B1-7B1A-FA57-63EB740A03EE}"/>
              </a:ext>
            </a:extLst>
          </p:cNvPr>
          <p:cNvSpPr/>
          <p:nvPr/>
        </p:nvSpPr>
        <p:spPr>
          <a:xfrm>
            <a:off x="392817" y="1117729"/>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5D22FB-FEB6-CA7E-BC30-E51EB9047E68}"/>
              </a:ext>
            </a:extLst>
          </p:cNvPr>
          <p:cNvSpPr/>
          <p:nvPr/>
        </p:nvSpPr>
        <p:spPr>
          <a:xfrm>
            <a:off x="401510" y="2181734"/>
            <a:ext cx="2090806" cy="327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68D3F23-DBCB-742F-2D00-48B425F9325B}"/>
              </a:ext>
            </a:extLst>
          </p:cNvPr>
          <p:cNvSpPr/>
          <p:nvPr/>
        </p:nvSpPr>
        <p:spPr>
          <a:xfrm>
            <a:off x="4451514" y="1413692"/>
            <a:ext cx="542032" cy="2959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7416033-2F17-A890-6460-D6C69FA25377}"/>
              </a:ext>
            </a:extLst>
          </p:cNvPr>
          <p:cNvSpPr>
            <a:spLocks noChangeAspect="1"/>
          </p:cNvSpPr>
          <p:nvPr/>
        </p:nvSpPr>
        <p:spPr bwMode="gray">
          <a:xfrm>
            <a:off x="2415729" y="12321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3" name="Oval 22">
            <a:extLst>
              <a:ext uri="{FF2B5EF4-FFF2-40B4-BE49-F238E27FC236}">
                <a16:creationId xmlns:a16="http://schemas.microsoft.com/office/drawing/2014/main" id="{25F635E2-293C-EA23-8026-585D943EC9FA}"/>
              </a:ext>
            </a:extLst>
          </p:cNvPr>
          <p:cNvSpPr>
            <a:spLocks noChangeAspect="1"/>
          </p:cNvSpPr>
          <p:nvPr/>
        </p:nvSpPr>
        <p:spPr bwMode="gray">
          <a:xfrm>
            <a:off x="2421478" y="20917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005635AC-5D90-E7EA-A051-E92F07AE3E1D}"/>
              </a:ext>
            </a:extLst>
          </p:cNvPr>
          <p:cNvSpPr>
            <a:spLocks noChangeAspect="1"/>
          </p:cNvSpPr>
          <p:nvPr/>
        </p:nvSpPr>
        <p:spPr bwMode="gray">
          <a:xfrm>
            <a:off x="4925652" y="1345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5" name="Rectangle 24">
            <a:extLst>
              <a:ext uri="{FF2B5EF4-FFF2-40B4-BE49-F238E27FC236}">
                <a16:creationId xmlns:a16="http://schemas.microsoft.com/office/drawing/2014/main" id="{34DE3B10-E0C6-0D25-07C4-95C2B48C68D6}"/>
              </a:ext>
            </a:extLst>
          </p:cNvPr>
          <p:cNvSpPr/>
          <p:nvPr/>
        </p:nvSpPr>
        <p:spPr>
          <a:xfrm>
            <a:off x="194642" y="2963114"/>
            <a:ext cx="135785" cy="983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ABD3F51-BD64-BC97-CD37-8653953FC1D5}"/>
              </a:ext>
            </a:extLst>
          </p:cNvPr>
          <p:cNvSpPr>
            <a:spLocks noChangeAspect="1"/>
          </p:cNvSpPr>
          <p:nvPr/>
        </p:nvSpPr>
        <p:spPr bwMode="gray">
          <a:xfrm>
            <a:off x="268346" y="2895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7" name="Rectangle 26">
            <a:extLst>
              <a:ext uri="{FF2B5EF4-FFF2-40B4-BE49-F238E27FC236}">
                <a16:creationId xmlns:a16="http://schemas.microsoft.com/office/drawing/2014/main" id="{1F5CD60F-CCC4-2EEA-4F16-1C81FA75C0AE}"/>
              </a:ext>
            </a:extLst>
          </p:cNvPr>
          <p:cNvSpPr/>
          <p:nvPr/>
        </p:nvSpPr>
        <p:spPr>
          <a:xfrm>
            <a:off x="4331635" y="5016944"/>
            <a:ext cx="712645" cy="31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C25B8FD-FCB1-AC56-FC9A-E6E597B0D386}"/>
              </a:ext>
            </a:extLst>
          </p:cNvPr>
          <p:cNvSpPr>
            <a:spLocks noChangeAspect="1"/>
          </p:cNvSpPr>
          <p:nvPr/>
        </p:nvSpPr>
        <p:spPr bwMode="gray">
          <a:xfrm>
            <a:off x="4960545" y="49378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29" name="Connector: Elbow 9">
            <a:extLst>
              <a:ext uri="{FF2B5EF4-FFF2-40B4-BE49-F238E27FC236}">
                <a16:creationId xmlns:a16="http://schemas.microsoft.com/office/drawing/2014/main" id="{348CBA70-91F8-BBEB-E329-7861B7B486A3}"/>
              </a:ext>
            </a:extLst>
          </p:cNvPr>
          <p:cNvCxnSpPr>
            <a:cxnSpLocks/>
            <a:stCxn id="21" idx="2"/>
            <a:endCxn id="4" idx="0"/>
          </p:cNvCxnSpPr>
          <p:nvPr/>
        </p:nvCxnSpPr>
        <p:spPr>
          <a:xfrm rot="5400000">
            <a:off x="3255134" y="2712836"/>
            <a:ext cx="2470579" cy="4642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6090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προσθέσετε ένα ή περισσότερα Στοιχεία στη Δημοπρασία</a:t>
            </a:r>
            <a:r>
              <a:rPr lang="en-US" dirty="0"/>
              <a:t>:</a:t>
            </a:r>
          </a:p>
          <a:p>
            <a:pPr marL="342900" indent="-342900" algn="just">
              <a:buClr>
                <a:srgbClr val="F15822"/>
              </a:buClr>
              <a:buFont typeface="+mj-lt"/>
              <a:buAutoNum type="arabicPeriod"/>
            </a:pPr>
            <a:r>
              <a:rPr lang="el-GR" dirty="0"/>
              <a:t>Μεταβείτε στην ενότητα </a:t>
            </a:r>
            <a:r>
              <a:rPr lang="el-GR" b="1" dirty="0"/>
              <a:t>Στοιχεία που χρειάζονται προσφορές</a:t>
            </a:r>
            <a:r>
              <a:rPr lang="el-GR" dirty="0"/>
              <a:t> του Διαγωνισμού</a:t>
            </a:r>
            <a:r>
              <a:rPr lang="en-US" dirty="0"/>
              <a:t>. </a:t>
            </a:r>
          </a:p>
          <a:p>
            <a:pPr marL="342900" indent="-342900" algn="just">
              <a:buClr>
                <a:srgbClr val="F15822"/>
              </a:buClr>
              <a:buFont typeface="+mj-lt"/>
              <a:buAutoNum type="arabicPeriod"/>
            </a:pPr>
            <a:r>
              <a:rPr lang="el-GR" dirty="0"/>
              <a:t>Επιλέξτε τον φάκελο </a:t>
            </a:r>
            <a:r>
              <a:rPr lang="el-GR" b="1" dirty="0"/>
              <a:t>1.0 Φάκελος </a:t>
            </a:r>
            <a:r>
              <a:rPr lang="en-US" b="1" dirty="0"/>
              <a:t>C</a:t>
            </a:r>
            <a:r>
              <a:rPr lang="el-GR" b="1" dirty="0"/>
              <a:t> – Οικονομική Προσφορά.</a:t>
            </a:r>
            <a:endParaRPr lang="en-US" b="1" dirty="0"/>
          </a:p>
          <a:p>
            <a:pPr marL="228600" indent="-228600" algn="just">
              <a:buClr>
                <a:srgbClr val="F15822"/>
              </a:buClr>
              <a:buFont typeface="+mj-lt"/>
              <a:buAutoNum type="arabicPeriod"/>
            </a:pPr>
            <a:r>
              <a:rPr lang="el-GR" dirty="0"/>
              <a:t>Κάντε κλικ στο </a:t>
            </a:r>
            <a:r>
              <a:rPr lang="el-GR" b="1" dirty="0"/>
              <a:t>Προσθήκη.</a:t>
            </a:r>
            <a:endParaRPr lang="en-US" dirty="0"/>
          </a:p>
          <a:p>
            <a:pPr marL="228600" indent="-228600" algn="just">
              <a:buClr>
                <a:srgbClr val="F15822"/>
              </a:buClr>
              <a:buFont typeface="+mj-lt"/>
              <a:buAutoNum type="arabicPeriod"/>
            </a:pPr>
            <a:r>
              <a:rPr lang="el-GR" dirty="0"/>
              <a:t>Επιλέξτε </a:t>
            </a:r>
            <a:r>
              <a:rPr lang="el-GR" b="1" dirty="0"/>
              <a:t>Στοιχείο</a:t>
            </a:r>
            <a:r>
              <a:rPr lang="en-US" dirty="0"/>
              <a:t>.</a:t>
            </a:r>
          </a:p>
        </p:txBody>
      </p:sp>
      <p:pic>
        <p:nvPicPr>
          <p:cNvPr id="4" name="Picture 3">
            <a:extLst>
              <a:ext uri="{FF2B5EF4-FFF2-40B4-BE49-F238E27FC236}">
                <a16:creationId xmlns:a16="http://schemas.microsoft.com/office/drawing/2014/main" id="{8EC79640-D523-F7E5-B349-2D7AF33A805E}"/>
              </a:ext>
            </a:extLst>
          </p:cNvPr>
          <p:cNvPicPr>
            <a:picLocks noChangeAspect="1"/>
          </p:cNvPicPr>
          <p:nvPr/>
        </p:nvPicPr>
        <p:blipFill>
          <a:blip r:embed="rId2"/>
          <a:stretch>
            <a:fillRect/>
          </a:stretch>
        </p:blipFill>
        <p:spPr>
          <a:xfrm>
            <a:off x="177451" y="1131576"/>
            <a:ext cx="7994044" cy="1782486"/>
          </a:xfrm>
          <a:prstGeom prst="rect">
            <a:avLst/>
          </a:prstGeom>
        </p:spPr>
      </p:pic>
      <p:sp>
        <p:nvSpPr>
          <p:cNvPr id="5" name="Rectangle 4">
            <a:extLst>
              <a:ext uri="{FF2B5EF4-FFF2-40B4-BE49-F238E27FC236}">
                <a16:creationId xmlns:a16="http://schemas.microsoft.com/office/drawing/2014/main" id="{4728855E-B0BA-C8DB-138D-6D20A0005B4B}"/>
              </a:ext>
            </a:extLst>
          </p:cNvPr>
          <p:cNvSpPr/>
          <p:nvPr/>
        </p:nvSpPr>
        <p:spPr>
          <a:xfrm>
            <a:off x="182114" y="1122698"/>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07B9A23-924A-2546-473F-6A1C98882496}"/>
              </a:ext>
            </a:extLst>
          </p:cNvPr>
          <p:cNvSpPr/>
          <p:nvPr/>
        </p:nvSpPr>
        <p:spPr>
          <a:xfrm>
            <a:off x="177348" y="2182302"/>
            <a:ext cx="248780" cy="290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47F6FF-730D-582B-C8F8-E49D1B8BC8A6}"/>
              </a:ext>
            </a:extLst>
          </p:cNvPr>
          <p:cNvSpPr/>
          <p:nvPr/>
        </p:nvSpPr>
        <p:spPr>
          <a:xfrm>
            <a:off x="1740024" y="1462144"/>
            <a:ext cx="65203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09C4601-975E-FC86-35CE-A8E69B141DA4}"/>
              </a:ext>
            </a:extLst>
          </p:cNvPr>
          <p:cNvSpPr>
            <a:spLocks noChangeAspect="1"/>
          </p:cNvSpPr>
          <p:nvPr/>
        </p:nvSpPr>
        <p:spPr bwMode="gray">
          <a:xfrm>
            <a:off x="2205026" y="1035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Oval 15">
            <a:extLst>
              <a:ext uri="{FF2B5EF4-FFF2-40B4-BE49-F238E27FC236}">
                <a16:creationId xmlns:a16="http://schemas.microsoft.com/office/drawing/2014/main" id="{8116D643-4E27-4B70-FFE2-6CF771B3B206}"/>
              </a:ext>
            </a:extLst>
          </p:cNvPr>
          <p:cNvSpPr>
            <a:spLocks noChangeAspect="1"/>
          </p:cNvSpPr>
          <p:nvPr/>
        </p:nvSpPr>
        <p:spPr bwMode="gray">
          <a:xfrm>
            <a:off x="350718" y="21002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7" name="Oval 16">
            <a:extLst>
              <a:ext uri="{FF2B5EF4-FFF2-40B4-BE49-F238E27FC236}">
                <a16:creationId xmlns:a16="http://schemas.microsoft.com/office/drawing/2014/main" id="{A7A6C49F-4E72-CE73-5DA3-DF7EACB3E1F6}"/>
              </a:ext>
            </a:extLst>
          </p:cNvPr>
          <p:cNvSpPr>
            <a:spLocks noChangeAspect="1"/>
          </p:cNvSpPr>
          <p:nvPr/>
        </p:nvSpPr>
        <p:spPr bwMode="gray">
          <a:xfrm>
            <a:off x="2341922" y="1369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10E5BC2B-6A52-71FF-15EE-220954CA6F9D}"/>
              </a:ext>
            </a:extLst>
          </p:cNvPr>
          <p:cNvCxnSpPr>
            <a:cxnSpLocks/>
            <a:stCxn id="14" idx="1"/>
            <a:endCxn id="22" idx="1"/>
          </p:cNvCxnSpPr>
          <p:nvPr/>
        </p:nvCxnSpPr>
        <p:spPr>
          <a:xfrm rot="10800000" flipH="1" flipV="1">
            <a:off x="1740023" y="1594735"/>
            <a:ext cx="50339" cy="484478"/>
          </a:xfrm>
          <a:prstGeom prst="bentConnector3">
            <a:avLst>
              <a:gd name="adj1" fmla="val -45412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541791F-9BA5-D228-8CC3-7CB3D4896A28}"/>
              </a:ext>
            </a:extLst>
          </p:cNvPr>
          <p:cNvSpPr/>
          <p:nvPr/>
        </p:nvSpPr>
        <p:spPr>
          <a:xfrm>
            <a:off x="1790363" y="1946622"/>
            <a:ext cx="57964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65A8BF7-2AC1-8F41-5103-7D51C9392E0F}"/>
              </a:ext>
            </a:extLst>
          </p:cNvPr>
          <p:cNvSpPr>
            <a:spLocks noChangeAspect="1"/>
          </p:cNvSpPr>
          <p:nvPr/>
        </p:nvSpPr>
        <p:spPr bwMode="gray">
          <a:xfrm>
            <a:off x="2302897" y="1839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8332987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Ορισμένες πληροφορίες σχετικά με το στοιχείο είναι υποχρεωτικές και σημειώνονται με ένα </a:t>
            </a:r>
            <a:r>
              <a:rPr lang="el-GR" dirty="0">
                <a:solidFill>
                  <a:srgbClr val="FF0000"/>
                </a:solidFill>
              </a:rPr>
              <a:t>κόκκινο</a:t>
            </a:r>
            <a:r>
              <a:rPr lang="en-US" dirty="0">
                <a:solidFill>
                  <a:srgbClr val="FF0000"/>
                </a:solidFill>
              </a:rPr>
              <a:t> *</a:t>
            </a:r>
            <a:r>
              <a:rPr lang="en-US" dirty="0"/>
              <a:t>.</a:t>
            </a:r>
          </a:p>
          <a:p>
            <a:pPr marL="342900" indent="-342900" algn="just">
              <a:buClr>
                <a:srgbClr val="F15822"/>
              </a:buClr>
              <a:buFont typeface="+mj-lt"/>
              <a:buAutoNum type="arabicPeriod"/>
            </a:pPr>
            <a:r>
              <a:rPr lang="el-GR" dirty="0"/>
              <a:t>Ορίστε το </a:t>
            </a:r>
            <a:r>
              <a:rPr lang="el-GR" b="1" dirty="0"/>
              <a:t>Όνομα</a:t>
            </a:r>
            <a:r>
              <a:rPr lang="el-GR" dirty="0"/>
              <a:t> Στοιχείου</a:t>
            </a:r>
            <a:endParaRPr lang="en-US" dirty="0"/>
          </a:p>
          <a:p>
            <a:pPr marL="342900" indent="-342900" algn="just">
              <a:buClr>
                <a:srgbClr val="F15822"/>
              </a:buClr>
              <a:buFont typeface="+mj-lt"/>
              <a:buAutoNum type="arabicPeriod"/>
            </a:pPr>
            <a:r>
              <a:rPr lang="el-GR" dirty="0"/>
              <a:t>Προαιρετικά εισάγετε μια </a:t>
            </a:r>
            <a:r>
              <a:rPr lang="el-GR" b="1" dirty="0"/>
              <a:t>Περιγραφή</a:t>
            </a:r>
            <a:r>
              <a:rPr lang="el-GR" dirty="0"/>
              <a:t>.</a:t>
            </a:r>
            <a:endParaRPr lang="en-US" dirty="0"/>
          </a:p>
          <a:p>
            <a:pPr marL="342900" indent="-342900" algn="just">
              <a:buClr>
                <a:srgbClr val="F15822"/>
              </a:buClr>
              <a:buFont typeface="+mj-lt"/>
              <a:buAutoNum type="arabicPeriod"/>
            </a:pPr>
            <a:r>
              <a:rPr lang="el-GR" dirty="0"/>
              <a:t>Το </a:t>
            </a:r>
            <a:r>
              <a:rPr lang="el-GR" b="1" dirty="0"/>
              <a:t>Αγαθό</a:t>
            </a:r>
            <a:r>
              <a:rPr lang="el-GR" dirty="0"/>
              <a:t> συμπληρώνεται αυτόματα βάσει της επιλογής που έγινε κατά τη δημιουργία του διαγωνισμού</a:t>
            </a:r>
            <a:r>
              <a:rPr lang="en-US" dirty="0"/>
              <a:t>.</a:t>
            </a:r>
          </a:p>
          <a:p>
            <a:pPr marL="342900" indent="-342900" algn="just">
              <a:buClr>
                <a:srgbClr val="F15822"/>
              </a:buClr>
              <a:buFont typeface="+mj-lt"/>
              <a:buAutoNum type="arabicPeriod"/>
            </a:pPr>
            <a:endParaRPr lang="en-US" dirty="0"/>
          </a:p>
        </p:txBody>
      </p:sp>
      <p:pic>
        <p:nvPicPr>
          <p:cNvPr id="4" name="Picture 3">
            <a:extLst>
              <a:ext uri="{FF2B5EF4-FFF2-40B4-BE49-F238E27FC236}">
                <a16:creationId xmlns:a16="http://schemas.microsoft.com/office/drawing/2014/main" id="{A503F89F-3703-39A8-1B1D-A383D15C0980}"/>
              </a:ext>
            </a:extLst>
          </p:cNvPr>
          <p:cNvPicPr>
            <a:picLocks noChangeAspect="1"/>
          </p:cNvPicPr>
          <p:nvPr/>
        </p:nvPicPr>
        <p:blipFill rotWithShape="1">
          <a:blip r:embed="rId2"/>
          <a:srcRect r="5051"/>
          <a:stretch/>
        </p:blipFill>
        <p:spPr>
          <a:xfrm>
            <a:off x="1474732" y="1197640"/>
            <a:ext cx="5107048" cy="5016758"/>
          </a:xfrm>
          <a:prstGeom prst="rect">
            <a:avLst/>
          </a:prstGeom>
        </p:spPr>
      </p:pic>
      <p:sp>
        <p:nvSpPr>
          <p:cNvPr id="8" name="Rectangle 7">
            <a:extLst>
              <a:ext uri="{FF2B5EF4-FFF2-40B4-BE49-F238E27FC236}">
                <a16:creationId xmlns:a16="http://schemas.microsoft.com/office/drawing/2014/main" id="{1CEB14BB-1A1E-D727-FE17-9C4951CB50AC}"/>
              </a:ext>
            </a:extLst>
          </p:cNvPr>
          <p:cNvSpPr/>
          <p:nvPr/>
        </p:nvSpPr>
        <p:spPr>
          <a:xfrm>
            <a:off x="1474208" y="1564810"/>
            <a:ext cx="5107048" cy="565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1D6C447-B387-DA8B-48F3-03290E21AABD}"/>
              </a:ext>
            </a:extLst>
          </p:cNvPr>
          <p:cNvSpPr/>
          <p:nvPr/>
        </p:nvSpPr>
        <p:spPr>
          <a:xfrm>
            <a:off x="1474208" y="2407279"/>
            <a:ext cx="5107049" cy="19112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943A405-41D4-44B9-06B4-0CF249040965}"/>
              </a:ext>
            </a:extLst>
          </p:cNvPr>
          <p:cNvSpPr>
            <a:spLocks noChangeAspect="1"/>
          </p:cNvSpPr>
          <p:nvPr/>
        </p:nvSpPr>
        <p:spPr bwMode="gray">
          <a:xfrm>
            <a:off x="6508965" y="14505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3" name="Oval 12">
            <a:extLst>
              <a:ext uri="{FF2B5EF4-FFF2-40B4-BE49-F238E27FC236}">
                <a16:creationId xmlns:a16="http://schemas.microsoft.com/office/drawing/2014/main" id="{24671764-C911-AD4C-1CE5-53E88DA4261C}"/>
              </a:ext>
            </a:extLst>
          </p:cNvPr>
          <p:cNvSpPr>
            <a:spLocks noChangeAspect="1"/>
          </p:cNvSpPr>
          <p:nvPr/>
        </p:nvSpPr>
        <p:spPr bwMode="gray">
          <a:xfrm>
            <a:off x="6508965" y="23393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13">
            <a:extLst>
              <a:ext uri="{FF2B5EF4-FFF2-40B4-BE49-F238E27FC236}">
                <a16:creationId xmlns:a16="http://schemas.microsoft.com/office/drawing/2014/main" id="{595F3193-D56B-333B-0CA7-B59C245EC74B}"/>
              </a:ext>
            </a:extLst>
          </p:cNvPr>
          <p:cNvSpPr/>
          <p:nvPr/>
        </p:nvSpPr>
        <p:spPr>
          <a:xfrm>
            <a:off x="1474207" y="4761704"/>
            <a:ext cx="5107050" cy="53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F29933E-B2DE-29D6-C8A1-AF8B31FEC4F7}"/>
              </a:ext>
            </a:extLst>
          </p:cNvPr>
          <p:cNvSpPr>
            <a:spLocks noChangeAspect="1"/>
          </p:cNvSpPr>
          <p:nvPr/>
        </p:nvSpPr>
        <p:spPr bwMode="gray">
          <a:xfrm>
            <a:off x="6508965" y="4652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5278660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57253-50A4-E6CA-5DD6-457A9E641A1F}"/>
              </a:ext>
            </a:extLst>
          </p:cNvPr>
          <p:cNvPicPr>
            <a:picLocks noChangeAspect="1"/>
          </p:cNvPicPr>
          <p:nvPr/>
        </p:nvPicPr>
        <p:blipFill>
          <a:blip r:embed="rId2"/>
          <a:stretch>
            <a:fillRect/>
          </a:stretch>
        </p:blipFill>
        <p:spPr>
          <a:xfrm>
            <a:off x="1146095" y="3544780"/>
            <a:ext cx="5953883" cy="2243161"/>
          </a:xfrm>
          <a:prstGeom prst="rect">
            <a:avLst/>
          </a:prstGeom>
        </p:spPr>
      </p:pic>
      <p:pic>
        <p:nvPicPr>
          <p:cNvPr id="5" name="Picture 4">
            <a:extLst>
              <a:ext uri="{FF2B5EF4-FFF2-40B4-BE49-F238E27FC236}">
                <a16:creationId xmlns:a16="http://schemas.microsoft.com/office/drawing/2014/main" id="{CB0F8A72-DD2B-8186-6BBC-31354915A67D}"/>
              </a:ext>
            </a:extLst>
          </p:cNvPr>
          <p:cNvPicPr>
            <a:picLocks noChangeAspect="1"/>
          </p:cNvPicPr>
          <p:nvPr/>
        </p:nvPicPr>
        <p:blipFill rotWithShape="1">
          <a:blip r:embed="rId3"/>
          <a:srcRect t="33097"/>
          <a:stretch/>
        </p:blipFill>
        <p:spPr>
          <a:xfrm>
            <a:off x="1094335" y="1241684"/>
            <a:ext cx="5953883" cy="20715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την </a:t>
            </a:r>
            <a:r>
              <a:rPr lang="el-GR" b="1" dirty="0"/>
              <a:t>Τιμή</a:t>
            </a:r>
            <a:r>
              <a:rPr lang="el-GR" dirty="0"/>
              <a:t> Στοιχείου.</a:t>
            </a:r>
            <a:endParaRPr lang="en-US" dirty="0"/>
          </a:p>
          <a:p>
            <a:pPr marL="342900" indent="-342900" algn="just">
              <a:buClr>
                <a:srgbClr val="F15822"/>
              </a:buClr>
              <a:buFont typeface="+mj-lt"/>
              <a:buAutoNum type="arabicPeriod" startAt="4"/>
            </a:pPr>
            <a:r>
              <a:rPr lang="el-GR" dirty="0"/>
              <a:t>Ορίστε την </a:t>
            </a:r>
            <a:r>
              <a:rPr lang="el-GR" b="1" dirty="0"/>
              <a:t>Ποσότητα</a:t>
            </a:r>
            <a:r>
              <a:rPr lang="el-GR" dirty="0"/>
              <a:t> Στοιχείου.</a:t>
            </a:r>
            <a:endParaRPr lang="en-US" dirty="0"/>
          </a:p>
          <a:p>
            <a:pPr marL="342900" indent="-342900" algn="just">
              <a:buClr>
                <a:srgbClr val="F15822"/>
              </a:buClr>
              <a:buFont typeface="+mj-lt"/>
              <a:buAutoNum type="arabicPeriod" startAt="4"/>
            </a:pPr>
            <a:r>
              <a:rPr lang="el-GR" dirty="0"/>
              <a:t>Ορίστε το </a:t>
            </a:r>
            <a:r>
              <a:rPr lang="el-GR" b="1" dirty="0"/>
              <a:t>ID Αίτησης </a:t>
            </a:r>
            <a:r>
              <a:rPr lang="el-GR" dirty="0"/>
              <a:t>και το </a:t>
            </a:r>
            <a:r>
              <a:rPr lang="en-US" b="1" dirty="0"/>
              <a:t>Material Group</a:t>
            </a:r>
            <a:r>
              <a:rPr lang="el-GR" dirty="0"/>
              <a:t>(Ομάδα Υλικών). </a:t>
            </a:r>
            <a:endParaRPr lang="en-US" dirty="0"/>
          </a:p>
          <a:p>
            <a:pPr marL="342900" indent="-342900" algn="just">
              <a:buClr>
                <a:srgbClr val="F15822"/>
              </a:buClr>
              <a:buFont typeface="+mj-lt"/>
              <a:buAutoNum type="arabicPeriod" startAt="4"/>
            </a:pP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146094" y="1734489"/>
            <a:ext cx="2975587" cy="480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146095" y="2289651"/>
            <a:ext cx="29755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4065951" y="16397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053788" y="222175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0" name="Rectangle 19">
            <a:extLst>
              <a:ext uri="{FF2B5EF4-FFF2-40B4-BE49-F238E27FC236}">
                <a16:creationId xmlns:a16="http://schemas.microsoft.com/office/drawing/2014/main" id="{1F1978F1-0FE1-4D0E-8A44-886B221AB192}"/>
              </a:ext>
            </a:extLst>
          </p:cNvPr>
          <p:cNvSpPr/>
          <p:nvPr/>
        </p:nvSpPr>
        <p:spPr>
          <a:xfrm>
            <a:off x="1146094" y="4225772"/>
            <a:ext cx="2975587" cy="15621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4053788" y="41578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24254903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D7667A-175B-B7F9-016F-381475F7C3D0}"/>
              </a:ext>
            </a:extLst>
          </p:cNvPr>
          <p:cNvPicPr>
            <a:picLocks noChangeAspect="1"/>
          </p:cNvPicPr>
          <p:nvPr/>
        </p:nvPicPr>
        <p:blipFill>
          <a:blip r:embed="rId2"/>
          <a:stretch>
            <a:fillRect/>
          </a:stretch>
        </p:blipFill>
        <p:spPr>
          <a:xfrm>
            <a:off x="211839" y="3916029"/>
            <a:ext cx="6017981" cy="1868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Ανάλογα με τον τύπο Δημοπρασίας, ο χρήστης πρέπει να ορίσει τη </a:t>
            </a:r>
            <a:r>
              <a:rPr lang="el-GR" b="1" dirty="0"/>
              <a:t>Μείωση Προσφοράς </a:t>
            </a:r>
            <a:r>
              <a:rPr lang="el-GR" dirty="0"/>
              <a:t>ή την </a:t>
            </a:r>
            <a:r>
              <a:rPr lang="el-GR" b="1" dirty="0"/>
              <a:t>Προσαρμογή Προσφοράς</a:t>
            </a:r>
            <a:r>
              <a:rPr lang="en-US" dirty="0"/>
              <a:t>.</a:t>
            </a:r>
          </a:p>
          <a:p>
            <a:pPr marL="285750" indent="-285750" algn="just">
              <a:buClr>
                <a:srgbClr val="F15822"/>
              </a:buClr>
              <a:buFont typeface="Arial" panose="020B0604020202020204" pitchFamily="34" charset="0"/>
              <a:buChar char="•"/>
            </a:pPr>
            <a:r>
              <a:rPr lang="el-GR" dirty="0"/>
              <a:t>Μείωση Προσφοράς: Ισχύει μόνο σε περίπτωση </a:t>
            </a:r>
            <a:r>
              <a:rPr lang="el-GR" b="1" dirty="0"/>
              <a:t>Δημοπρασίας Αγγλικού Τύπου. </a:t>
            </a:r>
            <a:r>
              <a:rPr lang="el-GR" dirty="0"/>
              <a:t>Ορίζει το ελάχιστο ποσό που πρέπει να μειώσει ένας συμμετέχων την προηγούμενη προσφορά του</a:t>
            </a:r>
            <a:r>
              <a:rPr lang="en-US" dirty="0"/>
              <a:t>.</a:t>
            </a:r>
          </a:p>
          <a:p>
            <a:pPr marL="285750" indent="-285750" algn="just">
              <a:buClr>
                <a:srgbClr val="F15822"/>
              </a:buClr>
              <a:buFont typeface="Arial" panose="020B0604020202020204" pitchFamily="34" charset="0"/>
              <a:buChar char="•"/>
            </a:pPr>
            <a:r>
              <a:rPr lang="el-GR" dirty="0"/>
              <a:t>Προσαρμογή Προσφοράς: Ισχύει μόνο σε περίπτωση </a:t>
            </a:r>
            <a:r>
              <a:rPr lang="el-GR" b="1" dirty="0"/>
              <a:t>Δημοπρασίας Ολλανδικού Τύπου</a:t>
            </a:r>
            <a:r>
              <a:rPr lang="el-GR" dirty="0"/>
              <a:t>. Ορίζει το ποσό που θα προσαρμοστεί η προσφορά σε κάθε διάστημα προσαρμογής προσφοράς.</a:t>
            </a:r>
            <a:endParaRPr lang="en-US" dirty="0"/>
          </a:p>
          <a:p>
            <a:pPr marL="342900" indent="-342900" algn="just">
              <a:buClr>
                <a:srgbClr val="F15822"/>
              </a:buClr>
              <a:buFont typeface="+mj-lt"/>
              <a:buAutoNum type="arabicPeriod" startAt="7"/>
            </a:pPr>
            <a:r>
              <a:rPr lang="el-GR" dirty="0"/>
              <a:t>Κάντε κλικ στο </a:t>
            </a:r>
            <a:r>
              <a:rPr lang="el-GR" b="1" dirty="0"/>
              <a:t>Προσθήκη</a:t>
            </a:r>
            <a:r>
              <a:rPr lang="el-GR" dirty="0"/>
              <a:t> για να προσθέσετε το Στοιχείο</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grpSp>
        <p:nvGrpSpPr>
          <p:cNvPr id="18" name="Group 17">
            <a:extLst>
              <a:ext uri="{FF2B5EF4-FFF2-40B4-BE49-F238E27FC236}">
                <a16:creationId xmlns:a16="http://schemas.microsoft.com/office/drawing/2014/main" id="{C25E82A7-C34A-2348-2022-F956B74481A1}"/>
              </a:ext>
            </a:extLst>
          </p:cNvPr>
          <p:cNvGrpSpPr/>
          <p:nvPr/>
        </p:nvGrpSpPr>
        <p:grpSpPr>
          <a:xfrm>
            <a:off x="6265332" y="2002419"/>
            <a:ext cx="1888067" cy="702734"/>
            <a:chOff x="6265332" y="1515533"/>
            <a:chExt cx="1888067" cy="702734"/>
          </a:xfrm>
        </p:grpSpPr>
        <p:sp>
          <p:nvSpPr>
            <p:cNvPr id="13" name="Rectangle: Single Corner Rounded 12">
              <a:extLst>
                <a:ext uri="{FF2B5EF4-FFF2-40B4-BE49-F238E27FC236}">
                  <a16:creationId xmlns:a16="http://schemas.microsoft.com/office/drawing/2014/main" id="{1DA44E89-95CF-FB10-607F-7029C6EA7612}"/>
                </a:ext>
              </a:extLst>
            </p:cNvPr>
            <p:cNvSpPr/>
            <p:nvPr/>
          </p:nvSpPr>
          <p:spPr>
            <a:xfrm>
              <a:off x="6265332" y="1515533"/>
              <a:ext cx="1888067" cy="702734"/>
            </a:xfrm>
            <a:prstGeom prst="round1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D9786FA-B57C-BD39-B478-B7B9E718030A}"/>
                </a:ext>
              </a:extLst>
            </p:cNvPr>
            <p:cNvSpPr txBox="1"/>
            <p:nvPr/>
          </p:nvSpPr>
          <p:spPr>
            <a:xfrm>
              <a:off x="6375398" y="1574512"/>
              <a:ext cx="16679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panose="020F0502020204030204"/>
                  <a:ea typeface="+mn-ea"/>
                  <a:cs typeface="+mn-cs"/>
                </a:rPr>
                <a:t>Δημοπρασία Αγγλικού Τύπου</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C7627FE2-4256-00DD-FA27-033BAAC7B210}"/>
              </a:ext>
            </a:extLst>
          </p:cNvPr>
          <p:cNvGrpSpPr/>
          <p:nvPr/>
        </p:nvGrpSpPr>
        <p:grpSpPr>
          <a:xfrm>
            <a:off x="6207352" y="4379525"/>
            <a:ext cx="2004025" cy="702734"/>
            <a:chOff x="6226935" y="4385733"/>
            <a:chExt cx="2004025" cy="702734"/>
          </a:xfrm>
        </p:grpSpPr>
        <p:sp>
          <p:nvSpPr>
            <p:cNvPr id="15" name="Rectangle: Single Corner Rounded 14">
              <a:extLst>
                <a:ext uri="{FF2B5EF4-FFF2-40B4-BE49-F238E27FC236}">
                  <a16:creationId xmlns:a16="http://schemas.microsoft.com/office/drawing/2014/main" id="{F3BB8690-F220-BA24-87A9-F2906EA00C3F}"/>
                </a:ext>
              </a:extLst>
            </p:cNvPr>
            <p:cNvSpPr/>
            <p:nvPr/>
          </p:nvSpPr>
          <p:spPr>
            <a:xfrm>
              <a:off x="6284915" y="4385733"/>
              <a:ext cx="1888067" cy="702734"/>
            </a:xfrm>
            <a:prstGeom prst="round1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7EF1570-F673-437C-C36C-6CBBF56A8020}"/>
                </a:ext>
              </a:extLst>
            </p:cNvPr>
            <p:cNvSpPr txBox="1"/>
            <p:nvPr/>
          </p:nvSpPr>
          <p:spPr>
            <a:xfrm>
              <a:off x="6226935" y="4444712"/>
              <a:ext cx="200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panose="020F0502020204030204"/>
                  <a:ea typeface="+mn-ea"/>
                  <a:cs typeface="+mn-cs"/>
                </a:rPr>
                <a:t>Δημοπρασία Ολλανδικού Τύπου</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08ACC55F-FAAD-7655-A0EF-041B289609AC}"/>
              </a:ext>
            </a:extLst>
          </p:cNvPr>
          <p:cNvSpPr/>
          <p:nvPr/>
        </p:nvSpPr>
        <p:spPr>
          <a:xfrm>
            <a:off x="2620033" y="5385466"/>
            <a:ext cx="962574" cy="470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4281F7D-A0E7-F7C9-B298-8FEDBBE50B51}"/>
              </a:ext>
            </a:extLst>
          </p:cNvPr>
          <p:cNvSpPr>
            <a:spLocks noChangeAspect="1"/>
          </p:cNvSpPr>
          <p:nvPr/>
        </p:nvSpPr>
        <p:spPr bwMode="gray">
          <a:xfrm>
            <a:off x="3495067" y="53175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28" name="Straight Connector 27">
            <a:extLst>
              <a:ext uri="{FF2B5EF4-FFF2-40B4-BE49-F238E27FC236}">
                <a16:creationId xmlns:a16="http://schemas.microsoft.com/office/drawing/2014/main" id="{FAC056A2-64F4-EE76-22D6-5CD0EC8E6D9B}"/>
              </a:ext>
            </a:extLst>
          </p:cNvPr>
          <p:cNvCxnSpPr/>
          <p:nvPr/>
        </p:nvCxnSpPr>
        <p:spPr>
          <a:xfrm>
            <a:off x="247351" y="3657602"/>
            <a:ext cx="7906048"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DF7E98-FEC1-9930-A0DC-525BD7EDDD42}"/>
              </a:ext>
            </a:extLst>
          </p:cNvPr>
          <p:cNvPicPr>
            <a:picLocks noChangeAspect="1"/>
          </p:cNvPicPr>
          <p:nvPr/>
        </p:nvPicPr>
        <p:blipFill>
          <a:blip r:embed="rId3"/>
          <a:stretch>
            <a:fillRect/>
          </a:stretch>
        </p:blipFill>
        <p:spPr>
          <a:xfrm>
            <a:off x="211838" y="1394261"/>
            <a:ext cx="5884161" cy="1873564"/>
          </a:xfrm>
          <a:prstGeom prst="rect">
            <a:avLst/>
          </a:prstGeom>
        </p:spPr>
      </p:pic>
      <p:sp>
        <p:nvSpPr>
          <p:cNvPr id="11" name="Rectangle 10">
            <a:extLst>
              <a:ext uri="{FF2B5EF4-FFF2-40B4-BE49-F238E27FC236}">
                <a16:creationId xmlns:a16="http://schemas.microsoft.com/office/drawing/2014/main" id="{DF7B8657-7094-0BEA-8048-302B1E72D1F4}"/>
              </a:ext>
            </a:extLst>
          </p:cNvPr>
          <p:cNvSpPr/>
          <p:nvPr/>
        </p:nvSpPr>
        <p:spPr>
          <a:xfrm>
            <a:off x="2620033" y="2856340"/>
            <a:ext cx="962574" cy="470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F74933C-A8D2-5A1C-00DD-73D5335F2DC0}"/>
              </a:ext>
            </a:extLst>
          </p:cNvPr>
          <p:cNvSpPr>
            <a:spLocks noChangeAspect="1"/>
          </p:cNvSpPr>
          <p:nvPr/>
        </p:nvSpPr>
        <p:spPr bwMode="gray">
          <a:xfrm>
            <a:off x="3495067" y="27884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7310644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1C893-62A9-90F4-9617-E666E332BA7D}"/>
              </a:ext>
            </a:extLst>
          </p:cNvPr>
          <p:cNvPicPr>
            <a:picLocks noChangeAspect="1"/>
          </p:cNvPicPr>
          <p:nvPr/>
        </p:nvPicPr>
        <p:blipFill rotWithShape="1">
          <a:blip r:embed="rId2"/>
          <a:srcRect r="11747"/>
          <a:stretch/>
        </p:blipFill>
        <p:spPr>
          <a:xfrm>
            <a:off x="195741" y="1172238"/>
            <a:ext cx="8024981" cy="201452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Πρόσθετα Κόστη</a:t>
            </a:r>
            <a:r>
              <a:rPr lang="en-US" b="1" dirty="0">
                <a:latin typeface="+mn-lt"/>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που ο χρήστης έχει επιλέξει τα ακόλουθα πρότυπα, μπορεί να ορίσει τα Πρόσθετα Κόστη για κάθε προμηθευτή που προσκαλείται στη Δημοπρασία</a:t>
            </a:r>
            <a:r>
              <a:rPr lang="en-US" dirty="0"/>
              <a:t>:</a:t>
            </a:r>
          </a:p>
          <a:p>
            <a:pPr marL="400050" indent="-400050" algn="just">
              <a:buClr>
                <a:srgbClr val="F15822"/>
              </a:buClr>
              <a:buFont typeface="+mj-lt"/>
              <a:buAutoNum type="romanUcPeriod"/>
            </a:pPr>
            <a:r>
              <a:rPr lang="el-GR" b="1" dirty="0"/>
              <a:t>Δημοπρασία Ολλανδικού Τύπου – Μετασχηματισμός Προσφοράς.</a:t>
            </a:r>
          </a:p>
          <a:p>
            <a:pPr marL="400050" indent="-400050" algn="just">
              <a:buClr>
                <a:srgbClr val="F15822"/>
              </a:buClr>
              <a:buFont typeface="+mj-lt"/>
              <a:buAutoNum type="romanUcPeriod"/>
            </a:pPr>
            <a:r>
              <a:rPr lang="el-GR" b="1" dirty="0"/>
              <a:t>Δημοπρασία Αγγλικού Τύπου – Μετασχηματισμός Προσφοράς</a:t>
            </a:r>
            <a:r>
              <a:rPr lang="en-US" b="1" dirty="0"/>
              <a:t>.</a:t>
            </a:r>
          </a:p>
          <a:p>
            <a:pPr marL="342900" indent="-342900" algn="just">
              <a:buClr>
                <a:srgbClr val="F15822"/>
              </a:buClr>
              <a:buFont typeface="+mj-lt"/>
              <a:buAutoNum type="arabicPeriod"/>
            </a:pPr>
            <a:r>
              <a:rPr lang="el-GR" dirty="0"/>
              <a:t>Μέσα στην ενότητα </a:t>
            </a:r>
            <a:r>
              <a:rPr lang="el-GR" b="1" dirty="0"/>
              <a:t>Στοιχεία</a:t>
            </a:r>
            <a:r>
              <a:rPr lang="el-GR" dirty="0"/>
              <a:t>, κάντε κλικ στις τρεις τελείες δίπλα στο Στοιχείο.</a:t>
            </a:r>
            <a:endParaRPr lang="en-US" dirty="0"/>
          </a:p>
          <a:p>
            <a:pPr marL="342900" indent="-342900" algn="just">
              <a:buClr>
                <a:srgbClr val="F15822"/>
              </a:buClr>
              <a:buFont typeface="+mj-lt"/>
              <a:buAutoNum type="arabicPeriod"/>
            </a:pPr>
            <a:r>
              <a:rPr lang="el-GR" dirty="0"/>
              <a:t>Κάντε κλικ στην </a:t>
            </a:r>
            <a:r>
              <a:rPr lang="el-GR" b="1" dirty="0"/>
              <a:t>Επεξεργασία στοιχείου</a:t>
            </a:r>
            <a:r>
              <a:rPr lang="en-US" dirty="0"/>
              <a:t>.</a:t>
            </a:r>
          </a:p>
          <a:p>
            <a:pPr marL="400050" indent="-400050" algn="just">
              <a:buClr>
                <a:srgbClr val="F15822"/>
              </a:buClr>
              <a:buFont typeface="+mj-lt"/>
              <a:buAutoNum type="romanUcPeriod"/>
            </a:pPr>
            <a:endParaRPr lang="en-US" dirty="0"/>
          </a:p>
        </p:txBody>
      </p:sp>
      <p:pic>
        <p:nvPicPr>
          <p:cNvPr id="10" name="Picture 9">
            <a:extLst>
              <a:ext uri="{FF2B5EF4-FFF2-40B4-BE49-F238E27FC236}">
                <a16:creationId xmlns:a16="http://schemas.microsoft.com/office/drawing/2014/main" id="{82B0BC22-10A8-E1EB-51D4-C82041C1D5D5}"/>
              </a:ext>
            </a:extLst>
          </p:cNvPr>
          <p:cNvPicPr>
            <a:picLocks noChangeAspect="1"/>
          </p:cNvPicPr>
          <p:nvPr/>
        </p:nvPicPr>
        <p:blipFill>
          <a:blip r:embed="rId3"/>
          <a:stretch>
            <a:fillRect/>
          </a:stretch>
        </p:blipFill>
        <p:spPr>
          <a:xfrm>
            <a:off x="4463058" y="2480524"/>
            <a:ext cx="2228965" cy="2654436"/>
          </a:xfrm>
          <a:prstGeom prst="rect">
            <a:avLst/>
          </a:prstGeom>
          <a:ln>
            <a:solidFill>
              <a:srgbClr val="FF0000"/>
            </a:solidFill>
            <a:prstDash val="dash"/>
          </a:ln>
        </p:spPr>
      </p:pic>
      <p:sp>
        <p:nvSpPr>
          <p:cNvPr id="25" name="Rectangle 24">
            <a:extLst>
              <a:ext uri="{FF2B5EF4-FFF2-40B4-BE49-F238E27FC236}">
                <a16:creationId xmlns:a16="http://schemas.microsoft.com/office/drawing/2014/main" id="{702F118E-F59E-DF81-9A94-F22528A8F799}"/>
              </a:ext>
            </a:extLst>
          </p:cNvPr>
          <p:cNvSpPr/>
          <p:nvPr/>
        </p:nvSpPr>
        <p:spPr>
          <a:xfrm>
            <a:off x="3078572" y="2794228"/>
            <a:ext cx="277223" cy="2207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3311026" y="272633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9" name="Connector: Elbow 9">
            <a:extLst>
              <a:ext uri="{FF2B5EF4-FFF2-40B4-BE49-F238E27FC236}">
                <a16:creationId xmlns:a16="http://schemas.microsoft.com/office/drawing/2014/main" id="{A71D1209-DB2A-C2D5-26C0-8D6F107861FD}"/>
              </a:ext>
            </a:extLst>
          </p:cNvPr>
          <p:cNvCxnSpPr>
            <a:cxnSpLocks/>
            <a:stCxn id="25" idx="2"/>
            <a:endCxn id="10" idx="1"/>
          </p:cNvCxnSpPr>
          <p:nvPr/>
        </p:nvCxnSpPr>
        <p:spPr>
          <a:xfrm rot="16200000" flipH="1">
            <a:off x="3443729" y="2788412"/>
            <a:ext cx="792785" cy="12458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19B2806-7757-01AC-3C03-B75BB591F29A}"/>
              </a:ext>
            </a:extLst>
          </p:cNvPr>
          <p:cNvSpPr/>
          <p:nvPr/>
        </p:nvSpPr>
        <p:spPr>
          <a:xfrm>
            <a:off x="4463058" y="4205332"/>
            <a:ext cx="1441466" cy="1979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3BF423A-5341-3EEB-1B8B-2B74DE7EC1E9}"/>
              </a:ext>
            </a:extLst>
          </p:cNvPr>
          <p:cNvSpPr>
            <a:spLocks noChangeAspect="1"/>
          </p:cNvSpPr>
          <p:nvPr/>
        </p:nvSpPr>
        <p:spPr bwMode="gray">
          <a:xfrm>
            <a:off x="5859754" y="413743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5524552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B36D41-19C7-F556-1347-F3BCA49FCF1B}"/>
              </a:ext>
            </a:extLst>
          </p:cNvPr>
          <p:cNvPicPr>
            <a:picLocks noChangeAspect="1"/>
          </p:cNvPicPr>
          <p:nvPr/>
        </p:nvPicPr>
        <p:blipFill>
          <a:blip r:embed="rId2"/>
          <a:stretch>
            <a:fillRect/>
          </a:stretch>
        </p:blipFill>
        <p:spPr>
          <a:xfrm>
            <a:off x="184090" y="1172778"/>
            <a:ext cx="8001123" cy="38772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Πρόσθετα Κόστη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στους </a:t>
            </a:r>
            <a:r>
              <a:rPr lang="el-GR" b="1" dirty="0"/>
              <a:t>Συμμετέχοντες στο στοιχείο</a:t>
            </a:r>
            <a:r>
              <a:rPr lang="el-GR" dirty="0"/>
              <a:t>, ο χρήστης μπορεί να ορίσει τα Πρόσθετα Κόστη για καθέναν από αυτούς.</a:t>
            </a:r>
            <a:endParaRPr lang="en-US" dirty="0"/>
          </a:p>
          <a:p>
            <a:pPr marL="342900" indent="-342900" algn="just">
              <a:buClr>
                <a:srgbClr val="F15822"/>
              </a:buClr>
              <a:buFont typeface="+mj-lt"/>
              <a:buAutoNum type="arabicPeriod" startAt="3"/>
            </a:pPr>
            <a:r>
              <a:rPr lang="el-GR" dirty="0"/>
              <a:t>Κάντε κύλιση αριστερά στην ενότητα μέχρι να βρείτε τη στήλη Πρόσθετα Κόστη. (</a:t>
            </a:r>
            <a:r>
              <a:rPr lang="en-US" b="1" dirty="0"/>
              <a:t>Addition costs)</a:t>
            </a:r>
            <a:r>
              <a:rPr lang="en-US" dirty="0"/>
              <a:t>. </a:t>
            </a:r>
            <a:r>
              <a:rPr lang="el-GR" dirty="0"/>
              <a:t>Ορίστε εδώ τις τιμές</a:t>
            </a:r>
            <a:r>
              <a:rPr lang="en-US" dirty="0"/>
              <a:t>.</a:t>
            </a:r>
          </a:p>
          <a:p>
            <a:pPr marL="342900" indent="-342900" algn="just">
              <a:buClr>
                <a:srgbClr val="F15822"/>
              </a:buClr>
              <a:buFont typeface="+mj-lt"/>
              <a:buAutoNum type="arabicPeriod" startAt="3"/>
            </a:pPr>
            <a:r>
              <a:rPr lang="el-GR" dirty="0"/>
              <a:t>Μόλις ολοκληρωθεί, κάντε κλικ στο </a:t>
            </a:r>
            <a:r>
              <a:rPr lang="el-GR" b="1" dirty="0"/>
              <a:t>Προσθήκη</a:t>
            </a:r>
            <a:r>
              <a:rPr lang="el-GR" dirty="0"/>
              <a:t> για να προσθέσετε το Στοιχείο</a:t>
            </a:r>
            <a:r>
              <a:rPr lang="en-US"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353832" y="3081252"/>
            <a:ext cx="1422634" cy="3079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94C9FC-19D5-E248-BE2F-4022D61BD9FD}"/>
              </a:ext>
            </a:extLst>
          </p:cNvPr>
          <p:cNvSpPr/>
          <p:nvPr/>
        </p:nvSpPr>
        <p:spPr>
          <a:xfrm>
            <a:off x="6075564" y="1151048"/>
            <a:ext cx="554390" cy="224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FF2CB0B-6CBB-A5BA-CB26-5D5B322386E2}"/>
              </a:ext>
            </a:extLst>
          </p:cNvPr>
          <p:cNvSpPr>
            <a:spLocks noChangeAspect="1"/>
          </p:cNvSpPr>
          <p:nvPr/>
        </p:nvSpPr>
        <p:spPr bwMode="gray">
          <a:xfrm>
            <a:off x="5981463" y="1309819"/>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12">
            <a:extLst>
              <a:ext uri="{FF2B5EF4-FFF2-40B4-BE49-F238E27FC236}">
                <a16:creationId xmlns:a16="http://schemas.microsoft.com/office/drawing/2014/main" id="{43CD03ED-6E44-9CCA-963D-1BF7F1A63DA0}"/>
              </a:ext>
            </a:extLst>
          </p:cNvPr>
          <p:cNvSpPr/>
          <p:nvPr/>
        </p:nvSpPr>
        <p:spPr>
          <a:xfrm>
            <a:off x="6502277" y="4100857"/>
            <a:ext cx="1422634" cy="7860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D1088A4-BA0F-E1D3-A786-3E1695B36A30}"/>
              </a:ext>
            </a:extLst>
          </p:cNvPr>
          <p:cNvSpPr>
            <a:spLocks noChangeAspect="1"/>
          </p:cNvSpPr>
          <p:nvPr/>
        </p:nvSpPr>
        <p:spPr bwMode="gray">
          <a:xfrm>
            <a:off x="7857018" y="40329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3232829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C4DC1-87E3-2BAD-98FD-C545A669465F}"/>
              </a:ext>
            </a:extLst>
          </p:cNvPr>
          <p:cNvPicPr>
            <a:picLocks noChangeAspect="1"/>
          </p:cNvPicPr>
          <p:nvPr/>
        </p:nvPicPr>
        <p:blipFill>
          <a:blip r:embed="rId2"/>
          <a:stretch>
            <a:fillRect/>
          </a:stretch>
        </p:blipFill>
        <p:spPr>
          <a:xfrm>
            <a:off x="194145" y="1108665"/>
            <a:ext cx="8005812" cy="31269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Κανόνων Διαγωνισμού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επεξεργαστεί τους </a:t>
            </a:r>
            <a:r>
              <a:rPr lang="el-GR" b="1" dirty="0"/>
              <a:t>Κανόνες του Διαγωνισμού</a:t>
            </a:r>
            <a:r>
              <a:rPr lang="el-GR" dirty="0"/>
              <a:t>.</a:t>
            </a:r>
            <a:endParaRPr lang="en-US" dirty="0"/>
          </a:p>
          <a:p>
            <a:pPr marL="342900" indent="-342900" algn="just">
              <a:buClr>
                <a:srgbClr val="F15822"/>
              </a:buClr>
              <a:buFont typeface="+mj-lt"/>
              <a:buAutoNum type="arabicPeriod"/>
            </a:pPr>
            <a:r>
              <a:rPr lang="el-GR" dirty="0"/>
              <a:t>Κάντε κλικ στις τρεις τελείες στην επάνω δεξιά γωνία της σελίδας.</a:t>
            </a:r>
            <a:endParaRPr lang="en-US" dirty="0"/>
          </a:p>
          <a:p>
            <a:pPr marL="342900" indent="-342900" algn="just">
              <a:buClr>
                <a:srgbClr val="F15822"/>
              </a:buClr>
              <a:buFont typeface="+mj-lt"/>
              <a:buAutoNum type="arabicPeriod"/>
            </a:pPr>
            <a:r>
              <a:rPr lang="el-GR" dirty="0"/>
              <a:t>Κάντε κλικ στις </a:t>
            </a:r>
            <a:r>
              <a:rPr lang="el-GR" b="1" dirty="0"/>
              <a:t>Ρυθμίσεις Διαγωνισμού.</a:t>
            </a:r>
            <a:endParaRPr lang="en-US" b="1" dirty="0"/>
          </a:p>
          <a:p>
            <a:pPr marL="342900" indent="-342900" algn="just">
              <a:buClr>
                <a:srgbClr val="F15822"/>
              </a:buClr>
              <a:buFont typeface="+mj-lt"/>
              <a:buAutoNum type="arabicPeriod"/>
            </a:pPr>
            <a:r>
              <a:rPr lang="el-GR" dirty="0"/>
              <a:t>Κάντε κλικ στο </a:t>
            </a:r>
            <a:r>
              <a:rPr lang="el-GR" b="1" dirty="0"/>
              <a:t>Ορισμός κανόνων διαγωνισμού.</a:t>
            </a:r>
            <a:endParaRPr lang="en-US" b="1" dirty="0"/>
          </a:p>
          <a:p>
            <a:pPr algn="just">
              <a:buClr>
                <a:srgbClr val="F15822"/>
              </a:buClr>
            </a:pPr>
            <a:endParaRPr lang="en-US" dirty="0"/>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959790" y="1126421"/>
            <a:ext cx="199445" cy="1562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F1CFE9A-B76A-BD35-E753-DDA04EE566F9}"/>
              </a:ext>
            </a:extLst>
          </p:cNvPr>
          <p:cNvSpPr>
            <a:spLocks noChangeAspect="1"/>
          </p:cNvSpPr>
          <p:nvPr/>
        </p:nvSpPr>
        <p:spPr bwMode="gray">
          <a:xfrm>
            <a:off x="7840945" y="1073370"/>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72088380-28EB-7506-C25A-8C043D8ABEB9}"/>
              </a:ext>
            </a:extLst>
          </p:cNvPr>
          <p:cNvSpPr/>
          <p:nvPr/>
        </p:nvSpPr>
        <p:spPr>
          <a:xfrm>
            <a:off x="7011223" y="2225009"/>
            <a:ext cx="1044743" cy="2471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6B4AB-A6F9-EBA3-8C4B-F49061A46332}"/>
              </a:ext>
            </a:extLst>
          </p:cNvPr>
          <p:cNvSpPr>
            <a:spLocks noChangeAspect="1"/>
          </p:cNvSpPr>
          <p:nvPr/>
        </p:nvSpPr>
        <p:spPr bwMode="gray">
          <a:xfrm>
            <a:off x="6905000" y="2146886"/>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1C9D5D6C-28D3-525D-5EF1-6490F23A1374}"/>
              </a:ext>
            </a:extLst>
          </p:cNvPr>
          <p:cNvSpPr/>
          <p:nvPr/>
        </p:nvSpPr>
        <p:spPr>
          <a:xfrm>
            <a:off x="5404492" y="2472132"/>
            <a:ext cx="1338629" cy="3150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6C5418C-F7FA-C3C2-312F-2ECF0CB53649}"/>
              </a:ext>
            </a:extLst>
          </p:cNvPr>
          <p:cNvSpPr>
            <a:spLocks noChangeAspect="1"/>
          </p:cNvSpPr>
          <p:nvPr/>
        </p:nvSpPr>
        <p:spPr bwMode="gray">
          <a:xfrm>
            <a:off x="5292635" y="2630904"/>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2879539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24858-B5FF-F89F-5A28-646DB1BA1DBA}"/>
              </a:ext>
            </a:extLst>
          </p:cNvPr>
          <p:cNvPicPr>
            <a:picLocks noChangeAspect="1"/>
          </p:cNvPicPr>
          <p:nvPr/>
        </p:nvPicPr>
        <p:blipFill>
          <a:blip r:embed="rId2"/>
          <a:stretch>
            <a:fillRect/>
          </a:stretch>
        </p:blipFill>
        <p:spPr>
          <a:xfrm>
            <a:off x="205369" y="1161389"/>
            <a:ext cx="7935454" cy="180244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Κανόνων Διαγωνισμού</a:t>
            </a:r>
            <a:r>
              <a:rPr lang="en-US" b="1" dirty="0">
                <a:latin typeface="+mn-lt"/>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παράδειγμα, ο χρήστης μπορεί να επεξεργαστεί τον τρόπο λειτουργίας της Προσαρμογής Προσφοράς ή της Μείωσης Προσφοράς. Οι δυνατές επιλογές είναι</a:t>
            </a:r>
            <a:r>
              <a:rPr lang="en-US" dirty="0"/>
              <a:t>:</a:t>
            </a:r>
          </a:p>
          <a:p>
            <a:pPr marL="285750" indent="-285750" algn="just">
              <a:buClr>
                <a:srgbClr val="F15822"/>
              </a:buClr>
              <a:buFont typeface="Arial" panose="020B0604020202020204" pitchFamily="34" charset="0"/>
              <a:buChar char="•"/>
            </a:pPr>
            <a:r>
              <a:rPr lang="el-GR" dirty="0"/>
              <a:t>Ονομαστικό ποσό.</a:t>
            </a:r>
            <a:endParaRPr lang="en-US" dirty="0"/>
          </a:p>
          <a:p>
            <a:pPr marL="285750" indent="-285750" algn="just">
              <a:buClr>
                <a:srgbClr val="F15822"/>
              </a:buClr>
              <a:buFont typeface="Arial" panose="020B0604020202020204" pitchFamily="34" charset="0"/>
              <a:buChar char="•"/>
            </a:pPr>
            <a:r>
              <a:rPr lang="el-GR" dirty="0"/>
              <a:t>Ποσοστό</a:t>
            </a:r>
            <a:r>
              <a:rPr lang="en-US" dirty="0"/>
              <a:t>.</a:t>
            </a:r>
          </a:p>
          <a:p>
            <a:pPr algn="just">
              <a:buClr>
                <a:srgbClr val="F15822"/>
              </a:buClr>
            </a:pPr>
            <a:r>
              <a:rPr lang="el-GR" dirty="0"/>
              <a:t>Μόλις ολοκληρωθεί, κάντε κλικ στο κουμπί </a:t>
            </a:r>
            <a:r>
              <a:rPr lang="el-GR" b="1" dirty="0"/>
              <a:t>Αποθήκευση</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421732" y="1108123"/>
            <a:ext cx="728791" cy="3566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90CB5E-947D-9434-61A5-3A14ECB7818E}"/>
              </a:ext>
            </a:extLst>
          </p:cNvPr>
          <p:cNvSpPr/>
          <p:nvPr/>
        </p:nvSpPr>
        <p:spPr>
          <a:xfrm>
            <a:off x="275208" y="1970843"/>
            <a:ext cx="2281562" cy="4616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4627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468341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CFCE86-668A-58D8-6EAB-501B3E7ED3D1}"/>
              </a:ext>
            </a:extLst>
          </p:cNvPr>
          <p:cNvPicPr>
            <a:picLocks noChangeAspect="1"/>
          </p:cNvPicPr>
          <p:nvPr/>
        </p:nvPicPr>
        <p:blipFill>
          <a:blip r:embed="rId2"/>
          <a:stretch>
            <a:fillRect/>
          </a:stretch>
        </p:blipFill>
        <p:spPr>
          <a:xfrm>
            <a:off x="4713881" y="3587470"/>
            <a:ext cx="3331645" cy="2657829"/>
          </a:xfrm>
          <a:prstGeom prst="rect">
            <a:avLst/>
          </a:prstGeom>
          <a:ln>
            <a:solidFill>
              <a:srgbClr val="FF0000"/>
            </a:solidFill>
            <a:prstDash val="dash"/>
          </a:ln>
        </p:spPr>
      </p:pic>
      <p:pic>
        <p:nvPicPr>
          <p:cNvPr id="8" name="Picture 7">
            <a:extLst>
              <a:ext uri="{FF2B5EF4-FFF2-40B4-BE49-F238E27FC236}">
                <a16:creationId xmlns:a16="http://schemas.microsoft.com/office/drawing/2014/main" id="{1CF208EE-0ACB-0CF4-1B26-0A9041E454DD}"/>
              </a:ext>
            </a:extLst>
          </p:cNvPr>
          <p:cNvPicPr>
            <a:picLocks noChangeAspect="1"/>
          </p:cNvPicPr>
          <p:nvPr/>
        </p:nvPicPr>
        <p:blipFill>
          <a:blip r:embed="rId3"/>
          <a:stretch>
            <a:fillRect/>
          </a:stretch>
        </p:blipFill>
        <p:spPr>
          <a:xfrm>
            <a:off x="266700" y="1124978"/>
            <a:ext cx="4345179" cy="29923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Εργασίας </a:t>
            </a:r>
            <a:r>
              <a:rPr lang="en-US" b="1" dirty="0"/>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 </a:t>
            </a:r>
            <a:r>
              <a:rPr lang="el-GR" sz="1200" dirty="0"/>
              <a:t>.</a:t>
            </a:r>
            <a:endParaRPr lang="it-IT" sz="1200" dirty="0"/>
          </a:p>
          <a:p>
            <a:pPr marL="228600" indent="-228600" algn="just" rtl="0">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p>
          <a:p>
            <a:pPr marL="228600" indent="-228600" algn="just" rtl="0">
              <a:buClr>
                <a:srgbClr val="F15822"/>
              </a:buClr>
              <a:buFont typeface="+mj-lt"/>
              <a:buAutoNum type="arabicPeriod" startAt="3"/>
            </a:pPr>
            <a:endParaRPr lang="el-GR" sz="1200" dirty="0"/>
          </a:p>
          <a:p>
            <a:pPr algn="just" rtl="0">
              <a:buClr>
                <a:srgbClr val="F15822"/>
              </a:buClr>
            </a:pPr>
            <a:r>
              <a:rPr lang="el-GR" sz="1200" dirty="0"/>
              <a:t>Στην Ενότητα </a:t>
            </a:r>
            <a:r>
              <a:rPr lang="el-GR" sz="1200" b="1" dirty="0">
                <a:hlinkClick r:id="rId4" action="ppaction://hlinksldjump"/>
              </a:rPr>
              <a:t>Πλήρες Έργο Προμήθευσης </a:t>
            </a:r>
            <a:r>
              <a:rPr lang="en-US" sz="1200" b="1" dirty="0">
                <a:hlinkClick r:id="rId4" action="ppaction://hlinksldjump"/>
              </a:rPr>
              <a:t>| </a:t>
            </a:r>
            <a:r>
              <a:rPr lang="el-GR" sz="1200" b="1" dirty="0">
                <a:hlinkClick r:id="rId4" action="ppaction://hlinksldjump"/>
              </a:rPr>
              <a:t>Καθορισμός Ομάδας Έργου </a:t>
            </a:r>
            <a:r>
              <a:rPr lang="el-GR" sz="1200" dirty="0"/>
              <a:t>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r>
              <a:rPr lang="el-GR"/>
              <a:t> </a:t>
            </a:r>
            <a:endParaRPr lang="en-US"/>
          </a:p>
        </p:txBody>
      </p:sp>
      <p:sp>
        <p:nvSpPr>
          <p:cNvPr id="13" name="Rectangle 5">
            <a:extLst>
              <a:ext uri="{FF2B5EF4-FFF2-40B4-BE49-F238E27FC236}">
                <a16:creationId xmlns:a16="http://schemas.microsoft.com/office/drawing/2014/main" id="{73A80803-2307-1CE3-5A50-E68B7C2A863B}"/>
              </a:ext>
            </a:extLst>
          </p:cNvPr>
          <p:cNvSpPr/>
          <p:nvPr/>
        </p:nvSpPr>
        <p:spPr>
          <a:xfrm>
            <a:off x="1359357" y="1371053"/>
            <a:ext cx="3232666" cy="274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AE458D9D-5114-BB7F-D3CC-3F90618AA219}"/>
              </a:ext>
            </a:extLst>
          </p:cNvPr>
          <p:cNvSpPr/>
          <p:nvPr/>
        </p:nvSpPr>
        <p:spPr>
          <a:xfrm>
            <a:off x="4242111" y="2477469"/>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2C84891-9DE6-63E7-8C57-9BC5E6F73E9E}"/>
              </a:ext>
            </a:extLst>
          </p:cNvPr>
          <p:cNvSpPr/>
          <p:nvPr/>
        </p:nvSpPr>
        <p:spPr>
          <a:xfrm>
            <a:off x="4120253" y="3719610"/>
            <a:ext cx="389624"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B99041B3-450D-06EA-7964-F0E99E4BB333}"/>
              </a:ext>
            </a:extLst>
          </p:cNvPr>
          <p:cNvSpPr>
            <a:spLocks noChangeAspect="1"/>
          </p:cNvSpPr>
          <p:nvPr/>
        </p:nvSpPr>
        <p:spPr bwMode="gray">
          <a:xfrm>
            <a:off x="4120253" y="235952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7" name="Oval 9">
            <a:extLst>
              <a:ext uri="{FF2B5EF4-FFF2-40B4-BE49-F238E27FC236}">
                <a16:creationId xmlns:a16="http://schemas.microsoft.com/office/drawing/2014/main" id="{13F793FB-73DA-EB66-919B-664D3D2B690E}"/>
              </a:ext>
            </a:extLst>
          </p:cNvPr>
          <p:cNvSpPr>
            <a:spLocks noChangeAspect="1"/>
          </p:cNvSpPr>
          <p:nvPr/>
        </p:nvSpPr>
        <p:spPr bwMode="gray">
          <a:xfrm>
            <a:off x="3998395" y="35874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18" name="Rectangle 5">
            <a:extLst>
              <a:ext uri="{FF2B5EF4-FFF2-40B4-BE49-F238E27FC236}">
                <a16:creationId xmlns:a16="http://schemas.microsoft.com/office/drawing/2014/main" id="{4B8A5289-9E50-380C-D253-A66BA7448CA9}"/>
              </a:ext>
            </a:extLst>
          </p:cNvPr>
          <p:cNvSpPr/>
          <p:nvPr/>
        </p:nvSpPr>
        <p:spPr>
          <a:xfrm>
            <a:off x="4793041" y="4863600"/>
            <a:ext cx="3173326"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D14C74C0-EB98-762D-4670-98EC3C6FA2F2}"/>
              </a:ext>
            </a:extLst>
          </p:cNvPr>
          <p:cNvSpPr/>
          <p:nvPr/>
        </p:nvSpPr>
        <p:spPr>
          <a:xfrm>
            <a:off x="6899537" y="5893899"/>
            <a:ext cx="707010"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66B90D24-B63A-00B0-2818-064ADA435791}"/>
              </a:ext>
            </a:extLst>
          </p:cNvPr>
          <p:cNvSpPr>
            <a:spLocks noChangeAspect="1"/>
          </p:cNvSpPr>
          <p:nvPr/>
        </p:nvSpPr>
        <p:spPr bwMode="gray">
          <a:xfrm>
            <a:off x="6771117" y="579189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25" name="Oval 9">
            <a:extLst>
              <a:ext uri="{FF2B5EF4-FFF2-40B4-BE49-F238E27FC236}">
                <a16:creationId xmlns:a16="http://schemas.microsoft.com/office/drawing/2014/main" id="{FD1DA79B-DE4C-411C-0979-BE63D5B206A6}"/>
              </a:ext>
            </a:extLst>
          </p:cNvPr>
          <p:cNvSpPr>
            <a:spLocks noChangeAspect="1"/>
          </p:cNvSpPr>
          <p:nvPr/>
        </p:nvSpPr>
        <p:spPr bwMode="gray">
          <a:xfrm>
            <a:off x="7826210" y="47627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26" name="Connector: Elbow 9">
            <a:extLst>
              <a:ext uri="{FF2B5EF4-FFF2-40B4-BE49-F238E27FC236}">
                <a16:creationId xmlns:a16="http://schemas.microsoft.com/office/drawing/2014/main" id="{C4CAFA2E-D3ED-D5CF-2D44-5AC880A4A290}"/>
              </a:ext>
            </a:extLst>
          </p:cNvPr>
          <p:cNvCxnSpPr>
            <a:cxnSpLocks/>
            <a:stCxn id="13" idx="3"/>
            <a:endCxn id="21" idx="0"/>
          </p:cNvCxnSpPr>
          <p:nvPr/>
        </p:nvCxnSpPr>
        <p:spPr>
          <a:xfrm>
            <a:off x="4592023" y="2744191"/>
            <a:ext cx="1787681" cy="84327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2904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84A485-BB9B-7966-20BB-936DB95FF8D4}"/>
              </a:ext>
            </a:extLst>
          </p:cNvPr>
          <p:cNvPicPr>
            <a:picLocks noChangeAspect="1"/>
          </p:cNvPicPr>
          <p:nvPr/>
        </p:nvPicPr>
        <p:blipFill>
          <a:blip r:embed="rId2"/>
          <a:stretch>
            <a:fillRect/>
          </a:stretch>
        </p:blipFill>
        <p:spPr>
          <a:xfrm>
            <a:off x="199131" y="1105625"/>
            <a:ext cx="7993563" cy="36350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Υποβολή Έγκρισης</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Δημοπρασία μπορεί τώρα να σταλεί για έγκριση</a:t>
            </a:r>
            <a:r>
              <a:rPr lang="en-US" dirty="0"/>
              <a:t>. </a:t>
            </a:r>
          </a:p>
          <a:p>
            <a:pPr marL="228600" indent="-228600" algn="just">
              <a:buClr>
                <a:srgbClr val="F15822"/>
              </a:buClr>
              <a:buFont typeface="+mj-lt"/>
              <a:buAutoNum type="arabicPeriod"/>
            </a:pPr>
            <a:r>
              <a:rPr lang="el-GR" dirty="0"/>
              <a:t>Ο χρήστης κάνει κλικ στο κουμπί </a:t>
            </a:r>
            <a:r>
              <a:rPr lang="el-GR" b="1" dirty="0"/>
              <a:t>Υποβολή</a:t>
            </a:r>
            <a:r>
              <a:rPr lang="en-US" b="1" dirty="0"/>
              <a:t>.</a:t>
            </a:r>
            <a:endParaRPr lang="en-US" dirty="0"/>
          </a:p>
          <a:p>
            <a:pPr marL="228600" indent="-228600" algn="just">
              <a:buClr>
                <a:srgbClr val="F15822"/>
              </a:buClr>
              <a:buFont typeface="+mj-lt"/>
              <a:buAutoNum type="arabicPeriod"/>
            </a:pPr>
            <a:r>
              <a:rPr lang="el-GR" dirty="0"/>
              <a:t>Μόλις υποβληθεί ο Διαγωνισμός, μπορείτε να παρακολουθήσετε την κατάστασή του κάνοντας κλικ στο κουμπί </a:t>
            </a:r>
            <a:r>
              <a:rPr lang="el-GR" b="1" dirty="0"/>
              <a:t>Παρακολούθηση Διαγωνισμού.</a:t>
            </a:r>
          </a:p>
          <a:p>
            <a:pPr algn="just">
              <a:buClr>
                <a:srgbClr val="F15822"/>
              </a:buClr>
            </a:pPr>
            <a:endParaRPr lang="en-US" dirty="0"/>
          </a:p>
          <a:p>
            <a:pPr marL="228600" indent="-228600" algn="just">
              <a:buClr>
                <a:srgbClr val="F15822"/>
              </a:buClr>
              <a:buFont typeface="+mj-lt"/>
              <a:buAutoNum type="arabicPeriod"/>
            </a:pPr>
            <a:endParaRPr lang="el-GR" dirty="0"/>
          </a:p>
          <a:p>
            <a:pPr marL="228600" indent="-228600" algn="just">
              <a:buClr>
                <a:srgbClr val="F15822"/>
              </a:buClr>
              <a:buFont typeface="+mj-lt"/>
              <a:buAutoNum type="arabicPeriod"/>
            </a:pPr>
            <a:endParaRPr lang="en-US"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7106017" y="1105662"/>
            <a:ext cx="595243" cy="322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10" idx="0"/>
          </p:cNvCxnSpPr>
          <p:nvPr/>
        </p:nvCxnSpPr>
        <p:spPr>
          <a:xfrm rot="10800000" flipV="1">
            <a:off x="4195913" y="1266714"/>
            <a:ext cx="2910105" cy="120879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7633368" y="10617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pic>
        <p:nvPicPr>
          <p:cNvPr id="10" name="Picture 9">
            <a:extLst>
              <a:ext uri="{FF2B5EF4-FFF2-40B4-BE49-F238E27FC236}">
                <a16:creationId xmlns:a16="http://schemas.microsoft.com/office/drawing/2014/main" id="{375A97BB-EA94-D284-B190-7D1477B193E5}"/>
              </a:ext>
            </a:extLst>
          </p:cNvPr>
          <p:cNvPicPr>
            <a:picLocks noChangeAspect="1"/>
          </p:cNvPicPr>
          <p:nvPr/>
        </p:nvPicPr>
        <p:blipFill>
          <a:blip r:embed="rId3"/>
          <a:stretch>
            <a:fillRect/>
          </a:stretch>
        </p:blipFill>
        <p:spPr>
          <a:xfrm>
            <a:off x="2602195" y="2475508"/>
            <a:ext cx="3187433" cy="363505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5" name="Rectangle 5">
            <a:extLst>
              <a:ext uri="{FF2B5EF4-FFF2-40B4-BE49-F238E27FC236}">
                <a16:creationId xmlns:a16="http://schemas.microsoft.com/office/drawing/2014/main" id="{F14BD526-CC74-7B0C-5DE4-161842242005}"/>
              </a:ext>
            </a:extLst>
          </p:cNvPr>
          <p:cNvSpPr/>
          <p:nvPr/>
        </p:nvSpPr>
        <p:spPr>
          <a:xfrm>
            <a:off x="4195913" y="5600165"/>
            <a:ext cx="1593715" cy="330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5721735" y="553227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29856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369E3E-AAC5-6E52-F91D-10ACFD4695C3}"/>
              </a:ext>
            </a:extLst>
          </p:cNvPr>
          <p:cNvPicPr>
            <a:picLocks noChangeAspect="1"/>
          </p:cNvPicPr>
          <p:nvPr/>
        </p:nvPicPr>
        <p:blipFill>
          <a:blip r:embed="rId2"/>
          <a:stretch>
            <a:fillRect/>
          </a:stretch>
        </p:blipFill>
        <p:spPr>
          <a:xfrm>
            <a:off x="237370" y="1298072"/>
            <a:ext cx="7903456" cy="27045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Ανάκληση της Υποβολής για Έγκριση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 ο χρήστης θέλει να αποσύρει την υποβολή της Δημοπρασίας για έγκριση, κάντε κλικ στο </a:t>
            </a:r>
            <a:r>
              <a:rPr lang="el-GR" b="1" dirty="0"/>
              <a:t>Ανάκληση</a:t>
            </a:r>
            <a:r>
              <a:rPr lang="el-GR" dirty="0"/>
              <a:t> στη στήλη εργασίας Ενέργεια.</a:t>
            </a:r>
          </a:p>
          <a:p>
            <a:pPr algn="just">
              <a:buClr>
                <a:srgbClr val="F15822"/>
              </a:buClr>
            </a:pP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6821279" y="3351445"/>
            <a:ext cx="486834"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985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41C32-B5CB-D0A8-BF19-9735668755CE}"/>
              </a:ext>
            </a:extLst>
          </p:cNvPr>
          <p:cNvPicPr>
            <a:picLocks noChangeAspect="1"/>
          </p:cNvPicPr>
          <p:nvPr/>
        </p:nvPicPr>
        <p:blipFill>
          <a:blip r:embed="rId3"/>
          <a:stretch>
            <a:fillRect/>
          </a:stretch>
        </p:blipFill>
        <p:spPr>
          <a:xfrm>
            <a:off x="200597" y="1106134"/>
            <a:ext cx="7925293" cy="387407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21984"/>
            <a:ext cx="11180232" cy="440940"/>
          </a:xfrm>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rtl="0">
              <a:buClr>
                <a:srgbClr val="F15822"/>
              </a:buClr>
            </a:pPr>
            <a:r>
              <a:rPr lang="en-US" sz="1400" dirty="0" err="1"/>
              <a:t>Γι</a:t>
            </a:r>
            <a:r>
              <a:rPr lang="en-US" sz="1400" dirty="0"/>
              <a:t>α έγκριση (ή απόρριψη) απευθείας από το e-mail:</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228600" indent="-228600" algn="just">
              <a:buClr>
                <a:srgbClr val="F15822"/>
              </a:buClr>
              <a:buFont typeface="+mj-lt"/>
              <a:buAutoNum type="arabicPeriod"/>
            </a:pPr>
            <a:r>
              <a:rPr lang="el-GR" dirty="0"/>
              <a:t>Κάντε κλικ στο </a:t>
            </a:r>
            <a:r>
              <a:rPr lang="el-GR" b="1" dirty="0"/>
              <a:t>Αποστολή</a:t>
            </a:r>
            <a:r>
              <a:rPr lang="el-GR" dirty="0"/>
              <a:t>.</a:t>
            </a:r>
            <a:endParaRPr lang="el-GR" b="1" dirty="0"/>
          </a:p>
        </p:txBody>
      </p:sp>
      <p:sp>
        <p:nvSpPr>
          <p:cNvPr id="8" name="Rectangle 5">
            <a:extLst>
              <a:ext uri="{FF2B5EF4-FFF2-40B4-BE49-F238E27FC236}">
                <a16:creationId xmlns:a16="http://schemas.microsoft.com/office/drawing/2014/main" id="{4FD89ED5-E75C-3B5B-8C1E-C138426BD442}"/>
              </a:ext>
            </a:extLst>
          </p:cNvPr>
          <p:cNvSpPr/>
          <p:nvPr/>
        </p:nvSpPr>
        <p:spPr>
          <a:xfrm>
            <a:off x="1148786" y="3273950"/>
            <a:ext cx="855358" cy="155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EDBDBE6-F479-2F01-07F6-7DC70F5DBB65}"/>
              </a:ext>
            </a:extLst>
          </p:cNvPr>
          <p:cNvSpPr>
            <a:spLocks noChangeAspect="1"/>
          </p:cNvSpPr>
          <p:nvPr/>
        </p:nvSpPr>
        <p:spPr bwMode="gray">
          <a:xfrm>
            <a:off x="1934139" y="3206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0" name="Picture 9">
            <a:extLst>
              <a:ext uri="{FF2B5EF4-FFF2-40B4-BE49-F238E27FC236}">
                <a16:creationId xmlns:a16="http://schemas.microsoft.com/office/drawing/2014/main" id="{30B42143-B82F-8FEC-EF3D-3B8DD3BE5A76}"/>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11" name="Rectangle 5">
            <a:extLst>
              <a:ext uri="{FF2B5EF4-FFF2-40B4-BE49-F238E27FC236}">
                <a16:creationId xmlns:a16="http://schemas.microsoft.com/office/drawing/2014/main" id="{80D18EC4-1BB2-B718-D0AA-4847858C2E7F}"/>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99B382F3-47F4-86B1-03BF-C19092234B76}"/>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C1DD5C3-5B6C-B74C-CDDF-75B6DE92C231}"/>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10370A5E-2616-F492-18A6-73CCE7D186FF}"/>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C706EA0-2AA5-4C76-3405-044491BF9C1B}"/>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7" name="Connector: Elbow 9">
            <a:extLst>
              <a:ext uri="{FF2B5EF4-FFF2-40B4-BE49-F238E27FC236}">
                <a16:creationId xmlns:a16="http://schemas.microsoft.com/office/drawing/2014/main" id="{873D380D-32F6-FD78-F7CD-AB63CC29FB56}"/>
              </a:ext>
            </a:extLst>
          </p:cNvPr>
          <p:cNvCxnSpPr>
            <a:cxnSpLocks/>
            <a:stCxn id="8" idx="3"/>
            <a:endCxn id="10" idx="1"/>
          </p:cNvCxnSpPr>
          <p:nvPr/>
        </p:nvCxnSpPr>
        <p:spPr>
          <a:xfrm>
            <a:off x="2004144" y="3351475"/>
            <a:ext cx="1397789" cy="78237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915F53-AB63-E5E8-5B69-D56B19DCE48E}"/>
              </a:ext>
            </a:extLst>
          </p:cNvPr>
          <p:cNvSpPr/>
          <p:nvPr/>
        </p:nvSpPr>
        <p:spPr>
          <a:xfrm>
            <a:off x="3469825" y="2840854"/>
            <a:ext cx="1046242" cy="13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362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27F4CA-3659-7056-979E-FAA78D60E91C}"/>
              </a:ext>
            </a:extLst>
          </p:cNvPr>
          <p:cNvPicPr>
            <a:picLocks noChangeAspect="1"/>
          </p:cNvPicPr>
          <p:nvPr/>
        </p:nvPicPr>
        <p:blipFill>
          <a:blip r:embed="rId3"/>
          <a:stretch>
            <a:fillRect/>
          </a:stretch>
        </p:blipFill>
        <p:spPr>
          <a:xfrm>
            <a:off x="184789" y="1116349"/>
            <a:ext cx="8047903" cy="1360521"/>
          </a:xfrm>
          <a:prstGeom prst="rect">
            <a:avLst/>
          </a:prstGeom>
        </p:spPr>
      </p:pic>
      <p:pic>
        <p:nvPicPr>
          <p:cNvPr id="16" name="Picture 15">
            <a:extLst>
              <a:ext uri="{FF2B5EF4-FFF2-40B4-BE49-F238E27FC236}">
                <a16:creationId xmlns:a16="http://schemas.microsoft.com/office/drawing/2014/main" id="{4F92B1F2-C46E-D52D-C82B-B2E643A8805F}"/>
              </a:ext>
            </a:extLst>
          </p:cNvPr>
          <p:cNvPicPr>
            <a:picLocks noChangeAspect="1"/>
          </p:cNvPicPr>
          <p:nvPr/>
        </p:nvPicPr>
        <p:blipFill>
          <a:blip r:embed="rId4"/>
          <a:stretch>
            <a:fillRect/>
          </a:stretch>
        </p:blipFill>
        <p:spPr>
          <a:xfrm>
            <a:off x="252655" y="2697497"/>
            <a:ext cx="6616458" cy="34558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a:t>
            </a:r>
            <a:r>
              <a:rPr lang="en-US" b="1" dirty="0">
                <a:latin typeface="+mn-lt"/>
              </a:rPr>
              <a:t> 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a:buClr>
                <a:srgbClr val="F15822"/>
              </a:buClr>
            </a:pPr>
            <a:r>
              <a:rPr lang="el-GR" dirty="0">
                <a:solidFill>
                  <a:srgbClr val="000000"/>
                </a:solidFill>
              </a:rPr>
              <a:t>Για να εγκρίνετε (ή να αρνηθείτε) μέσω Ariba</a:t>
            </a:r>
            <a:r>
              <a:rPr lang="en-US" dirty="0"/>
              <a:t>:</a:t>
            </a:r>
          </a:p>
          <a:p>
            <a:pPr marL="228600" indent="-228600" algn="just" rtl="0">
              <a:buClr>
                <a:srgbClr val="F15822"/>
              </a:buClr>
              <a:buFont typeface="+mj-lt"/>
              <a:buAutoNum type="arabicPeriod"/>
            </a:pPr>
            <a:r>
              <a:rPr lang="el-GR" sz="1400" dirty="0"/>
              <a:t>Συνδεθείτε στο σύστημα </a:t>
            </a:r>
            <a:r>
              <a:rPr lang="en-US" sz="1400" dirty="0"/>
              <a:t>ARIBA και, </a:t>
            </a:r>
            <a:r>
              <a:rPr lang="en-US" sz="1400" dirty="0" err="1"/>
              <a:t>στην</a:t>
            </a:r>
            <a:r>
              <a:rPr lang="en-US" sz="1400" dirty="0"/>
              <a:t> α</a:t>
            </a:r>
            <a:r>
              <a:rPr lang="en-US" sz="1400" dirty="0" err="1"/>
              <a:t>ρχική</a:t>
            </a:r>
            <a:r>
              <a:rPr lang="en-US" sz="1400" dirty="0"/>
              <a:t> </a:t>
            </a:r>
            <a:r>
              <a:rPr lang="en-US" sz="1400" dirty="0" err="1"/>
              <a:t>σελίδ</a:t>
            </a:r>
            <a:r>
              <a:rPr lang="en-US" sz="1400" dirty="0"/>
              <a:t>α, μεταβείτε </a:t>
            </a:r>
            <a:r>
              <a:rPr lang="el-GR" sz="1400" dirty="0"/>
              <a:t>στην καρτέλα </a:t>
            </a:r>
            <a:r>
              <a:rPr lang="el-GR" sz="1400" b="1" dirty="0"/>
              <a:t>Διαχείριση</a:t>
            </a:r>
            <a:r>
              <a:rPr lang="en-US" sz="1400" dirty="0"/>
              <a:t> και </a:t>
            </a:r>
            <a:r>
              <a:rPr lang="en-US" sz="1400" dirty="0" err="1"/>
              <a:t>κάντε</a:t>
            </a:r>
            <a:r>
              <a:rPr lang="en-US" sz="1400" dirty="0"/>
              <a:t> </a:t>
            </a:r>
            <a:r>
              <a:rPr lang="en-US" sz="1400" dirty="0" err="1"/>
              <a:t>κλικ</a:t>
            </a:r>
            <a:r>
              <a:rPr lang="en-US" sz="1400" dirty="0"/>
              <a:t> </a:t>
            </a:r>
            <a:r>
              <a:rPr lang="el-GR" sz="1400" dirty="0"/>
              <a:t>στην επιλογή </a:t>
            </a:r>
            <a:r>
              <a:rPr lang="en-US" sz="1400" b="1" dirty="0" err="1"/>
              <a:t>Οι</a:t>
            </a:r>
            <a:r>
              <a:rPr lang="en-US" sz="1400" b="1" dirty="0"/>
              <a:t> </a:t>
            </a:r>
            <a:r>
              <a:rPr lang="en-US" sz="1400" b="1" dirty="0" err="1"/>
              <a:t>εργ</a:t>
            </a:r>
            <a:r>
              <a:rPr lang="en-US" sz="1400" b="1" dirty="0"/>
              <a:t>ασίες μου</a:t>
            </a:r>
            <a:r>
              <a:rPr lang="el-GR" sz="1400" b="1" dirty="0"/>
              <a:t>.</a:t>
            </a:r>
            <a:endParaRPr lang="en-US" sz="1400"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V δίπλα στην </a:t>
            </a:r>
            <a:r>
              <a:rPr lang="el-GR" b="1" dirty="0"/>
              <a:t>Έγκριση Δημοσίευσης της Δημοπρασίας</a:t>
            </a:r>
            <a:r>
              <a:rPr lang="el-GR" dirty="0"/>
              <a:t>. </a:t>
            </a:r>
            <a:endParaRPr lang="en-US" dirty="0"/>
          </a:p>
          <a:p>
            <a:pPr marL="228600" indent="-228600" algn="just">
              <a:buClr>
                <a:srgbClr val="F15822"/>
              </a:buClr>
              <a:buFont typeface="+mj-lt"/>
              <a:buAutoNum type="arabicPeriod"/>
            </a:pPr>
            <a:r>
              <a:rPr lang="el-GR" dirty="0"/>
              <a:t>Κάντε κλικ στο </a:t>
            </a:r>
            <a:r>
              <a:rPr lang="el-GR" b="1" dirty="0"/>
              <a:t>Έγκριση</a:t>
            </a:r>
            <a:r>
              <a:rPr lang="en-US" b="1" dirty="0"/>
              <a:t>.</a:t>
            </a: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Φίλτρου</a:t>
            </a:r>
            <a:r>
              <a:rPr lang="en-US" i="1" dirty="0"/>
              <a:t>.</a:t>
            </a:r>
          </a:p>
        </p:txBody>
      </p:sp>
      <p:sp>
        <p:nvSpPr>
          <p:cNvPr id="9" name="Rectangle 5">
            <a:extLst>
              <a:ext uri="{FF2B5EF4-FFF2-40B4-BE49-F238E27FC236}">
                <a16:creationId xmlns:a16="http://schemas.microsoft.com/office/drawing/2014/main" id="{C5873005-AFDE-B1FD-38DA-97152BF708B1}"/>
              </a:ext>
            </a:extLst>
          </p:cNvPr>
          <p:cNvSpPr/>
          <p:nvPr/>
        </p:nvSpPr>
        <p:spPr>
          <a:xfrm>
            <a:off x="6835777" y="2032734"/>
            <a:ext cx="790141"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F26F76F-42F4-2864-18E5-1C0472733484}"/>
              </a:ext>
            </a:extLst>
          </p:cNvPr>
          <p:cNvSpPr/>
          <p:nvPr/>
        </p:nvSpPr>
        <p:spPr>
          <a:xfrm>
            <a:off x="510530" y="4582357"/>
            <a:ext cx="1641509"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6733328" y="196484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2057918" y="45144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5" name="Rectangle 5">
            <a:extLst>
              <a:ext uri="{FF2B5EF4-FFF2-40B4-BE49-F238E27FC236}">
                <a16:creationId xmlns:a16="http://schemas.microsoft.com/office/drawing/2014/main" id="{DCF93BD2-A480-789E-36B9-0FAADD055AA1}"/>
              </a:ext>
            </a:extLst>
          </p:cNvPr>
          <p:cNvSpPr/>
          <p:nvPr/>
        </p:nvSpPr>
        <p:spPr>
          <a:xfrm>
            <a:off x="639396" y="5639555"/>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1229990" y="556147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8788246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a:t>
            </a:r>
            <a:r>
              <a:rPr lang="en-US" b="1" dirty="0">
                <a:latin typeface="+mn-lt"/>
              </a:rPr>
              <a:t> 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 </a:t>
            </a:r>
          </a:p>
          <a:p>
            <a:pPr marL="228600" indent="-228600" algn="just">
              <a:buClr>
                <a:srgbClr val="F15822"/>
              </a:buClr>
              <a:buFont typeface="+mj-lt"/>
              <a:buAutoNum type="arabicPeriod"/>
            </a:pPr>
            <a:r>
              <a:rPr lang="el-GR" dirty="0"/>
              <a:t>Κάντε κλικ στο</a:t>
            </a:r>
            <a:r>
              <a:rPr lang="en-US" dirty="0"/>
              <a:t> </a:t>
            </a:r>
            <a:r>
              <a:rPr lang="en-US" b="1" dirty="0"/>
              <a:t>O</a:t>
            </a:r>
            <a:r>
              <a:rPr lang="el-GR" b="1" dirty="0"/>
              <a:t>Κ</a:t>
            </a:r>
            <a:r>
              <a:rPr lang="en-US" b="1" dirty="0"/>
              <a:t>.</a:t>
            </a:r>
            <a:endParaRPr lang="en-US" dirty="0"/>
          </a:p>
          <a:p>
            <a:pPr algn="just">
              <a:buClr>
                <a:srgbClr val="F15822"/>
              </a:buClr>
            </a:pPr>
            <a:endParaRPr lang="en-US" dirty="0"/>
          </a:p>
        </p:txBody>
      </p:sp>
      <p:pic>
        <p:nvPicPr>
          <p:cNvPr id="5" name="Picture 4">
            <a:extLst>
              <a:ext uri="{FF2B5EF4-FFF2-40B4-BE49-F238E27FC236}">
                <a16:creationId xmlns:a16="http://schemas.microsoft.com/office/drawing/2014/main" id="{C8FB6CD8-9C4C-78BE-5259-49354277A71B}"/>
              </a:ext>
            </a:extLst>
          </p:cNvPr>
          <p:cNvPicPr>
            <a:picLocks noChangeAspect="1"/>
          </p:cNvPicPr>
          <p:nvPr/>
        </p:nvPicPr>
        <p:blipFill>
          <a:blip r:embed="rId3"/>
          <a:stretch>
            <a:fillRect/>
          </a:stretch>
        </p:blipFill>
        <p:spPr>
          <a:xfrm>
            <a:off x="191864" y="1106134"/>
            <a:ext cx="8011104" cy="2771753"/>
          </a:xfrm>
          <a:prstGeom prst="rect">
            <a:avLst/>
          </a:prstGeom>
        </p:spPr>
      </p:pic>
      <p:sp>
        <p:nvSpPr>
          <p:cNvPr id="7" name="Rectangle 5">
            <a:extLst>
              <a:ext uri="{FF2B5EF4-FFF2-40B4-BE49-F238E27FC236}">
                <a16:creationId xmlns:a16="http://schemas.microsoft.com/office/drawing/2014/main" id="{4441642A-C295-EF54-DAAB-EB74B7157229}"/>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8BFDDB20-D93C-3CDD-A324-FF1DC95F7C6A}"/>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2741551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8156276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E526A-74B8-7B59-6C1E-DB328F002F77}"/>
              </a:ext>
            </a:extLst>
          </p:cNvPr>
          <p:cNvPicPr>
            <a:picLocks noChangeAspect="1"/>
          </p:cNvPicPr>
          <p:nvPr/>
        </p:nvPicPr>
        <p:blipFill>
          <a:blip r:embed="rId3"/>
          <a:stretch>
            <a:fillRect/>
          </a:stretch>
        </p:blipFill>
        <p:spPr>
          <a:xfrm>
            <a:off x="201846" y="1156294"/>
            <a:ext cx="7963201" cy="30872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.4 </a:t>
            </a:r>
            <a:r>
              <a:rPr lang="el-GR" b="1" dirty="0">
                <a:latin typeface="+mn-lt"/>
              </a:rPr>
              <a:t>Έργο Προμήθευσης - Μοναδικός Διαγωνισμός Δημοπρασία</a:t>
            </a:r>
            <a:r>
              <a:rPr lang="en-US" b="1" dirty="0">
                <a:latin typeface="+mn-lt"/>
              </a:rPr>
              <a:t>|</a:t>
            </a:r>
            <a:r>
              <a:rPr lang="el-GR" b="1" dirty="0">
                <a:latin typeface="+mn-lt"/>
              </a:rPr>
              <a:t>Παρακολούθηση Δημοπρασίας</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παρακολουθήσει τον διαγωνισμό στην ενότητα </a:t>
            </a:r>
            <a:r>
              <a:rPr lang="el-GR" b="1" dirty="0"/>
              <a:t>Παρακολούθηση διαγωνισμού.</a:t>
            </a:r>
          </a:p>
          <a:p>
            <a:pPr algn="just">
              <a:buClr>
                <a:srgbClr val="F15822"/>
              </a:buClr>
            </a:pPr>
            <a:r>
              <a:rPr lang="el-GR" dirty="0"/>
              <a:t>Σε αυτήν την ενότητα, οι ακόλουθες πληροφορίες είναι διαθέσιμες</a:t>
            </a:r>
            <a:r>
              <a:rPr lang="en-US" dirty="0"/>
              <a:t>:</a:t>
            </a:r>
          </a:p>
          <a:p>
            <a:pPr marL="171450" indent="-171450" algn="just">
              <a:buClr>
                <a:srgbClr val="F15822"/>
              </a:buClr>
              <a:buFontTx/>
              <a:buChar char="-"/>
            </a:pPr>
            <a:r>
              <a:rPr lang="el-GR" dirty="0"/>
              <a:t>Η κατάσταση συμμετοχής του προμηθευτή μέσω του πλακιδίου </a:t>
            </a:r>
            <a:r>
              <a:rPr lang="el-GR" b="1" dirty="0"/>
              <a:t>Συμμετοχή προμηθευτών.</a:t>
            </a:r>
            <a:endParaRPr lang="en-US" b="1" dirty="0"/>
          </a:p>
          <a:p>
            <a:pPr marL="171450" indent="-171450" algn="just">
              <a:buClr>
                <a:srgbClr val="F15822"/>
              </a:buClr>
              <a:buFontTx/>
              <a:buChar char="-"/>
            </a:pPr>
            <a:r>
              <a:rPr lang="el-GR" dirty="0"/>
              <a:t>Ο υπολειπόμενος χρόνος μέχρι το τέλος του διαγωνισμού μέσω του πλακιδίου </a:t>
            </a:r>
            <a:r>
              <a:rPr lang="el-GR" b="1" dirty="0"/>
              <a:t>Διάρκεια διαγωνισμού.</a:t>
            </a:r>
            <a:r>
              <a:rPr lang="en-US" b="1" dirty="0"/>
              <a:t> </a:t>
            </a:r>
            <a:endParaRPr lang="el-GR" b="1" dirty="0"/>
          </a:p>
          <a:p>
            <a:pPr marL="171450" indent="-171450" algn="just">
              <a:buClr>
                <a:srgbClr val="F15822"/>
              </a:buClr>
              <a:buFontTx/>
              <a:buChar char="-"/>
            </a:pPr>
            <a:r>
              <a:rPr lang="el-GR" dirty="0"/>
              <a:t>Ο αριθμός των Στοιχείων που έλαβαν τουλάχιστον μία προσφορά από προμηθευτές στο πλακίδιο </a:t>
            </a:r>
            <a:r>
              <a:rPr lang="el-GR" b="1" dirty="0"/>
              <a:t>Συνολική κάλυψη στοιχείου</a:t>
            </a:r>
            <a:r>
              <a:rPr lang="en-US" b="1" dirty="0"/>
              <a:t>.</a:t>
            </a:r>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algn="just">
              <a:buClr>
                <a:srgbClr val="F15822"/>
              </a:buClr>
            </a:pPr>
            <a:r>
              <a:rPr lang="el-GR" b="1" dirty="0">
                <a:solidFill>
                  <a:srgbClr val="FF0000"/>
                </a:solidFill>
              </a:rPr>
              <a:t>Σημείωση</a:t>
            </a:r>
            <a:r>
              <a:rPr lang="el-GR" dirty="0">
                <a:solidFill>
                  <a:srgbClr val="FF0000"/>
                </a:solidFill>
              </a:rPr>
              <a:t>: σε περίπτωση Δημοπρασίας Ολλανδικού Τύπου, η Δημοπρασία θα κλείσει αυτόματα αφού όλα τα στοιχεία/</a:t>
            </a:r>
            <a:r>
              <a:rPr lang="en-US" dirty="0">
                <a:solidFill>
                  <a:srgbClr val="FF0000"/>
                </a:solidFill>
              </a:rPr>
              <a:t> </a:t>
            </a:r>
            <a:r>
              <a:rPr lang="el-GR" dirty="0">
                <a:solidFill>
                  <a:srgbClr val="FF0000"/>
                </a:solidFill>
              </a:rPr>
              <a:t>παρτίδες λάβουν μια προσφορά.</a:t>
            </a:r>
          </a:p>
          <a:p>
            <a:pPr algn="just">
              <a:buClr>
                <a:srgbClr val="F15822"/>
              </a:buClr>
            </a:pPr>
            <a:endParaRPr lang="en-US" dirty="0"/>
          </a:p>
        </p:txBody>
      </p:sp>
      <p:sp>
        <p:nvSpPr>
          <p:cNvPr id="8" name="Rectangle 7">
            <a:extLst>
              <a:ext uri="{FF2B5EF4-FFF2-40B4-BE49-F238E27FC236}">
                <a16:creationId xmlns:a16="http://schemas.microsoft.com/office/drawing/2014/main" id="{E1F35E32-D80D-D7A5-13C1-33BF1C5194E7}"/>
              </a:ext>
            </a:extLst>
          </p:cNvPr>
          <p:cNvSpPr/>
          <p:nvPr/>
        </p:nvSpPr>
        <p:spPr>
          <a:xfrm>
            <a:off x="234477" y="1641876"/>
            <a:ext cx="1405855"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4DCA511-06BD-9464-E3BE-A01D50D7804D}"/>
              </a:ext>
            </a:extLst>
          </p:cNvPr>
          <p:cNvSpPr/>
          <p:nvPr/>
        </p:nvSpPr>
        <p:spPr>
          <a:xfrm>
            <a:off x="2867611" y="1641876"/>
            <a:ext cx="1198362"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913108-5D6D-43EF-F324-F4FCE490595D}"/>
              </a:ext>
            </a:extLst>
          </p:cNvPr>
          <p:cNvSpPr/>
          <p:nvPr/>
        </p:nvSpPr>
        <p:spPr>
          <a:xfrm>
            <a:off x="5492095" y="1641876"/>
            <a:ext cx="1405855"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665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5410541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Ειδοποίηση Απαντήσεων Προμηθευτή</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ένας Προμηθευτής υποβάλει την απάντησή του, ο Ιδιοκτήτης του Έργου λαμβάνει μια ειδοποίηση μέσω email, δηλώνοντας ότι μια απάντηση έχει υποβληθεί από έναν συμμετέχοντα.</a:t>
            </a:r>
            <a:endParaRPr lang="en-US" dirty="0"/>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BCE47A68-DFE8-9CFD-E835-62418F22B9E3}"/>
              </a:ext>
            </a:extLst>
          </p:cNvPr>
          <p:cNvPicPr>
            <a:picLocks noChangeAspect="1"/>
          </p:cNvPicPr>
          <p:nvPr/>
        </p:nvPicPr>
        <p:blipFill>
          <a:blip r:embed="rId3"/>
          <a:stretch>
            <a:fillRect/>
          </a:stretch>
        </p:blipFill>
        <p:spPr>
          <a:xfrm>
            <a:off x="192968" y="1147599"/>
            <a:ext cx="8010000" cy="3153066"/>
          </a:xfrm>
          <a:prstGeom prst="rect">
            <a:avLst/>
          </a:prstGeom>
        </p:spPr>
      </p:pic>
    </p:spTree>
    <p:extLst>
      <p:ext uri="{BB962C8B-B14F-4D97-AF65-F5344CB8AC3E}">
        <p14:creationId xmlns:p14="http://schemas.microsoft.com/office/powerpoint/2010/main" val="7015172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E70590-83CB-897A-9A61-051C33A4FEDB}"/>
              </a:ext>
            </a:extLst>
          </p:cNvPr>
          <p:cNvPicPr>
            <a:picLocks noChangeAspect="1"/>
          </p:cNvPicPr>
          <p:nvPr/>
        </p:nvPicPr>
        <p:blipFill>
          <a:blip r:embed="rId3"/>
          <a:stretch>
            <a:fillRect/>
          </a:stretch>
        </p:blipFill>
        <p:spPr>
          <a:xfrm>
            <a:off x="212095" y="1155469"/>
            <a:ext cx="7910974" cy="345939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a:t>
            </a:r>
            <a:r>
              <a:rPr lang="en-US" b="1" dirty="0">
                <a:latin typeface="+mn-lt"/>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η Δημοπρασία κλείσει, η κατάσταση του διαγωνισμού μετατρέπεται αυτόματα σε </a:t>
            </a:r>
            <a:r>
              <a:rPr lang="el-GR" b="1" dirty="0"/>
              <a:t>Έλεγχος απαντήσεων</a:t>
            </a:r>
            <a:r>
              <a:rPr lang="en-US" dirty="0"/>
              <a:t>. </a:t>
            </a:r>
          </a:p>
          <a:p>
            <a:pPr marL="342900" indent="-342900" algn="just">
              <a:buClr>
                <a:srgbClr val="F15822"/>
              </a:buClr>
              <a:buFont typeface="+mj-lt"/>
              <a:buAutoNum type="arabicPeriod"/>
            </a:pPr>
            <a:r>
              <a:rPr lang="el-GR" dirty="0"/>
              <a:t>Ο χρήστης </a:t>
            </a:r>
            <a:r>
              <a:rPr lang="el-GR" b="1" dirty="0"/>
              <a:t>ανοίγει τον φάκελο </a:t>
            </a:r>
            <a:r>
              <a:rPr lang="el-GR" dirty="0"/>
              <a:t>για να αποκαλύψει τις απαντήσεις των Προμηθευτών</a:t>
            </a:r>
            <a:r>
              <a:rPr lang="en-US" dirty="0"/>
              <a:t>.</a:t>
            </a:r>
          </a:p>
          <a:p>
            <a:pPr marL="228600" indent="-228600" algn="just">
              <a:buClr>
                <a:srgbClr val="F15822"/>
              </a:buClr>
              <a:buFont typeface="+mj-lt"/>
              <a:buAutoNum type="arabicPeriod"/>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6873519" y="1139085"/>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7606814" y="10786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157331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Εργασίας </a:t>
            </a:r>
            <a:r>
              <a:rPr lang="en-US" b="1" dirty="0"/>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Για να ολοκληρώσετε την εργασία</a:t>
            </a:r>
            <a:r>
              <a:rPr lang="el-GR" sz="1200"/>
              <a:t> και να προχωρήσετε με την δημοσίευση του διαγωνισμού</a:t>
            </a:r>
            <a:r>
              <a:rPr lang="en-US" sz="1200"/>
              <a:t>:</a:t>
            </a:r>
          </a:p>
          <a:p>
            <a:pPr marL="228600" indent="-228600" algn="just">
              <a:buClr>
                <a:srgbClr val="F15822"/>
              </a:buClr>
              <a:buFont typeface="+mj-lt"/>
              <a:buAutoNum type="arabicPeriod" startAt="7"/>
            </a:pPr>
            <a:r>
              <a:rPr lang="el-GR" sz="1200"/>
              <a:t>Κάντε κλικ στην ένδειξη </a:t>
            </a:r>
            <a:r>
              <a:rPr lang="el-GR" sz="1200" b="1"/>
              <a:t>Ορίστε σε ολοκληρωμένο.</a:t>
            </a:r>
            <a:endParaRPr lang="it-IT" sz="1200" b="1"/>
          </a:p>
          <a:p>
            <a:pPr algn="just" rtl="0">
              <a:buClr>
                <a:srgbClr val="F15822"/>
              </a:buClr>
            </a:pPr>
            <a:r>
              <a:rPr lang="el-GR" sz="1200"/>
              <a:t>Μόλις η εργασία ολοκληρωθεί, η κατάσταση της θα αλλάξει σε </a:t>
            </a:r>
            <a:r>
              <a:rPr lang="el-GR" sz="1200" b="1"/>
              <a:t>Ολοκληρωμένο</a:t>
            </a:r>
            <a:endParaRPr lang="it-IT" sz="120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9" name="Picture 8">
            <a:extLst>
              <a:ext uri="{FF2B5EF4-FFF2-40B4-BE49-F238E27FC236}">
                <a16:creationId xmlns:a16="http://schemas.microsoft.com/office/drawing/2014/main" id="{792C93C7-A2E9-A354-0920-59B3BE0EE456}"/>
              </a:ext>
            </a:extLst>
          </p:cNvPr>
          <p:cNvPicPr>
            <a:picLocks noChangeAspect="1"/>
          </p:cNvPicPr>
          <p:nvPr/>
        </p:nvPicPr>
        <p:blipFill>
          <a:blip r:embed="rId2"/>
          <a:stretch>
            <a:fillRect/>
          </a:stretch>
        </p:blipFill>
        <p:spPr>
          <a:xfrm>
            <a:off x="247669" y="1151723"/>
            <a:ext cx="7750732" cy="1265335"/>
          </a:xfrm>
          <a:prstGeom prst="rect">
            <a:avLst/>
          </a:prstGeom>
        </p:spPr>
      </p:pic>
      <p:pic>
        <p:nvPicPr>
          <p:cNvPr id="14" name="Picture 13">
            <a:extLst>
              <a:ext uri="{FF2B5EF4-FFF2-40B4-BE49-F238E27FC236}">
                <a16:creationId xmlns:a16="http://schemas.microsoft.com/office/drawing/2014/main" id="{1FA0F908-4A7D-CEB2-F8C8-8B6E09250212}"/>
              </a:ext>
            </a:extLst>
          </p:cNvPr>
          <p:cNvPicPr>
            <a:picLocks noChangeAspect="1"/>
          </p:cNvPicPr>
          <p:nvPr/>
        </p:nvPicPr>
        <p:blipFill>
          <a:blip r:embed="rId3"/>
          <a:stretch>
            <a:fillRect/>
          </a:stretch>
        </p:blipFill>
        <p:spPr>
          <a:xfrm>
            <a:off x="352425" y="3987419"/>
            <a:ext cx="7866478" cy="750836"/>
          </a:xfrm>
          <a:prstGeom prst="rect">
            <a:avLst/>
          </a:prstGeom>
          <a:ln w="9525">
            <a:solidFill>
              <a:srgbClr val="FF0000"/>
            </a:solidFill>
          </a:ln>
        </p:spPr>
      </p:pic>
      <p:sp>
        <p:nvSpPr>
          <p:cNvPr id="15" name="Rectangle 5">
            <a:extLst>
              <a:ext uri="{FF2B5EF4-FFF2-40B4-BE49-F238E27FC236}">
                <a16:creationId xmlns:a16="http://schemas.microsoft.com/office/drawing/2014/main" id="{AB27504C-91EC-FA50-D53E-5962562E8C7A}"/>
              </a:ext>
            </a:extLst>
          </p:cNvPr>
          <p:cNvSpPr/>
          <p:nvPr/>
        </p:nvSpPr>
        <p:spPr>
          <a:xfrm>
            <a:off x="6737664" y="1962297"/>
            <a:ext cx="1091886" cy="2141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4511A9D4-4EA5-B1D6-8D72-3AA2C9888031}"/>
              </a:ext>
            </a:extLst>
          </p:cNvPr>
          <p:cNvSpPr>
            <a:spLocks noChangeAspect="1"/>
          </p:cNvSpPr>
          <p:nvPr/>
        </p:nvSpPr>
        <p:spPr bwMode="gray">
          <a:xfrm>
            <a:off x="6664049" y="1898196"/>
            <a:ext cx="189603" cy="1896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cxnSp>
        <p:nvCxnSpPr>
          <p:cNvPr id="17" name="Connector: Elbow 16">
            <a:extLst>
              <a:ext uri="{FF2B5EF4-FFF2-40B4-BE49-F238E27FC236}">
                <a16:creationId xmlns:a16="http://schemas.microsoft.com/office/drawing/2014/main" id="{0A9DCEA8-7EF5-7244-85FE-3720CF084F9A}"/>
              </a:ext>
            </a:extLst>
          </p:cNvPr>
          <p:cNvCxnSpPr>
            <a:cxnSpLocks/>
            <a:stCxn id="15" idx="2"/>
            <a:endCxn id="14" idx="0"/>
          </p:cNvCxnSpPr>
          <p:nvPr/>
        </p:nvCxnSpPr>
        <p:spPr>
          <a:xfrm rot="5400000">
            <a:off x="4879129" y="1582941"/>
            <a:ext cx="1811014" cy="299794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599D1990-0595-D07B-EE27-665FA71F1326}"/>
              </a:ext>
            </a:extLst>
          </p:cNvPr>
          <p:cNvSpPr/>
          <p:nvPr/>
        </p:nvSpPr>
        <p:spPr>
          <a:xfrm>
            <a:off x="3457297" y="4538134"/>
            <a:ext cx="665738" cy="171546"/>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2867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136D24-1453-901A-F979-74F2A830D72A}"/>
              </a:ext>
            </a:extLst>
          </p:cNvPr>
          <p:cNvPicPr>
            <a:picLocks noChangeAspect="1"/>
          </p:cNvPicPr>
          <p:nvPr/>
        </p:nvPicPr>
        <p:blipFill>
          <a:blip r:embed="rId3"/>
          <a:stretch>
            <a:fillRect/>
          </a:stretch>
        </p:blipFill>
        <p:spPr>
          <a:xfrm>
            <a:off x="184090" y="1107291"/>
            <a:ext cx="7956733" cy="33200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a:t>
            </a:r>
            <a:r>
              <a:rPr lang="en-US" b="1" dirty="0">
                <a:latin typeface="+mn-lt"/>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dirty="0"/>
              <a:t>Επιλέξτε τους </a:t>
            </a:r>
            <a:r>
              <a:rPr lang="el-GR" b="1" dirty="0"/>
              <a:t>Συμμετέχοντες</a:t>
            </a:r>
            <a:r>
              <a:rPr lang="el-GR" dirty="0"/>
              <a:t> των οποίων την απάντηση θέλετε να ανοίξετε</a:t>
            </a:r>
            <a:endParaRPr lang="en-US" dirty="0"/>
          </a:p>
          <a:p>
            <a:pPr marL="228600" indent="-228600" algn="just">
              <a:buClr>
                <a:srgbClr val="F15822"/>
              </a:buClr>
              <a:buFont typeface="+mj-lt"/>
              <a:buAutoNum type="arabicPeriod"/>
            </a:pPr>
            <a:r>
              <a:rPr lang="el-GR" dirty="0"/>
              <a:t>Κάντε κλικ στο </a:t>
            </a:r>
            <a:r>
              <a:rPr lang="el-GR" b="1" dirty="0"/>
              <a:t>Άνοιγμα φακέλου</a:t>
            </a:r>
            <a:r>
              <a:rPr lang="en-US" dirty="0"/>
              <a:t>.</a:t>
            </a:r>
          </a:p>
          <a:p>
            <a:pPr marL="228600" indent="-228600" algn="just">
              <a:buClr>
                <a:srgbClr val="F15822"/>
              </a:buClr>
              <a:buFont typeface="+mj-lt"/>
              <a:buAutoNum type="arabicPeriod"/>
            </a:pPr>
            <a:endParaRPr lang="en-US" dirty="0"/>
          </a:p>
          <a:p>
            <a:pPr algn="just">
              <a:buClr>
                <a:srgbClr val="F15822"/>
              </a:buClr>
            </a:pPr>
            <a:r>
              <a:rPr lang="el-GR" b="1" i="1" dirty="0">
                <a:solidFill>
                  <a:srgbClr val="FF0000"/>
                </a:solidFill>
              </a:rPr>
              <a:t>Σημείωση: </a:t>
            </a:r>
            <a:r>
              <a:rPr lang="el-GR" i="1" dirty="0">
                <a:solidFill>
                  <a:srgbClr val="FF0000"/>
                </a:solidFill>
              </a:rPr>
              <a:t>Η επιλογή 'Αποστολή Email στους Επιλεγμένους Συμμετέχοντες' είναι επιλεγμένη ως προεπιλογή. Αν ο χρήστης δεν θέλει να στείλει Email ειδοποιώντας ότι οι φάκελοι ανοίγονται, </a:t>
            </a:r>
            <a:r>
              <a:rPr lang="el-GR" i="1" dirty="0" err="1">
                <a:solidFill>
                  <a:srgbClr val="FF0000"/>
                </a:solidFill>
              </a:rPr>
              <a:t>αποεπιλέξτε</a:t>
            </a:r>
            <a:r>
              <a:rPr lang="el-GR" i="1" dirty="0">
                <a:solidFill>
                  <a:srgbClr val="FF0000"/>
                </a:solidFill>
              </a:rPr>
              <a:t> την επιλογή.</a:t>
            </a:r>
            <a:endParaRPr lang="en-US" i="1" dirty="0">
              <a:solidFill>
                <a:srgbClr val="FF0000"/>
              </a:solidFill>
            </a:endParaRPr>
          </a:p>
          <a:p>
            <a:pPr algn="just">
              <a:buClr>
                <a:srgbClr val="F15822"/>
              </a:buClr>
            </a:pPr>
            <a:endParaRPr lang="en-US" dirty="0"/>
          </a:p>
        </p:txBody>
      </p:sp>
      <p:sp>
        <p:nvSpPr>
          <p:cNvPr id="11" name="Rectangle 5">
            <a:extLst>
              <a:ext uri="{FF2B5EF4-FFF2-40B4-BE49-F238E27FC236}">
                <a16:creationId xmlns:a16="http://schemas.microsoft.com/office/drawing/2014/main" id="{393482E3-5860-20CD-D63F-3E3E5CE7B3FD}"/>
              </a:ext>
            </a:extLst>
          </p:cNvPr>
          <p:cNvSpPr/>
          <p:nvPr/>
        </p:nvSpPr>
        <p:spPr>
          <a:xfrm>
            <a:off x="391027" y="2831871"/>
            <a:ext cx="336942" cy="59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383F1823-C892-AD70-0C9C-C43CFF4DE0AC}"/>
              </a:ext>
            </a:extLst>
          </p:cNvPr>
          <p:cNvSpPr/>
          <p:nvPr/>
        </p:nvSpPr>
        <p:spPr>
          <a:xfrm>
            <a:off x="6649374" y="1109403"/>
            <a:ext cx="892869" cy="30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83EE152-03F9-5FDA-EA99-3105B2B6858C}"/>
              </a:ext>
            </a:extLst>
          </p:cNvPr>
          <p:cNvSpPr>
            <a:spLocks noChangeAspect="1"/>
          </p:cNvSpPr>
          <p:nvPr/>
        </p:nvSpPr>
        <p:spPr bwMode="gray">
          <a:xfrm>
            <a:off x="330355" y="27255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6581481" y="1342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095879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Έλεγχος Απαντήσεων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Φάκελος ανοίξει, ο </a:t>
            </a:r>
            <a:r>
              <a:rPr lang="el-GR" b="1" dirty="0"/>
              <a:t>χρήστης</a:t>
            </a:r>
            <a:r>
              <a:rPr lang="el-GR" dirty="0"/>
              <a:t> μπορεί να ελέγξει τις απαντήσεις των Προμηθευτών</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στον </a:t>
            </a:r>
            <a:r>
              <a:rPr lang="el-GR" b="1" dirty="0"/>
              <a:t>Φάκελο 4.0 – Οικονομικής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είχαν ανεβάσει προηγουμένως οι Προμηθευτές για να τα κατεβάσετε </a:t>
            </a:r>
            <a:r>
              <a:rPr lang="el-GR" b="1" dirty="0"/>
              <a:t>αυτόματα</a:t>
            </a:r>
            <a:r>
              <a:rPr lang="en-US" b="1" dirty="0"/>
              <a:t>.</a:t>
            </a:r>
            <a:endParaRPr lang="el-GR" b="1" dirty="0"/>
          </a:p>
        </p:txBody>
      </p:sp>
      <p:pic>
        <p:nvPicPr>
          <p:cNvPr id="5" name="Picture 4">
            <a:extLst>
              <a:ext uri="{FF2B5EF4-FFF2-40B4-BE49-F238E27FC236}">
                <a16:creationId xmlns:a16="http://schemas.microsoft.com/office/drawing/2014/main" id="{1EA42C5A-E25E-0291-F50E-5C6AB0FA925F}"/>
              </a:ext>
            </a:extLst>
          </p:cNvPr>
          <p:cNvPicPr>
            <a:picLocks noChangeAspect="1"/>
          </p:cNvPicPr>
          <p:nvPr/>
        </p:nvPicPr>
        <p:blipFill>
          <a:blip r:embed="rId3"/>
          <a:stretch>
            <a:fillRect/>
          </a:stretch>
        </p:blipFill>
        <p:spPr>
          <a:xfrm>
            <a:off x="186179" y="1106133"/>
            <a:ext cx="7954643" cy="3009027"/>
          </a:xfrm>
          <a:prstGeom prst="rect">
            <a:avLst/>
          </a:prstGeom>
        </p:spPr>
      </p:pic>
      <p:sp>
        <p:nvSpPr>
          <p:cNvPr id="8" name="Rectangle 5">
            <a:extLst>
              <a:ext uri="{FF2B5EF4-FFF2-40B4-BE49-F238E27FC236}">
                <a16:creationId xmlns:a16="http://schemas.microsoft.com/office/drawing/2014/main" id="{4363FD3E-1CAC-E62B-0717-02FE26A0AAAC}"/>
              </a:ext>
            </a:extLst>
          </p:cNvPr>
          <p:cNvSpPr/>
          <p:nvPr/>
        </p:nvSpPr>
        <p:spPr>
          <a:xfrm>
            <a:off x="207613" y="341124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BC17613-BF9B-E242-F93D-336804178944}"/>
              </a:ext>
            </a:extLst>
          </p:cNvPr>
          <p:cNvSpPr/>
          <p:nvPr/>
        </p:nvSpPr>
        <p:spPr>
          <a:xfrm>
            <a:off x="2601157" y="387715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306B032-59E6-E704-F68C-8849576FC4E8}"/>
              </a:ext>
            </a:extLst>
          </p:cNvPr>
          <p:cNvSpPr>
            <a:spLocks noChangeAspect="1"/>
          </p:cNvSpPr>
          <p:nvPr/>
        </p:nvSpPr>
        <p:spPr bwMode="gray">
          <a:xfrm>
            <a:off x="2261919" y="3343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3" name="Oval 12">
            <a:extLst>
              <a:ext uri="{FF2B5EF4-FFF2-40B4-BE49-F238E27FC236}">
                <a16:creationId xmlns:a16="http://schemas.microsoft.com/office/drawing/2014/main" id="{3C6C6D9D-A2B0-B5C4-F4B6-9662F3BEAD51}"/>
              </a:ext>
            </a:extLst>
          </p:cNvPr>
          <p:cNvSpPr>
            <a:spLocks noChangeAspect="1"/>
          </p:cNvSpPr>
          <p:nvPr/>
        </p:nvSpPr>
        <p:spPr bwMode="gray">
          <a:xfrm>
            <a:off x="3933313" y="38092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829123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3B7239-1A36-690D-D8EC-8A9B8EC80C10}"/>
              </a:ext>
            </a:extLst>
          </p:cNvPr>
          <p:cNvPicPr>
            <a:picLocks noChangeAspect="1"/>
          </p:cNvPicPr>
          <p:nvPr/>
        </p:nvPicPr>
        <p:blipFill>
          <a:blip r:embed="rId3"/>
          <a:stretch>
            <a:fillRect/>
          </a:stretch>
        </p:blipFill>
        <p:spPr>
          <a:xfrm>
            <a:off x="206072" y="1114306"/>
            <a:ext cx="8030325" cy="31558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Αρχείων Προμηθευτή (</a:t>
            </a:r>
            <a:r>
              <a:rPr lang="en-US" b="1" dirty="0">
                <a:latin typeface="+mn-lt"/>
              </a:rPr>
              <a:t>1/2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εύκολα να κατεβάσει όλα τα συνημμένα των Προμηθευτών σε λίγα βήματα.</a:t>
            </a:r>
          </a:p>
          <a:p>
            <a:pPr algn="just">
              <a:buClr>
                <a:srgbClr val="F15822"/>
              </a:buClr>
            </a:pPr>
            <a:r>
              <a:rPr lang="el-GR" dirty="0"/>
              <a:t>Μέσα στη σελίδα του Διαγωνισμού </a:t>
            </a:r>
            <a:r>
              <a:rPr lang="en-US" dirty="0"/>
              <a:t>:</a:t>
            </a:r>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πρόσκλησης προμηθευτή.</a:t>
            </a:r>
            <a:endParaRPr lang="en-US" b="1" dirty="0"/>
          </a:p>
          <a:p>
            <a:pPr marL="342900" indent="-342900" algn="just">
              <a:buClr>
                <a:srgbClr val="F15822"/>
              </a:buClr>
              <a:buFont typeface="+mj-lt"/>
              <a:buAutoNum type="arabicPeriod"/>
            </a:pPr>
            <a:r>
              <a:rPr lang="el-GR" dirty="0"/>
              <a:t>Κάντε κλικ στο </a:t>
            </a:r>
            <a:r>
              <a:rPr lang="el-GR" b="1" dirty="0"/>
              <a:t>Λήψη Συνημμένων Προμηθευτή</a:t>
            </a:r>
            <a:r>
              <a:rPr lang="en-US" b="1" dirty="0"/>
              <a:t>.</a:t>
            </a:r>
          </a:p>
          <a:p>
            <a:pPr marL="342900" indent="-342900" algn="just">
              <a:buClr>
                <a:srgbClr val="F15822"/>
              </a:buClr>
              <a:buFont typeface="+mj-lt"/>
              <a:buAutoNum type="arabicPeriod"/>
            </a:pPr>
            <a:endParaRPr lang="en-US" dirty="0"/>
          </a:p>
          <a:p>
            <a:pPr algn="just">
              <a:buClr>
                <a:srgbClr val="F15822"/>
              </a:buClr>
            </a:pPr>
            <a:r>
              <a:rPr lang="el-GR" dirty="0"/>
              <a:t>Ένα νέο παράθυρο θα ανοίξει όπως φαίνεται στην επόμενη διαφάνεια.</a:t>
            </a: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471040" y="2694100"/>
            <a:ext cx="1463556" cy="2088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7008478" y="2323584"/>
            <a:ext cx="1082404"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373472" y="26262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6934596" y="22512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86777" y="1108467"/>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918884" y="1245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5582578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489206"/>
          </a:xfrm>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Αρχείων Προμηθευτή (</a:t>
            </a:r>
            <a:r>
              <a:rPr lang="en-US" b="1" dirty="0">
                <a:latin typeface="+mn-lt"/>
              </a:rPr>
              <a:t>2/2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Ίδια διαδικασία για την επιλογή Προμηθευτή. Ο χρήστης μπορεί είτε να επιλέξει να κατεβάσει τα συνημμένα όλων των προμηθευτών είτε συγκεκριμένων προμηθευτών.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Η λήψη θα ξεκινήσει </a:t>
            </a:r>
            <a:r>
              <a:rPr lang="el-GR" b="1" dirty="0"/>
              <a:t>αυτόματα</a:t>
            </a:r>
            <a:r>
              <a:rPr lang="en-US" dirty="0"/>
              <a:t>.</a:t>
            </a:r>
            <a:endParaRPr lang="el-GR" dirty="0"/>
          </a:p>
          <a:p>
            <a:pPr algn="just">
              <a:buClr>
                <a:srgbClr val="F15822"/>
              </a:buClr>
            </a:pPr>
            <a:endParaRPr lang="en-US" dirty="0"/>
          </a:p>
        </p:txBody>
      </p:sp>
      <p:pic>
        <p:nvPicPr>
          <p:cNvPr id="5" name="Picture 4">
            <a:extLst>
              <a:ext uri="{FF2B5EF4-FFF2-40B4-BE49-F238E27FC236}">
                <a16:creationId xmlns:a16="http://schemas.microsoft.com/office/drawing/2014/main" id="{F586DF3E-A2F5-B516-2CD2-EB6D197E6A7E}"/>
              </a:ext>
            </a:extLst>
          </p:cNvPr>
          <p:cNvPicPr>
            <a:picLocks noChangeAspect="1"/>
          </p:cNvPicPr>
          <p:nvPr/>
        </p:nvPicPr>
        <p:blipFill>
          <a:blip r:embed="rId3"/>
          <a:stretch>
            <a:fillRect/>
          </a:stretch>
        </p:blipFill>
        <p:spPr>
          <a:xfrm>
            <a:off x="201846" y="1180864"/>
            <a:ext cx="7918278" cy="4065839"/>
          </a:xfrm>
          <a:prstGeom prst="rect">
            <a:avLst/>
          </a:prstGeom>
        </p:spPr>
      </p:pic>
      <p:sp>
        <p:nvSpPr>
          <p:cNvPr id="9" name="Rectangle 5">
            <a:extLst>
              <a:ext uri="{FF2B5EF4-FFF2-40B4-BE49-F238E27FC236}">
                <a16:creationId xmlns:a16="http://schemas.microsoft.com/office/drawing/2014/main" id="{B7BA6EE5-695C-AFA3-A096-81BA29A2DCAA}"/>
              </a:ext>
            </a:extLst>
          </p:cNvPr>
          <p:cNvSpPr/>
          <p:nvPr/>
        </p:nvSpPr>
        <p:spPr>
          <a:xfrm>
            <a:off x="392565" y="2762141"/>
            <a:ext cx="801188"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7A08ADDB-22B9-4AD0-9D11-DCF8A9E7D44D}"/>
              </a:ext>
            </a:extLst>
          </p:cNvPr>
          <p:cNvSpPr/>
          <p:nvPr/>
        </p:nvSpPr>
        <p:spPr>
          <a:xfrm>
            <a:off x="2952206" y="2753263"/>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1685A6E-6AFF-E873-73B0-B3A4C5C67E2F}"/>
              </a:ext>
            </a:extLst>
          </p:cNvPr>
          <p:cNvSpPr>
            <a:spLocks noChangeAspect="1"/>
          </p:cNvSpPr>
          <p:nvPr/>
        </p:nvSpPr>
        <p:spPr bwMode="gray">
          <a:xfrm>
            <a:off x="1120013" y="26942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Oval 16">
            <a:extLst>
              <a:ext uri="{FF2B5EF4-FFF2-40B4-BE49-F238E27FC236}">
                <a16:creationId xmlns:a16="http://schemas.microsoft.com/office/drawing/2014/main" id="{4D1E29D3-5415-067B-1BA9-3766578C6BBE}"/>
              </a:ext>
            </a:extLst>
          </p:cNvPr>
          <p:cNvSpPr>
            <a:spLocks noChangeAspect="1"/>
          </p:cNvSpPr>
          <p:nvPr/>
        </p:nvSpPr>
        <p:spPr bwMode="gray">
          <a:xfrm>
            <a:off x="4265932" y="26853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8" name="Rectangle 5">
            <a:extLst>
              <a:ext uri="{FF2B5EF4-FFF2-40B4-BE49-F238E27FC236}">
                <a16:creationId xmlns:a16="http://schemas.microsoft.com/office/drawing/2014/main" id="{1109EA84-A820-43C7-CD84-0C017EFA6877}"/>
              </a:ext>
            </a:extLst>
          </p:cNvPr>
          <p:cNvSpPr/>
          <p:nvPr/>
        </p:nvSpPr>
        <p:spPr>
          <a:xfrm>
            <a:off x="4808550" y="1910763"/>
            <a:ext cx="801188" cy="2176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2015009-EA68-A929-DD68-E1E77694A064}"/>
              </a:ext>
            </a:extLst>
          </p:cNvPr>
          <p:cNvSpPr>
            <a:spLocks noChangeAspect="1"/>
          </p:cNvSpPr>
          <p:nvPr/>
        </p:nvSpPr>
        <p:spPr bwMode="gray">
          <a:xfrm>
            <a:off x="5535998" y="18428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0" name="Rectangle 5">
            <a:extLst>
              <a:ext uri="{FF2B5EF4-FFF2-40B4-BE49-F238E27FC236}">
                <a16:creationId xmlns:a16="http://schemas.microsoft.com/office/drawing/2014/main" id="{ABB67393-6A35-BF79-22BF-BA5B844CC6D0}"/>
              </a:ext>
            </a:extLst>
          </p:cNvPr>
          <p:cNvSpPr/>
          <p:nvPr/>
        </p:nvSpPr>
        <p:spPr>
          <a:xfrm>
            <a:off x="7003936" y="4916511"/>
            <a:ext cx="563941" cy="330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9D2894-19CA-6702-77B6-E29935C46737}"/>
              </a:ext>
            </a:extLst>
          </p:cNvPr>
          <p:cNvSpPr>
            <a:spLocks noChangeAspect="1"/>
          </p:cNvSpPr>
          <p:nvPr/>
        </p:nvSpPr>
        <p:spPr bwMode="gray">
          <a:xfrm>
            <a:off x="7494138" y="48381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7512929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r>
              <a:rPr lang="el-GR" sz="1600" dirty="0"/>
              <a:t>5</a:t>
            </a:r>
            <a:r>
              <a:rPr lang="it-IT" sz="1600" dirty="0"/>
              <a:t>.4</a:t>
            </a:r>
            <a:endParaRPr lang="en-US" sz="1600" dirty="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1237132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Ανάθεση Προμηθευτών </a:t>
            </a:r>
            <a:r>
              <a:rPr lang="en-US" b="1" dirty="0">
                <a:latin typeface="+mn-lt"/>
              </a:rPr>
              <a:t>– </a:t>
            </a:r>
            <a:r>
              <a:rPr lang="el-GR" b="1" dirty="0">
                <a:latin typeface="+mn-lt"/>
              </a:rPr>
              <a:t>Επισύναψη εγγράφου για τους Προϋπογράφοντες Ανάθεσης &amp; τον Τελικό Εγκρίνων Ανάθεσης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Πριν υποβάλει τη έγκριση για ανάθεση, ο Αγοραστής μπορεί να εισάγει ένα συνημμένο στην εργασία που υποστηρίζει το υποβληθέν σενάριο ανάθεσης, ώστε οι </a:t>
            </a:r>
            <a:r>
              <a:rPr lang="el-GR" dirty="0" err="1"/>
              <a:t>εγκριτές</a:t>
            </a:r>
            <a:r>
              <a:rPr lang="el-GR" dirty="0"/>
              <a:t> να δουν το έγγραφο που έχει στείλει ο Αγοραστής στο email που ζητά έγκριση.</a:t>
            </a:r>
          </a:p>
          <a:p>
            <a:pPr algn="just">
              <a:buClr>
                <a:srgbClr val="F15822"/>
              </a:buClr>
            </a:pPr>
            <a:r>
              <a:rPr lang="el-GR" dirty="0"/>
              <a:t>Για να εισάγετε το συνημμένο:</a:t>
            </a:r>
            <a:endParaRPr lang="en-US" dirty="0"/>
          </a:p>
          <a:p>
            <a:pPr marL="228600" indent="-228600" algn="just">
              <a:buClr>
                <a:srgbClr val="F15822"/>
              </a:buClr>
              <a:buAutoNum type="arabicPeriod"/>
            </a:pPr>
            <a:r>
              <a:rPr lang="el-GR" dirty="0"/>
              <a:t>Στην καρτέλα Εργασίες, κάντε κλικ στην εργασία </a:t>
            </a:r>
            <a:r>
              <a:rPr lang="el-GR" b="1" dirty="0"/>
              <a:t>Έγκριση Ανάθεσης.</a:t>
            </a:r>
            <a:endParaRPr lang="en-US" b="1" dirty="0"/>
          </a:p>
          <a:p>
            <a:pPr marL="228600" indent="-228600" algn="just">
              <a:buClr>
                <a:srgbClr val="F15822"/>
              </a:buClr>
              <a:buAutoNum type="arabicPeriod"/>
            </a:pPr>
            <a:r>
              <a:rPr lang="el-GR" dirty="0"/>
              <a:t>Μεταβείτε στην ενότητα </a:t>
            </a:r>
            <a:r>
              <a:rPr lang="el-GR" b="1" dirty="0"/>
              <a:t>Σχόλια και ιστορικό δραστηριοτήτων.</a:t>
            </a:r>
            <a:endParaRPr lang="en-US" b="1" dirty="0"/>
          </a:p>
          <a:p>
            <a:pPr marL="228600" indent="-228600" algn="just">
              <a:buClr>
                <a:srgbClr val="F15822"/>
              </a:buClr>
              <a:buAutoNum type="arabicPeriod"/>
            </a:pPr>
            <a:r>
              <a:rPr lang="el-GR" dirty="0"/>
              <a:t>Εισάγετε ένα σχόλιο και κάντε κλικ στο </a:t>
            </a:r>
            <a:r>
              <a:rPr lang="el-GR" b="1" dirty="0"/>
              <a:t>κάντε αναζήτηση </a:t>
            </a:r>
            <a:r>
              <a:rPr lang="el-GR" dirty="0"/>
              <a:t>και εισάγετε ένα αρχείο από τον υπολογιστή σας.</a:t>
            </a:r>
          </a:p>
          <a:p>
            <a:pPr marL="228600" indent="-228600" algn="just">
              <a:buClr>
                <a:srgbClr val="F15822"/>
              </a:buClr>
              <a:buAutoNum type="arabicPeriod"/>
            </a:pPr>
            <a:r>
              <a:rPr lang="el-GR" dirty="0"/>
              <a:t>Κάντε κλικ στο </a:t>
            </a:r>
            <a:r>
              <a:rPr lang="el-GR" b="1" dirty="0"/>
              <a:t>Αποστολή</a:t>
            </a:r>
            <a:r>
              <a:rPr lang="el-GR" dirty="0"/>
              <a:t>.</a:t>
            </a:r>
            <a:endParaRPr lang="en-US" b="1" dirty="0"/>
          </a:p>
        </p:txBody>
      </p:sp>
      <p:pic>
        <p:nvPicPr>
          <p:cNvPr id="4" name="Picture 3">
            <a:extLst>
              <a:ext uri="{FF2B5EF4-FFF2-40B4-BE49-F238E27FC236}">
                <a16:creationId xmlns:a16="http://schemas.microsoft.com/office/drawing/2014/main" id="{AE653D09-64AE-6926-0E74-79AE4CE5B7B4}"/>
              </a:ext>
            </a:extLst>
          </p:cNvPr>
          <p:cNvPicPr>
            <a:picLocks noChangeAspect="1"/>
          </p:cNvPicPr>
          <p:nvPr/>
        </p:nvPicPr>
        <p:blipFill>
          <a:blip r:embed="rId3"/>
          <a:stretch>
            <a:fillRect/>
          </a:stretch>
        </p:blipFill>
        <p:spPr>
          <a:xfrm>
            <a:off x="175212" y="3542730"/>
            <a:ext cx="7995523" cy="2334097"/>
          </a:xfrm>
          <a:prstGeom prst="rect">
            <a:avLst/>
          </a:prstGeom>
        </p:spPr>
      </p:pic>
      <p:pic>
        <p:nvPicPr>
          <p:cNvPr id="6" name="Picture 5">
            <a:extLst>
              <a:ext uri="{FF2B5EF4-FFF2-40B4-BE49-F238E27FC236}">
                <a16:creationId xmlns:a16="http://schemas.microsoft.com/office/drawing/2014/main" id="{EE22CB31-1D4F-A95A-B408-9F26C0D8F9D9}"/>
              </a:ext>
            </a:extLst>
          </p:cNvPr>
          <p:cNvPicPr>
            <a:picLocks noChangeAspect="1"/>
          </p:cNvPicPr>
          <p:nvPr/>
        </p:nvPicPr>
        <p:blipFill rotWithShape="1">
          <a:blip r:embed="rId4"/>
          <a:srcRect r="11930"/>
          <a:stretch/>
        </p:blipFill>
        <p:spPr>
          <a:xfrm>
            <a:off x="175212" y="1153230"/>
            <a:ext cx="7995523" cy="1926994"/>
          </a:xfrm>
          <a:prstGeom prst="rect">
            <a:avLst/>
          </a:prstGeom>
        </p:spPr>
      </p:pic>
      <p:sp>
        <p:nvSpPr>
          <p:cNvPr id="7" name="Rectangle 5">
            <a:extLst>
              <a:ext uri="{FF2B5EF4-FFF2-40B4-BE49-F238E27FC236}">
                <a16:creationId xmlns:a16="http://schemas.microsoft.com/office/drawing/2014/main" id="{ED5D5CB5-6678-2834-7AE5-CB3B73D1FD76}"/>
              </a:ext>
            </a:extLst>
          </p:cNvPr>
          <p:cNvSpPr/>
          <p:nvPr/>
        </p:nvSpPr>
        <p:spPr>
          <a:xfrm>
            <a:off x="224078" y="2705097"/>
            <a:ext cx="138657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9CBE95-80EC-9E03-AA4C-77A78EF0533C}"/>
              </a:ext>
            </a:extLst>
          </p:cNvPr>
          <p:cNvSpPr>
            <a:spLocks noChangeAspect="1"/>
          </p:cNvSpPr>
          <p:nvPr/>
        </p:nvSpPr>
        <p:spPr bwMode="gray">
          <a:xfrm>
            <a:off x="1542758" y="28579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76FFFEA9-FA66-274B-E687-AC8B113EB240}"/>
              </a:ext>
            </a:extLst>
          </p:cNvPr>
          <p:cNvSpPr/>
          <p:nvPr/>
        </p:nvSpPr>
        <p:spPr>
          <a:xfrm>
            <a:off x="330201" y="3522778"/>
            <a:ext cx="1685442" cy="2886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C4BC612-143D-55E3-A881-77B1762DF12B}"/>
              </a:ext>
            </a:extLst>
          </p:cNvPr>
          <p:cNvSpPr>
            <a:spLocks noChangeAspect="1"/>
          </p:cNvSpPr>
          <p:nvPr/>
        </p:nvSpPr>
        <p:spPr bwMode="gray">
          <a:xfrm>
            <a:off x="1947749" y="36756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E5A0F1B6-B201-4CFC-13FE-171029C743D7}"/>
              </a:ext>
            </a:extLst>
          </p:cNvPr>
          <p:cNvSpPr/>
          <p:nvPr/>
        </p:nvSpPr>
        <p:spPr>
          <a:xfrm>
            <a:off x="485186" y="3897008"/>
            <a:ext cx="7622493" cy="178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3FBCCFD-D7F4-CE6E-F4C0-27C3ACAB2528}"/>
              </a:ext>
            </a:extLst>
          </p:cNvPr>
          <p:cNvSpPr>
            <a:spLocks noChangeAspect="1"/>
          </p:cNvSpPr>
          <p:nvPr/>
        </p:nvSpPr>
        <p:spPr bwMode="gray">
          <a:xfrm>
            <a:off x="422130" y="55839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3" name="Rectangle 5">
            <a:extLst>
              <a:ext uri="{FF2B5EF4-FFF2-40B4-BE49-F238E27FC236}">
                <a16:creationId xmlns:a16="http://schemas.microsoft.com/office/drawing/2014/main" id="{2393B74C-C212-1222-D924-D9C89D6F70DA}"/>
              </a:ext>
            </a:extLst>
          </p:cNvPr>
          <p:cNvSpPr/>
          <p:nvPr/>
        </p:nvSpPr>
        <p:spPr>
          <a:xfrm>
            <a:off x="7564803" y="5717564"/>
            <a:ext cx="542877" cy="1792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4B707AA-82CC-B3FF-054F-16EA0C14D908}"/>
              </a:ext>
            </a:extLst>
          </p:cNvPr>
          <p:cNvSpPr>
            <a:spLocks noChangeAspect="1"/>
          </p:cNvSpPr>
          <p:nvPr/>
        </p:nvSpPr>
        <p:spPr bwMode="gray">
          <a:xfrm>
            <a:off x="7496910" y="58172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0265775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FDD0B-B79D-AF1A-76E1-337C36303734}"/>
              </a:ext>
            </a:extLst>
          </p:cNvPr>
          <p:cNvPicPr>
            <a:picLocks noChangeAspect="1"/>
          </p:cNvPicPr>
          <p:nvPr/>
        </p:nvPicPr>
        <p:blipFill>
          <a:blip r:embed="rId3"/>
          <a:stretch>
            <a:fillRect/>
          </a:stretch>
        </p:blipFill>
        <p:spPr>
          <a:xfrm>
            <a:off x="170646" y="1139707"/>
            <a:ext cx="4769095" cy="457858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Ανάθεση Δημοπρασίας Αγγλικού Τύπου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Δημοπρασίας Αγγλικού Τύπου, θα δημιουργηθεί ένα προεπιλεγμένο σενάριο</a:t>
            </a:r>
            <a:r>
              <a:rPr lang="en-US" dirty="0"/>
              <a:t>. </a:t>
            </a:r>
          </a:p>
          <a:p>
            <a:pPr marL="342900" indent="-342900" algn="just">
              <a:buClr>
                <a:srgbClr val="F15822"/>
              </a:buClr>
              <a:buFont typeface="+mj-lt"/>
              <a:buAutoNum type="arabicPeriod"/>
            </a:pPr>
            <a:r>
              <a:rPr lang="el-GR" dirty="0"/>
              <a:t>Για να υποβάλετε ένα σενάριο ανάθεσης για έγκριση, επιλέξτε το επιθυμητό σενάριο κάνοντας κλικ πάνω του.</a:t>
            </a:r>
            <a:endParaRPr lang="en-US" dirty="0"/>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r>
              <a:rPr lang="en-US" dirty="0"/>
              <a:t>.</a:t>
            </a:r>
          </a:p>
          <a:p>
            <a:pPr marL="342900" indent="-342900" algn="just">
              <a:buClr>
                <a:srgbClr val="F15822"/>
              </a:buClr>
              <a:buFont typeface="+mj-lt"/>
              <a:buAutoNum type="arabicPeriod"/>
            </a:pPr>
            <a:r>
              <a:rPr lang="el-GR" dirty="0"/>
              <a:t>Κάντε κλικ στο </a:t>
            </a:r>
            <a:r>
              <a:rPr lang="el-GR" b="1" dirty="0"/>
              <a:t>Επιβεβαίωση</a:t>
            </a:r>
            <a:r>
              <a:rPr lang="el-GR" dirty="0"/>
              <a:t>.</a:t>
            </a:r>
            <a:endParaRPr lang="en-US" dirty="0"/>
          </a:p>
          <a:p>
            <a:pPr marL="342900" indent="-342900" algn="just">
              <a:buClr>
                <a:srgbClr val="F15822"/>
              </a:buClr>
              <a:buFont typeface="+mj-lt"/>
              <a:buAutoNum type="arabicPeriod"/>
            </a:pPr>
            <a:r>
              <a:rPr lang="el-GR" dirty="0"/>
              <a:t>Κάντε κλικ στο </a:t>
            </a:r>
            <a:r>
              <a:rPr lang="el-GR" b="1" dirty="0"/>
              <a:t>Παραμείνετε</a:t>
            </a:r>
            <a:r>
              <a:rPr lang="en-US" dirty="0"/>
              <a:t>.</a:t>
            </a:r>
          </a:p>
          <a:p>
            <a:pPr marL="342900" indent="-342900" algn="just">
              <a:buClr>
                <a:srgbClr val="F15822"/>
              </a:buClr>
              <a:buFont typeface="+mj-lt"/>
              <a:buAutoNum type="arabicPeriod"/>
            </a:pPr>
            <a:endParaRPr lang="en-US" dirty="0"/>
          </a:p>
          <a:p>
            <a:pPr algn="just">
              <a:buClr>
                <a:srgbClr val="F15822"/>
              </a:buClr>
            </a:pPr>
            <a:r>
              <a:rPr lang="el-GR" b="1" dirty="0">
                <a:solidFill>
                  <a:srgbClr val="FF0000"/>
                </a:solidFill>
              </a:rPr>
              <a:t>Σημείωση</a:t>
            </a:r>
            <a:r>
              <a:rPr lang="el-GR" dirty="0">
                <a:solidFill>
                  <a:srgbClr val="FF0000"/>
                </a:solidFill>
              </a:rPr>
              <a:t>: Σε περίπτωση Δημοπρασίας Ολλανδικού Τύπου, δεν υπάρχουν προεπιλεγμένα σενάρια, οπότε είναι απαραίτητο να δημιουργηθεί ένα χειροκίνητο σενάριο. Η διαδικασία παρουσιάζεται στις επόμενες διαφάνειες. </a:t>
            </a:r>
          </a:p>
          <a:p>
            <a:pPr algn="just">
              <a:buClr>
                <a:srgbClr val="F15822"/>
              </a:buClr>
            </a:pPr>
            <a:r>
              <a:rPr lang="el-GR" dirty="0">
                <a:solidFill>
                  <a:srgbClr val="FF0000"/>
                </a:solidFill>
              </a:rPr>
              <a:t>Είναι δυνατόν να δημιουργηθεί ένα χειροκίνητο σενάριο και για τους άλλους τύπους δημοπρασιών.</a:t>
            </a:r>
            <a:endParaRPr lang="en-US" dirty="0">
              <a:solidFill>
                <a:srgbClr val="FF0000"/>
              </a:solidFill>
            </a:endParaRPr>
          </a:p>
          <a:p>
            <a:pPr algn="just">
              <a:buClr>
                <a:srgbClr val="F15822"/>
              </a:buClr>
            </a:pPr>
            <a:endParaRPr lang="el-GR"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226583" y="2130002"/>
            <a:ext cx="1708749" cy="12080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1895585" y="20446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5" name="Rectangle 5">
            <a:extLst>
              <a:ext uri="{FF2B5EF4-FFF2-40B4-BE49-F238E27FC236}">
                <a16:creationId xmlns:a16="http://schemas.microsoft.com/office/drawing/2014/main" id="{4550B1E8-2BEF-8630-A4C1-A617F357E825}"/>
              </a:ext>
            </a:extLst>
          </p:cNvPr>
          <p:cNvSpPr/>
          <p:nvPr/>
        </p:nvSpPr>
        <p:spPr>
          <a:xfrm>
            <a:off x="1645673" y="4415184"/>
            <a:ext cx="2252759" cy="5918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1559908" y="43511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stCxn id="13" idx="3"/>
            <a:endCxn id="9" idx="1"/>
          </p:cNvCxnSpPr>
          <p:nvPr/>
        </p:nvCxnSpPr>
        <p:spPr>
          <a:xfrm flipV="1">
            <a:off x="1935332" y="2582232"/>
            <a:ext cx="2795375" cy="1517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9">
            <a:extLst>
              <a:ext uri="{FF2B5EF4-FFF2-40B4-BE49-F238E27FC236}">
                <a16:creationId xmlns:a16="http://schemas.microsoft.com/office/drawing/2014/main" id="{EB817BA5-E9EA-3CDD-1A5D-354E20CEB8CE}"/>
              </a:ext>
            </a:extLst>
          </p:cNvPr>
          <p:cNvCxnSpPr>
            <a:cxnSpLocks/>
            <a:stCxn id="9" idx="2"/>
            <a:endCxn id="16" idx="0"/>
          </p:cNvCxnSpPr>
          <p:nvPr/>
        </p:nvCxnSpPr>
        <p:spPr>
          <a:xfrm rot="5400000">
            <a:off x="5867672" y="3994933"/>
            <a:ext cx="396209" cy="17299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A13746D-01F5-3E47-3F40-B63D791148CF}"/>
              </a:ext>
            </a:extLst>
          </p:cNvPr>
          <p:cNvPicPr>
            <a:picLocks noChangeAspect="1"/>
          </p:cNvPicPr>
          <p:nvPr/>
        </p:nvPicPr>
        <p:blipFill>
          <a:blip r:embed="rId4"/>
          <a:stretch>
            <a:fillRect/>
          </a:stretch>
        </p:blipFill>
        <p:spPr>
          <a:xfrm>
            <a:off x="4730707" y="1281137"/>
            <a:ext cx="2843132" cy="260218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3" name="Rectangle 5">
            <a:extLst>
              <a:ext uri="{FF2B5EF4-FFF2-40B4-BE49-F238E27FC236}">
                <a16:creationId xmlns:a16="http://schemas.microsoft.com/office/drawing/2014/main" id="{8B60F14F-A317-F7BA-C09A-8A75EB644893}"/>
              </a:ext>
            </a:extLst>
          </p:cNvPr>
          <p:cNvSpPr/>
          <p:nvPr/>
        </p:nvSpPr>
        <p:spPr>
          <a:xfrm>
            <a:off x="6354656" y="3640525"/>
            <a:ext cx="747479" cy="2917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B1006521-E45C-3EBB-DFE8-396DB873FD63}"/>
              </a:ext>
            </a:extLst>
          </p:cNvPr>
          <p:cNvSpPr>
            <a:spLocks noChangeAspect="1"/>
          </p:cNvSpPr>
          <p:nvPr/>
        </p:nvSpPr>
        <p:spPr bwMode="gray">
          <a:xfrm>
            <a:off x="6296703" y="35544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pic>
        <p:nvPicPr>
          <p:cNvPr id="16" name="Picture 15">
            <a:extLst>
              <a:ext uri="{FF2B5EF4-FFF2-40B4-BE49-F238E27FC236}">
                <a16:creationId xmlns:a16="http://schemas.microsoft.com/office/drawing/2014/main" id="{0B87BE10-FC71-8E77-7EAA-5CE21E99D3FD}"/>
              </a:ext>
            </a:extLst>
          </p:cNvPr>
          <p:cNvPicPr>
            <a:picLocks noChangeAspect="1"/>
          </p:cNvPicPr>
          <p:nvPr/>
        </p:nvPicPr>
        <p:blipFill>
          <a:blip r:embed="rId5"/>
          <a:stretch>
            <a:fillRect/>
          </a:stretch>
        </p:blipFill>
        <p:spPr>
          <a:xfrm>
            <a:off x="4384716" y="4279535"/>
            <a:ext cx="3189123" cy="194251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36" name="Rectangle 5">
            <a:extLst>
              <a:ext uri="{FF2B5EF4-FFF2-40B4-BE49-F238E27FC236}">
                <a16:creationId xmlns:a16="http://schemas.microsoft.com/office/drawing/2014/main" id="{94B591DD-CD35-E665-2321-337A379F7BCB}"/>
              </a:ext>
            </a:extLst>
          </p:cNvPr>
          <p:cNvSpPr/>
          <p:nvPr/>
        </p:nvSpPr>
        <p:spPr>
          <a:xfrm>
            <a:off x="5186673" y="5966709"/>
            <a:ext cx="792606" cy="255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9">
            <a:extLst>
              <a:ext uri="{FF2B5EF4-FFF2-40B4-BE49-F238E27FC236}">
                <a16:creationId xmlns:a16="http://schemas.microsoft.com/office/drawing/2014/main" id="{891D2F81-5772-AB14-F2BC-56D2ACC67690}"/>
              </a:ext>
            </a:extLst>
          </p:cNvPr>
          <p:cNvSpPr>
            <a:spLocks noChangeAspect="1"/>
          </p:cNvSpPr>
          <p:nvPr/>
        </p:nvSpPr>
        <p:spPr bwMode="gray">
          <a:xfrm>
            <a:off x="5128719" y="58806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4154425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5BAB8-2457-42E7-CE07-84A2DB2538D8}"/>
              </a:ext>
            </a:extLst>
          </p:cNvPr>
          <p:cNvPicPr>
            <a:picLocks noChangeAspect="1"/>
          </p:cNvPicPr>
          <p:nvPr/>
        </p:nvPicPr>
        <p:blipFill>
          <a:blip r:embed="rId3"/>
          <a:stretch>
            <a:fillRect/>
          </a:stretch>
        </p:blipFill>
        <p:spPr>
          <a:xfrm>
            <a:off x="185081" y="1123890"/>
            <a:ext cx="6331275" cy="44071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a:t>
            </a:r>
            <a:r>
              <a:rPr lang="el-GR" b="1" dirty="0"/>
              <a:t>Σενάρια αναθέσεων </a:t>
            </a:r>
            <a:r>
              <a:rPr lang="el-GR" dirty="0"/>
              <a:t>της σελίδας του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l-GR"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359739" y="2357055"/>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273974" y="22930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7" idx="1"/>
          </p:cNvCxnSpPr>
          <p:nvPr/>
        </p:nvCxnSpPr>
        <p:spPr>
          <a:xfrm rot="16200000" flipH="1">
            <a:off x="2596987" y="679405"/>
            <a:ext cx="574329" cy="457833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57DA9D8-19CB-4340-D462-2C865AA1C1ED}"/>
              </a:ext>
            </a:extLst>
          </p:cNvPr>
          <p:cNvPicPr>
            <a:picLocks noChangeAspect="1"/>
          </p:cNvPicPr>
          <p:nvPr/>
        </p:nvPicPr>
        <p:blipFill>
          <a:blip r:embed="rId4"/>
          <a:stretch>
            <a:fillRect/>
          </a:stretch>
        </p:blipFill>
        <p:spPr>
          <a:xfrm>
            <a:off x="5173319" y="1744437"/>
            <a:ext cx="2833032" cy="302260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8" name="Rectangle 5">
            <a:extLst>
              <a:ext uri="{FF2B5EF4-FFF2-40B4-BE49-F238E27FC236}">
                <a16:creationId xmlns:a16="http://schemas.microsoft.com/office/drawing/2014/main" id="{4FA4AF33-365B-7ABD-DFD1-DBB783532169}"/>
              </a:ext>
            </a:extLst>
          </p:cNvPr>
          <p:cNvSpPr/>
          <p:nvPr/>
        </p:nvSpPr>
        <p:spPr>
          <a:xfrm>
            <a:off x="7027296" y="4484116"/>
            <a:ext cx="450075" cy="282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3B816EE8-82C5-D202-7B15-BACCF56CE276}"/>
              </a:ext>
            </a:extLst>
          </p:cNvPr>
          <p:cNvSpPr>
            <a:spLocks noChangeAspect="1"/>
          </p:cNvSpPr>
          <p:nvPr/>
        </p:nvSpPr>
        <p:spPr bwMode="gray">
          <a:xfrm>
            <a:off x="6941531" y="4420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7192B5FC-7E52-A639-2EF9-C857DEA074D9}"/>
              </a:ext>
            </a:extLst>
          </p:cNvPr>
          <p:cNvSpPr/>
          <p:nvPr/>
        </p:nvSpPr>
        <p:spPr>
          <a:xfrm>
            <a:off x="5183910" y="1769165"/>
            <a:ext cx="1554242" cy="281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289AEB38-C652-78F6-1CBE-ACA1F523FFC3}"/>
              </a:ext>
            </a:extLst>
          </p:cNvPr>
          <p:cNvSpPr>
            <a:spLocks noChangeAspect="1"/>
          </p:cNvSpPr>
          <p:nvPr/>
        </p:nvSpPr>
        <p:spPr bwMode="gray">
          <a:xfrm>
            <a:off x="5098144" y="1705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8464316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29971B-1483-36CD-ED03-345CAD4D56FC}"/>
              </a:ext>
            </a:extLst>
          </p:cNvPr>
          <p:cNvPicPr>
            <a:picLocks noChangeAspect="1"/>
          </p:cNvPicPr>
          <p:nvPr/>
        </p:nvPicPr>
        <p:blipFill>
          <a:blip r:embed="rId3"/>
          <a:stretch>
            <a:fillRect/>
          </a:stretch>
        </p:blipFill>
        <p:spPr>
          <a:xfrm>
            <a:off x="198031" y="1114095"/>
            <a:ext cx="7987181" cy="24667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4"/>
            </a:pPr>
            <a:r>
              <a:rPr lang="el-GR" dirty="0"/>
              <a:t>Κάντε κλικ στις τρεις τελείες δίπλα στον Προμηθευτή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p>
          <a:p>
            <a:pPr marL="228600" indent="-228600" algn="just">
              <a:buClr>
                <a:srgbClr val="F15822"/>
              </a:buClr>
              <a:buFont typeface="+mj-lt"/>
              <a:buAutoNum type="arabicPeriod" startAt="4"/>
            </a:pPr>
            <a:r>
              <a:rPr lang="el-GR" dirty="0"/>
              <a:t>Εισάγετε το ποσοστό που θέλετε να ανατεθεί σε αυτόν τον Προμηθευτή.</a:t>
            </a:r>
            <a:endParaRPr lang="en-US" dirty="0"/>
          </a:p>
          <a:p>
            <a:pPr marL="228600" indent="-228600" algn="just">
              <a:buClr>
                <a:srgbClr val="F15822"/>
              </a:buClr>
              <a:buFont typeface="+mj-lt"/>
              <a:buAutoNum type="arabicPeriod" startAt="4"/>
            </a:pPr>
            <a:r>
              <a:rPr lang="el-GR" dirty="0"/>
              <a:t>Κάντε κλικ στο </a:t>
            </a:r>
            <a:r>
              <a:rPr lang="el-GR" b="1" dirty="0"/>
              <a:t>Ανάθεση</a:t>
            </a:r>
            <a:r>
              <a:rPr lang="en-US" b="1"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251743" y="2037226"/>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469016" y="19339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380279" y="2484392"/>
            <a:ext cx="1523355" cy="300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5536909" y="2105119"/>
            <a:ext cx="605048" cy="37927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6835741" y="24164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12" idx="0"/>
          </p:cNvCxnSpPr>
          <p:nvPr/>
        </p:nvCxnSpPr>
        <p:spPr>
          <a:xfrm rot="10800000" flipV="1">
            <a:off x="3987643" y="2634545"/>
            <a:ext cx="1392637" cy="151048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F7DAD4C6-05B5-E59F-4CBC-943FD3A903FF}"/>
              </a:ext>
            </a:extLst>
          </p:cNvPr>
          <p:cNvPicPr>
            <a:picLocks noChangeAspect="1"/>
          </p:cNvPicPr>
          <p:nvPr/>
        </p:nvPicPr>
        <p:blipFill>
          <a:blip r:embed="rId4"/>
          <a:stretch>
            <a:fillRect/>
          </a:stretch>
        </p:blipFill>
        <p:spPr>
          <a:xfrm>
            <a:off x="2225426" y="4145033"/>
            <a:ext cx="3524431" cy="177809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6" name="Rectangle 5">
            <a:extLst>
              <a:ext uri="{FF2B5EF4-FFF2-40B4-BE49-F238E27FC236}">
                <a16:creationId xmlns:a16="http://schemas.microsoft.com/office/drawing/2014/main" id="{01116C4C-65DD-49C5-63DF-5EC98C5AF741}"/>
              </a:ext>
            </a:extLst>
          </p:cNvPr>
          <p:cNvSpPr/>
          <p:nvPr/>
        </p:nvSpPr>
        <p:spPr>
          <a:xfrm>
            <a:off x="2225426" y="5136707"/>
            <a:ext cx="1204593"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5FD6A9AB-ACD0-CF9B-F8BE-03549AB69053}"/>
              </a:ext>
            </a:extLst>
          </p:cNvPr>
          <p:cNvSpPr>
            <a:spLocks noChangeAspect="1"/>
          </p:cNvSpPr>
          <p:nvPr/>
        </p:nvSpPr>
        <p:spPr bwMode="gray">
          <a:xfrm>
            <a:off x="3362126" y="50688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1" name="Rectangle 5">
            <a:extLst>
              <a:ext uri="{FF2B5EF4-FFF2-40B4-BE49-F238E27FC236}">
                <a16:creationId xmlns:a16="http://schemas.microsoft.com/office/drawing/2014/main" id="{8C8E6A44-1D63-4B13-59E8-44408F773742}"/>
              </a:ext>
            </a:extLst>
          </p:cNvPr>
          <p:cNvSpPr/>
          <p:nvPr/>
        </p:nvSpPr>
        <p:spPr>
          <a:xfrm>
            <a:off x="4255013" y="5599117"/>
            <a:ext cx="752385"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1CE002D9-C92A-813A-BD15-289B4D04AF3F}"/>
              </a:ext>
            </a:extLst>
          </p:cNvPr>
          <p:cNvSpPr>
            <a:spLocks noChangeAspect="1"/>
          </p:cNvSpPr>
          <p:nvPr/>
        </p:nvSpPr>
        <p:spPr bwMode="gray">
          <a:xfrm>
            <a:off x="4934543" y="5506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6603475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13FA0-C6FC-E2A2-D30E-7EB994CBD3F9}"/>
              </a:ext>
            </a:extLst>
          </p:cNvPr>
          <p:cNvPicPr>
            <a:picLocks noChangeAspect="1"/>
          </p:cNvPicPr>
          <p:nvPr/>
        </p:nvPicPr>
        <p:blipFill>
          <a:blip r:embed="rId3"/>
          <a:stretch>
            <a:fillRect/>
          </a:stretch>
        </p:blipFill>
        <p:spPr>
          <a:xfrm>
            <a:off x="1168240" y="1633480"/>
            <a:ext cx="6197919" cy="39816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a:t>
            </a:r>
            <a:r>
              <a:rPr lang="el-GR" dirty="0"/>
              <a:t>, το προσαρμοσμένο σενάριο είναι πλέον ορατό</a:t>
            </a:r>
            <a:r>
              <a:rPr lang="en-US" dirty="0"/>
              <a:t>.</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1168240" y="2257124"/>
            <a:ext cx="1807998" cy="1566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2636668" y="4367977"/>
            <a:ext cx="2117696" cy="4969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4696934" y="430008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64768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it-IT" b="1" dirty="0" err="1"/>
              <a:t>Διάρκει</a:t>
            </a:r>
            <a:r>
              <a:rPr lang="it-IT" b="1" dirty="0"/>
              <a:t>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Μπορείτε να ορίσετε ένα χρονικό διάστημα ως χρονοδιάγραμμα του διαγωνισμού επιλέγοντας </a:t>
            </a:r>
            <a:r>
              <a:rPr lang="el-GR" sz="1200" b="1"/>
              <a:t>Διάρκεια</a:t>
            </a:r>
            <a:r>
              <a:rPr lang="el-GR" sz="1200"/>
              <a:t> ή να ορίσετε μια συγκεκριμένη ημερομηνία επιλέγοντας την ένδειξη </a:t>
            </a:r>
            <a:r>
              <a:rPr lang="el-GR" sz="1200" b="1"/>
              <a:t>Χρόνος</a:t>
            </a:r>
            <a:r>
              <a:rPr lang="el-GR" sz="1200"/>
              <a:t>.</a:t>
            </a:r>
            <a:endParaRPr lang="it-IT" sz="1200"/>
          </a:p>
          <a:p>
            <a:pPr marL="228600" indent="-228600" algn="just" rtl="0">
              <a:buClr>
                <a:srgbClr val="F15822"/>
              </a:buClr>
              <a:buFont typeface="+mj-lt"/>
              <a:buAutoNum type="arabicPeriod"/>
            </a:pPr>
            <a:r>
              <a:rPr lang="it-IT" sz="1200"/>
              <a:t>Επιλέγ</a:t>
            </a:r>
            <a:r>
              <a:rPr lang="el-GR" sz="1200"/>
              <a:t>ετε </a:t>
            </a:r>
            <a:r>
              <a:rPr lang="it-IT" sz="1200" b="1"/>
              <a:t>Διάρκεια</a:t>
            </a:r>
            <a:r>
              <a:rPr lang="el-GR" sz="1200" b="1"/>
              <a:t>.</a:t>
            </a:r>
            <a:endParaRPr lang="it-IT" sz="1200" b="1"/>
          </a:p>
          <a:p>
            <a:pPr marL="228600" indent="-228600" algn="just" rtl="0">
              <a:buClr>
                <a:srgbClr val="F15822"/>
              </a:buClr>
              <a:buFont typeface="+mj-lt"/>
              <a:buAutoNum type="arabicPeriod"/>
            </a:pPr>
            <a:r>
              <a:rPr lang="it-IT" sz="1200"/>
              <a:t>Ορίστε τη διάρκεια του </a:t>
            </a:r>
            <a:r>
              <a:rPr lang="el-GR" sz="1200"/>
              <a:t>διαγωνισμού </a:t>
            </a:r>
            <a:r>
              <a:rPr lang="it-IT" sz="1200"/>
              <a:t>επιλέγοντας μεταξύ</a:t>
            </a:r>
            <a:r>
              <a:rPr lang="el-GR" sz="1200"/>
              <a:t> διάφορων ενδείξεων.</a:t>
            </a:r>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pic>
        <p:nvPicPr>
          <p:cNvPr id="10" name="Picture 9">
            <a:extLst>
              <a:ext uri="{FF2B5EF4-FFF2-40B4-BE49-F238E27FC236}">
                <a16:creationId xmlns:a16="http://schemas.microsoft.com/office/drawing/2014/main" id="{4A9B2BBF-BAD1-4A4A-72FE-281844778A03}"/>
              </a:ext>
            </a:extLst>
          </p:cNvPr>
          <p:cNvPicPr>
            <a:picLocks noChangeAspect="1"/>
          </p:cNvPicPr>
          <p:nvPr/>
        </p:nvPicPr>
        <p:blipFill>
          <a:blip r:embed="rId2"/>
          <a:stretch>
            <a:fillRect/>
          </a:stretch>
        </p:blipFill>
        <p:spPr>
          <a:xfrm>
            <a:off x="221673" y="1091073"/>
            <a:ext cx="7998690" cy="2767977"/>
          </a:xfrm>
          <a:prstGeom prst="rect">
            <a:avLst/>
          </a:prstGeom>
        </p:spPr>
      </p:pic>
      <p:pic>
        <p:nvPicPr>
          <p:cNvPr id="12" name="Picture 11">
            <a:extLst>
              <a:ext uri="{FF2B5EF4-FFF2-40B4-BE49-F238E27FC236}">
                <a16:creationId xmlns:a16="http://schemas.microsoft.com/office/drawing/2014/main" id="{81041201-47E7-03C4-FD99-CE59482EA877}"/>
              </a:ext>
            </a:extLst>
          </p:cNvPr>
          <p:cNvPicPr>
            <a:picLocks noChangeAspect="1"/>
          </p:cNvPicPr>
          <p:nvPr/>
        </p:nvPicPr>
        <p:blipFill>
          <a:blip r:embed="rId3"/>
          <a:stretch>
            <a:fillRect/>
          </a:stretch>
        </p:blipFill>
        <p:spPr>
          <a:xfrm>
            <a:off x="3563195" y="3316029"/>
            <a:ext cx="4248368" cy="2730640"/>
          </a:xfrm>
          <a:prstGeom prst="rect">
            <a:avLst/>
          </a:prstGeom>
          <a:ln>
            <a:solidFill>
              <a:srgbClr val="FF0000"/>
            </a:solidFill>
            <a:prstDash val="dash"/>
          </a:ln>
        </p:spPr>
      </p:pic>
      <p:sp>
        <p:nvSpPr>
          <p:cNvPr id="13" name="Rectangle 5">
            <a:extLst>
              <a:ext uri="{FF2B5EF4-FFF2-40B4-BE49-F238E27FC236}">
                <a16:creationId xmlns:a16="http://schemas.microsoft.com/office/drawing/2014/main" id="{713E34AB-31F4-FAD6-0E1E-FA0D06A059A1}"/>
              </a:ext>
            </a:extLst>
          </p:cNvPr>
          <p:cNvSpPr/>
          <p:nvPr/>
        </p:nvSpPr>
        <p:spPr>
          <a:xfrm>
            <a:off x="501652" y="3492051"/>
            <a:ext cx="625184"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DA547237-3985-FE38-299F-33ED49319A3F}"/>
              </a:ext>
            </a:extLst>
          </p:cNvPr>
          <p:cNvSpPr>
            <a:spLocks noChangeAspect="1"/>
          </p:cNvSpPr>
          <p:nvPr/>
        </p:nvSpPr>
        <p:spPr bwMode="gray">
          <a:xfrm>
            <a:off x="1022269" y="33900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DEA08459-512D-08CB-B633-9DCC17ADB6BE}"/>
              </a:ext>
            </a:extLst>
          </p:cNvPr>
          <p:cNvSpPr/>
          <p:nvPr/>
        </p:nvSpPr>
        <p:spPr>
          <a:xfrm>
            <a:off x="4969000" y="4670571"/>
            <a:ext cx="2177031"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819799-5A39-02C2-ED01-5B5F9783A9B8}"/>
              </a:ext>
            </a:extLst>
          </p:cNvPr>
          <p:cNvSpPr/>
          <p:nvPr/>
        </p:nvSpPr>
        <p:spPr>
          <a:xfrm>
            <a:off x="3709891" y="5680364"/>
            <a:ext cx="715660" cy="299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2B295709-4A3D-3D46-6A59-27C39C8F1999}"/>
              </a:ext>
            </a:extLst>
          </p:cNvPr>
          <p:cNvSpPr>
            <a:spLocks noChangeAspect="1"/>
          </p:cNvSpPr>
          <p:nvPr/>
        </p:nvSpPr>
        <p:spPr bwMode="gray">
          <a:xfrm>
            <a:off x="7041553" y="59300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9">
            <a:extLst>
              <a:ext uri="{FF2B5EF4-FFF2-40B4-BE49-F238E27FC236}">
                <a16:creationId xmlns:a16="http://schemas.microsoft.com/office/drawing/2014/main" id="{389EFC98-DFCB-E8DF-90CD-F74B07F10009}"/>
              </a:ext>
            </a:extLst>
          </p:cNvPr>
          <p:cNvSpPr>
            <a:spLocks noChangeAspect="1"/>
          </p:cNvSpPr>
          <p:nvPr/>
        </p:nvSpPr>
        <p:spPr bwMode="gray">
          <a:xfrm>
            <a:off x="4312270" y="58944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3" name="Rectangle 5">
            <a:extLst>
              <a:ext uri="{FF2B5EF4-FFF2-40B4-BE49-F238E27FC236}">
                <a16:creationId xmlns:a16="http://schemas.microsoft.com/office/drawing/2014/main" id="{70134600-F628-EB5D-4B2A-A4ED6EE00F6E}"/>
              </a:ext>
            </a:extLst>
          </p:cNvPr>
          <p:cNvSpPr/>
          <p:nvPr/>
        </p:nvSpPr>
        <p:spPr>
          <a:xfrm>
            <a:off x="4275908" y="4698624"/>
            <a:ext cx="606370"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9">
            <a:extLst>
              <a:ext uri="{FF2B5EF4-FFF2-40B4-BE49-F238E27FC236}">
                <a16:creationId xmlns:a16="http://schemas.microsoft.com/office/drawing/2014/main" id="{CC066CCF-FC97-268A-485F-1FDD5369BF0F}"/>
              </a:ext>
            </a:extLst>
          </p:cNvPr>
          <p:cNvSpPr>
            <a:spLocks noChangeAspect="1"/>
          </p:cNvSpPr>
          <p:nvPr/>
        </p:nvSpPr>
        <p:spPr bwMode="gray">
          <a:xfrm>
            <a:off x="4154778" y="49741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6" name="Connector: Elbow 9">
            <a:extLst>
              <a:ext uri="{FF2B5EF4-FFF2-40B4-BE49-F238E27FC236}">
                <a16:creationId xmlns:a16="http://schemas.microsoft.com/office/drawing/2014/main" id="{8E3593C6-9D7D-7EF2-0F34-20FFC87250F4}"/>
              </a:ext>
            </a:extLst>
          </p:cNvPr>
          <p:cNvCxnSpPr>
            <a:cxnSpLocks/>
            <a:stCxn id="13" idx="2"/>
            <a:endCxn id="12" idx="1"/>
          </p:cNvCxnSpPr>
          <p:nvPr/>
        </p:nvCxnSpPr>
        <p:spPr>
          <a:xfrm rot="16200000" flipH="1">
            <a:off x="1757066" y="2875219"/>
            <a:ext cx="863307" cy="274895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838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879D31-E560-82A7-62C8-8D18429E53AB}"/>
              </a:ext>
            </a:extLst>
          </p:cNvPr>
          <p:cNvPicPr>
            <a:picLocks noChangeAspect="1"/>
          </p:cNvPicPr>
          <p:nvPr/>
        </p:nvPicPr>
        <p:blipFill>
          <a:blip r:embed="rId3"/>
          <a:stretch>
            <a:fillRect/>
          </a:stretch>
        </p:blipFill>
        <p:spPr>
          <a:xfrm>
            <a:off x="1679133" y="1367347"/>
            <a:ext cx="5104684" cy="47138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dirty="0"/>
              <a:t>Στο παράθυρο που ανοίγει όταν υποβάλετε τη ανάθεση για έγκριση, μπορείτε να επιλέξετε να ειδοποιήσετε τους προμηθευτές που έλαβαν ανάθεση και αυτούς που δεν έλαβαν.</a:t>
            </a:r>
            <a:endParaRPr lang="en-US" dirty="0"/>
          </a:p>
          <a:p>
            <a:pPr marL="228600" indent="-228600" algn="just">
              <a:buClr>
                <a:srgbClr val="F15822"/>
              </a:buClr>
              <a:buFont typeface="+mj-lt"/>
              <a:buAutoNum type="arabicPeriod" startAt="2"/>
            </a:pPr>
            <a:r>
              <a:rPr lang="el-GR" dirty="0"/>
              <a:t>Κάντε κλικ στο </a:t>
            </a:r>
            <a:r>
              <a:rPr lang="el-GR" b="1" dirty="0"/>
              <a:t>Επιβεβαίωση</a:t>
            </a:r>
            <a:r>
              <a:rPr lang="el-GR" dirty="0"/>
              <a:t> για να επιβεβαιώσετε την επιλογή σας</a:t>
            </a:r>
            <a:r>
              <a:rPr lang="en-US" dirty="0"/>
              <a:t>.</a:t>
            </a:r>
          </a:p>
        </p:txBody>
      </p:sp>
      <p:sp>
        <p:nvSpPr>
          <p:cNvPr id="7" name="Rectangle 5">
            <a:extLst>
              <a:ext uri="{FF2B5EF4-FFF2-40B4-BE49-F238E27FC236}">
                <a16:creationId xmlns:a16="http://schemas.microsoft.com/office/drawing/2014/main" id="{230FF9AF-BDA5-9C4F-BB33-813314C1A067}"/>
              </a:ext>
            </a:extLst>
          </p:cNvPr>
          <p:cNvSpPr/>
          <p:nvPr/>
        </p:nvSpPr>
        <p:spPr>
          <a:xfrm>
            <a:off x="1770135" y="3527338"/>
            <a:ext cx="5104683" cy="1573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678532" y="5675293"/>
            <a:ext cx="1177225"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79133" y="34594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809536" y="56074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3664933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0B6FB-6E77-1E61-9CEC-268E2A054C06}"/>
              </a:ext>
            </a:extLst>
          </p:cNvPr>
          <p:cNvPicPr>
            <a:picLocks noChangeAspect="1"/>
          </p:cNvPicPr>
          <p:nvPr/>
        </p:nvPicPr>
        <p:blipFill>
          <a:blip r:embed="rId3"/>
          <a:stretch>
            <a:fillRect/>
          </a:stretch>
        </p:blipFill>
        <p:spPr>
          <a:xfrm>
            <a:off x="199290" y="1389405"/>
            <a:ext cx="7983368" cy="298818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5.6 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(1/3)</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400" dirty="0"/>
              <a:t>Το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αρνηθείτε) απευθείας από το email</a:t>
            </a:r>
            <a:r>
              <a:rPr lang="en-US" dirty="0"/>
              <a:t>:</a:t>
            </a:r>
          </a:p>
          <a:p>
            <a:pPr marL="342900" indent="-342900" algn="just">
              <a:spcAft>
                <a:spcPts val="0"/>
              </a:spcAft>
              <a:buClr>
                <a:srgbClr val="F15822"/>
              </a:buClr>
              <a:buFont typeface="+mj-lt"/>
              <a:buAutoNum type="arabicPeriod"/>
            </a:pPr>
            <a:r>
              <a:rPr lang="el-GR" dirty="0"/>
              <a:t>Κάντε κλικ στον σύνδεσμο στην κατάλληλη ενέργεια.</a:t>
            </a:r>
            <a:endParaRPr lang="en-US" dirty="0"/>
          </a:p>
          <a:p>
            <a:pPr marL="342900" indent="-342900" algn="just">
              <a:spcAft>
                <a:spcPts val="0"/>
              </a:spcAf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342900" indent="-342900" algn="just">
              <a:spcAft>
                <a:spcPts val="0"/>
              </a:spcAft>
              <a:buClr>
                <a:srgbClr val="F15822"/>
              </a:buClr>
              <a:buFont typeface="+mj-lt"/>
              <a:buAutoNum type="arabicPeriod"/>
            </a:pPr>
            <a:r>
              <a:rPr lang="el-GR" dirty="0"/>
              <a:t>Κάντε κλικ στο </a:t>
            </a:r>
            <a:r>
              <a:rPr lang="el-GR" b="1" dirty="0"/>
              <a:t>Αποστολή</a:t>
            </a:r>
            <a:r>
              <a:rPr lang="el-GR" dirty="0"/>
              <a:t>.</a:t>
            </a:r>
            <a:endParaRPr lang="en-US" dirty="0"/>
          </a:p>
          <a:p>
            <a:pPr algn="just">
              <a:buClr>
                <a:srgbClr val="F15822"/>
              </a:buClr>
            </a:pPr>
            <a:endParaRPr lang="en-US" dirty="0"/>
          </a:p>
        </p:txBody>
      </p:sp>
      <p:pic>
        <p:nvPicPr>
          <p:cNvPr id="4" name="Picture 3">
            <a:extLst>
              <a:ext uri="{FF2B5EF4-FFF2-40B4-BE49-F238E27FC236}">
                <a16:creationId xmlns:a16="http://schemas.microsoft.com/office/drawing/2014/main" id="{24BE0EDF-2945-2E42-78DD-EBD26E10BCEA}"/>
              </a:ext>
            </a:extLst>
          </p:cNvPr>
          <p:cNvPicPr>
            <a:picLocks noChangeAspect="1"/>
          </p:cNvPicPr>
          <p:nvPr/>
        </p:nvPicPr>
        <p:blipFill>
          <a:blip r:embed="rId4"/>
          <a:stretch>
            <a:fillRect/>
          </a:stretch>
        </p:blipFill>
        <p:spPr>
          <a:xfrm>
            <a:off x="3995987" y="1658595"/>
            <a:ext cx="4041321" cy="3810000"/>
          </a:xfrm>
          <a:prstGeom prst="rect">
            <a:avLst/>
          </a:prstGeom>
          <a:ln>
            <a:solidFill>
              <a:srgbClr val="FF0000"/>
            </a:solidFill>
            <a:prstDash val="dash"/>
          </a:ln>
        </p:spPr>
      </p:pic>
      <p:sp>
        <p:nvSpPr>
          <p:cNvPr id="6" name="Rectangle 5">
            <a:extLst>
              <a:ext uri="{FF2B5EF4-FFF2-40B4-BE49-F238E27FC236}">
                <a16:creationId xmlns:a16="http://schemas.microsoft.com/office/drawing/2014/main" id="{51562D66-424E-D0F1-903B-6726B6D29562}"/>
              </a:ext>
            </a:extLst>
          </p:cNvPr>
          <p:cNvSpPr/>
          <p:nvPr/>
        </p:nvSpPr>
        <p:spPr>
          <a:xfrm>
            <a:off x="4098831" y="2711074"/>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Oval 6">
            <a:extLst>
              <a:ext uri="{FF2B5EF4-FFF2-40B4-BE49-F238E27FC236}">
                <a16:creationId xmlns:a16="http://schemas.microsoft.com/office/drawing/2014/main" id="{448B6A73-745D-5CF7-80BD-68225C12BD80}"/>
              </a:ext>
            </a:extLst>
          </p:cNvPr>
          <p:cNvSpPr/>
          <p:nvPr/>
        </p:nvSpPr>
        <p:spPr>
          <a:xfrm>
            <a:off x="6351227" y="2175673"/>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CD8CC0E-1CA9-EC10-9A6A-162053C63C9D}"/>
              </a:ext>
            </a:extLst>
          </p:cNvPr>
          <p:cNvSpPr>
            <a:spLocks noChangeAspect="1"/>
          </p:cNvSpPr>
          <p:nvPr/>
        </p:nvSpPr>
        <p:spPr bwMode="gray">
          <a:xfrm>
            <a:off x="3995987" y="2722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9" name="Rectangle 5">
            <a:extLst>
              <a:ext uri="{FF2B5EF4-FFF2-40B4-BE49-F238E27FC236}">
                <a16:creationId xmlns:a16="http://schemas.microsoft.com/office/drawing/2014/main" id="{6A8B2764-D4D6-C816-F8A8-EECA83C8077E}"/>
              </a:ext>
            </a:extLst>
          </p:cNvPr>
          <p:cNvSpPr/>
          <p:nvPr/>
        </p:nvSpPr>
        <p:spPr>
          <a:xfrm>
            <a:off x="4063879" y="5115944"/>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E3FA53B-52D1-56B4-D51D-4C6D5888E0AE}"/>
              </a:ext>
            </a:extLst>
          </p:cNvPr>
          <p:cNvSpPr>
            <a:spLocks noChangeAspect="1"/>
          </p:cNvSpPr>
          <p:nvPr/>
        </p:nvSpPr>
        <p:spPr bwMode="gray">
          <a:xfrm>
            <a:off x="4974336" y="50232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Rectangle 5">
            <a:extLst>
              <a:ext uri="{FF2B5EF4-FFF2-40B4-BE49-F238E27FC236}">
                <a16:creationId xmlns:a16="http://schemas.microsoft.com/office/drawing/2014/main" id="{8B73CCC0-71F4-7CD9-D014-0283B3A46569}"/>
              </a:ext>
            </a:extLst>
          </p:cNvPr>
          <p:cNvSpPr/>
          <p:nvPr/>
        </p:nvSpPr>
        <p:spPr>
          <a:xfrm>
            <a:off x="731443" y="3022333"/>
            <a:ext cx="75112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EAE697E0-0140-A5C6-2C80-A867C66D8721}"/>
              </a:ext>
            </a:extLst>
          </p:cNvPr>
          <p:cNvCxnSpPr>
            <a:cxnSpLocks/>
            <a:stCxn id="12" idx="3"/>
            <a:endCxn id="4" idx="1"/>
          </p:cNvCxnSpPr>
          <p:nvPr/>
        </p:nvCxnSpPr>
        <p:spPr>
          <a:xfrm>
            <a:off x="1482571" y="3090226"/>
            <a:ext cx="2513416" cy="47336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2760AE79-E447-1F55-A612-7858EEBCC5D5}"/>
              </a:ext>
            </a:extLst>
          </p:cNvPr>
          <p:cNvSpPr>
            <a:spLocks noChangeAspect="1"/>
          </p:cNvSpPr>
          <p:nvPr/>
        </p:nvSpPr>
        <p:spPr bwMode="gray">
          <a:xfrm>
            <a:off x="641164" y="29120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8" name="Rectangle 17">
            <a:extLst>
              <a:ext uri="{FF2B5EF4-FFF2-40B4-BE49-F238E27FC236}">
                <a16:creationId xmlns:a16="http://schemas.microsoft.com/office/drawing/2014/main" id="{E11B9060-9CA1-0CCB-B06E-FCE714AFF90D}"/>
              </a:ext>
            </a:extLst>
          </p:cNvPr>
          <p:cNvSpPr/>
          <p:nvPr/>
        </p:nvSpPr>
        <p:spPr>
          <a:xfrm>
            <a:off x="4063879" y="2290439"/>
            <a:ext cx="978350" cy="13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5834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a:t>
            </a:r>
            <a:r>
              <a:rPr lang="en-US" b="1" dirty="0">
                <a:latin typeface="+mn-lt"/>
              </a:rPr>
              <a:t>(</a:t>
            </a:r>
            <a:r>
              <a:rPr lang="el-GR" b="1" dirty="0">
                <a:latin typeface="+mn-lt"/>
              </a:rPr>
              <a:t>2</a:t>
            </a:r>
            <a:r>
              <a:rPr lang="en-US" b="1" dirty="0">
                <a:latin typeface="+mn-lt"/>
              </a:rPr>
              <a:t>/3)</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του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n-US" b="1" kern="1200" dirty="0">
                <a:solidFill>
                  <a:srgbClr val="000000"/>
                </a:solidFill>
                <a:effectLst/>
                <a:latin typeface="Calibri" panose="020F0502020204030204" pitchFamily="34" charset="0"/>
                <a:ea typeface="+mn-ea"/>
                <a:cs typeface="Calibri" panose="020F0502020204030204" pitchFamily="34" charset="0"/>
              </a:rPr>
              <a:t>.</a:t>
            </a:r>
            <a:endParaRPr lang="en-US" b="1" dirty="0">
              <a:effectLst/>
            </a:endParaRPr>
          </a:p>
          <a:p>
            <a:pPr algn="just">
              <a:buClr>
                <a:srgbClr val="F15822"/>
              </a:buClr>
            </a:pPr>
            <a:endParaRPr lang="en-US" dirty="0"/>
          </a:p>
        </p:txBody>
      </p:sp>
      <p:pic>
        <p:nvPicPr>
          <p:cNvPr id="6" name="Picture 5">
            <a:extLst>
              <a:ext uri="{FF2B5EF4-FFF2-40B4-BE49-F238E27FC236}">
                <a16:creationId xmlns:a16="http://schemas.microsoft.com/office/drawing/2014/main" id="{0C26C7DC-800D-4A56-900A-F3A5B56C40AA}"/>
              </a:ext>
            </a:extLst>
          </p:cNvPr>
          <p:cNvPicPr>
            <a:picLocks noChangeAspect="1"/>
          </p:cNvPicPr>
          <p:nvPr/>
        </p:nvPicPr>
        <p:blipFill rotWithShape="1">
          <a:blip r:embed="rId3"/>
          <a:srcRect r="38928"/>
          <a:stretch/>
        </p:blipFill>
        <p:spPr>
          <a:xfrm>
            <a:off x="256875" y="1085730"/>
            <a:ext cx="7715273" cy="5069660"/>
          </a:xfrm>
          <a:prstGeom prst="rect">
            <a:avLst/>
          </a:prstGeom>
        </p:spPr>
      </p:pic>
      <p:sp>
        <p:nvSpPr>
          <p:cNvPr id="11" name="Rectangle 5">
            <a:extLst>
              <a:ext uri="{FF2B5EF4-FFF2-40B4-BE49-F238E27FC236}">
                <a16:creationId xmlns:a16="http://schemas.microsoft.com/office/drawing/2014/main" id="{D94F6E93-7413-BA62-03D6-76A252806E9E}"/>
              </a:ext>
            </a:extLst>
          </p:cNvPr>
          <p:cNvSpPr/>
          <p:nvPr/>
        </p:nvSpPr>
        <p:spPr>
          <a:xfrm>
            <a:off x="409366" y="5574061"/>
            <a:ext cx="2225745" cy="365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565106" y="55061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919593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79426-BA34-5A43-3090-9AB127CDAA44}"/>
              </a:ext>
            </a:extLst>
          </p:cNvPr>
          <p:cNvPicPr>
            <a:picLocks noChangeAspect="1"/>
          </p:cNvPicPr>
          <p:nvPr/>
        </p:nvPicPr>
        <p:blipFill>
          <a:blip r:embed="rId3"/>
          <a:stretch>
            <a:fillRect/>
          </a:stretch>
        </p:blipFill>
        <p:spPr>
          <a:xfrm>
            <a:off x="207833" y="1129676"/>
            <a:ext cx="7977693" cy="229932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(3/3)</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rtl="0" eaLnBrk="1" latinLnBrk="0" hangingPunct="1">
              <a:lnSpc>
                <a:spcPct val="90000"/>
              </a:lnSpc>
              <a:spcBef>
                <a:spcPts val="1000"/>
              </a:spcBef>
              <a:spcAft>
                <a:spcPts val="0"/>
              </a:spcAft>
              <a:buClr>
                <a:srgbClr val="FF0000"/>
              </a:buClr>
              <a:buFont typeface="+mj-lt"/>
              <a:buAutoNum type="arabicPeriod" startAt="2"/>
            </a:pPr>
            <a:r>
              <a:rPr lang="el-GR" kern="1200" dirty="0">
                <a:solidFill>
                  <a:srgbClr val="000000"/>
                </a:solidFill>
                <a:effectLst/>
                <a:latin typeface="Calibri" panose="020F0502020204030204" pitchFamily="34" charset="0"/>
                <a:ea typeface="+mn-ea"/>
                <a:cs typeface="Calibri" panose="020F0502020204030204" pitchFamily="34" charset="0"/>
              </a:rPr>
              <a:t>Μέσα στις λεπτομέρειες της εργασίας, μεταβείτε κάτω μέχρι την ενότητα </a:t>
            </a:r>
            <a:r>
              <a:rPr lang="el-GR" b="1" kern="1200" dirty="0">
                <a:solidFill>
                  <a:srgbClr val="000000"/>
                </a:solidFill>
                <a:effectLst/>
                <a:latin typeface="Calibri" panose="020F0502020204030204" pitchFamily="34" charset="0"/>
                <a:ea typeface="+mn-ea"/>
                <a:cs typeface="Calibri" panose="020F0502020204030204" pitchFamily="34" charset="0"/>
              </a:rPr>
              <a:t>Σχόλια και ιστορικό δραστηριοτήτων</a:t>
            </a:r>
            <a:r>
              <a:rPr lang="en-US" kern="1200" dirty="0">
                <a:solidFill>
                  <a:srgbClr val="000000"/>
                </a:solidFill>
                <a:effectLst/>
                <a:latin typeface="Calibri" panose="020F0502020204030204" pitchFamily="34" charset="0"/>
                <a:ea typeface="+mn-ea"/>
                <a:cs typeface="Calibri" panose="020F0502020204030204" pitchFamily="34" charset="0"/>
              </a:rPr>
              <a:t>.</a:t>
            </a:r>
            <a:r>
              <a:rPr lang="en-US" dirty="0"/>
              <a:t> </a:t>
            </a:r>
            <a:r>
              <a:rPr lang="el-GR" dirty="0"/>
              <a:t>Εκεί </a:t>
            </a:r>
            <a:r>
              <a:rPr lang="el-GR" dirty="0">
                <a:solidFill>
                  <a:srgbClr val="000000"/>
                </a:solidFill>
                <a:latin typeface="Calibri" panose="020F0502020204030204" pitchFamily="34" charset="0"/>
                <a:cs typeface="Calibri" panose="020F0502020204030204" pitchFamily="34" charset="0"/>
              </a:rPr>
              <a:t>ο</a:t>
            </a:r>
            <a:r>
              <a:rPr lang="el-GR" kern="1200" dirty="0">
                <a:solidFill>
                  <a:srgbClr val="000000"/>
                </a:solidFill>
                <a:effectLst/>
                <a:latin typeface="Calibri" panose="020F0502020204030204" pitchFamily="34" charset="0"/>
                <a:ea typeface="+mn-ea"/>
                <a:cs typeface="Calibri" panose="020F0502020204030204" pitchFamily="34" charset="0"/>
              </a:rPr>
              <a:t> Χρήστης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algn="just" rtl="0" eaLnBrk="1" latinLnBrk="0" hangingPunct="1">
              <a:lnSpc>
                <a:spcPct val="90000"/>
              </a:lnSpc>
              <a:spcBef>
                <a:spcPts val="1000"/>
              </a:spcBef>
              <a:spcAft>
                <a:spcPts val="0"/>
              </a:spcAft>
              <a:buClr>
                <a:srgbClr val="FF0000"/>
              </a:buClr>
            </a:pPr>
            <a:r>
              <a:rPr lang="en-US" kern="1200" dirty="0">
                <a:solidFill>
                  <a:srgbClr val="000000"/>
                </a:solidFill>
                <a:effectLst/>
                <a:latin typeface="Calibri" panose="020F0502020204030204" pitchFamily="34" charset="0"/>
                <a:ea typeface="+mn-ea"/>
                <a:cs typeface="Calibri" panose="020F0502020204030204" pitchFamily="34" charset="0"/>
              </a:rPr>
              <a:t>(</a:t>
            </a:r>
            <a:r>
              <a:rPr lang="el-GR" kern="1200" dirty="0">
                <a:solidFill>
                  <a:srgbClr val="000000"/>
                </a:solidFill>
                <a:effectLst/>
                <a:latin typeface="Calibri" panose="020F0502020204030204" pitchFamily="34" charset="0"/>
                <a:ea typeface="+mn-ea"/>
                <a:cs typeface="Calibri" panose="020F0502020204030204" pitchFamily="34" charset="0"/>
              </a:rPr>
              <a:t>Ένα σχόλιο έχει γραφτεί και από τους δύο </a:t>
            </a:r>
            <a:r>
              <a:rPr lang="el-GR" kern="1200" dirty="0" err="1">
                <a:solidFill>
                  <a:srgbClr val="000000"/>
                </a:solidFill>
                <a:effectLst/>
                <a:latin typeface="Calibri" panose="020F0502020204030204" pitchFamily="34" charset="0"/>
                <a:ea typeface="+mn-ea"/>
                <a:cs typeface="Calibri" panose="020F0502020204030204" pitchFamily="34" charset="0"/>
              </a:rPr>
              <a:t>Εγκριτές</a:t>
            </a:r>
            <a:r>
              <a:rPr lang="el-GR" kern="1200" dirty="0">
                <a:solidFill>
                  <a:srgbClr val="000000"/>
                </a:solidFill>
                <a:effectLst/>
                <a:latin typeface="Calibri" panose="020F0502020204030204" pitchFamily="34" charset="0"/>
                <a:ea typeface="+mn-ea"/>
                <a:cs typeface="Calibri" panose="020F0502020204030204" pitchFamily="34" charset="0"/>
              </a:rPr>
              <a:t> μέσα στο </a:t>
            </a:r>
            <a:r>
              <a:rPr lang="en-US" dirty="0">
                <a:solidFill>
                  <a:srgbClr val="000000"/>
                </a:solidFill>
                <a:latin typeface="Calibri" panose="020F0502020204030204" pitchFamily="34" charset="0"/>
                <a:cs typeface="Calibri" panose="020F0502020204030204" pitchFamily="34" charset="0"/>
              </a:rPr>
              <a:t>email </a:t>
            </a:r>
            <a:r>
              <a:rPr lang="el-GR" dirty="0">
                <a:solidFill>
                  <a:srgbClr val="000000"/>
                </a:solidFill>
                <a:latin typeface="Calibri" panose="020F0502020204030204" pitchFamily="34" charset="0"/>
                <a:cs typeface="Calibri" panose="020F0502020204030204" pitchFamily="34" charset="0"/>
              </a:rPr>
              <a:t>της έγκρισης, για λόγους επίδειξης μόνο</a:t>
            </a:r>
            <a:r>
              <a:rPr lang="en-US" i="1" kern="1200" dirty="0">
                <a:solidFill>
                  <a:srgbClr val="000000"/>
                </a:solidFill>
                <a:effectLst/>
                <a:latin typeface="Calibri" panose="020F0502020204030204" pitchFamily="34" charset="0"/>
                <a:ea typeface="+mn-ea"/>
                <a:cs typeface="Calibri" panose="020F0502020204030204" pitchFamily="34" charset="0"/>
              </a:rPr>
              <a:t>)</a:t>
            </a:r>
            <a:r>
              <a:rPr lang="el-GR" i="1"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startAt="3"/>
            </a:pPr>
            <a:r>
              <a:rPr lang="el-GR" kern="1200" dirty="0">
                <a:solidFill>
                  <a:srgbClr val="000000"/>
                </a:solidFill>
                <a:effectLst/>
                <a:latin typeface="Calibri" panose="020F0502020204030204" pitchFamily="34" charset="0"/>
                <a:ea typeface="+mn-ea"/>
                <a:cs typeface="Calibri" panose="020F0502020204030204" pitchFamily="34" charset="0"/>
              </a:rPr>
              <a:t>Για να επιστρέψετε στη σελίδα του Διαγωνισμού, κάντε κλικ στο </a:t>
            </a:r>
            <a:r>
              <a:rPr lang="el-GR" b="1" kern="1200" dirty="0">
                <a:solidFill>
                  <a:srgbClr val="000000"/>
                </a:solidFill>
                <a:effectLst/>
                <a:latin typeface="Calibri" panose="020F0502020204030204" pitchFamily="34" charset="0"/>
                <a:ea typeface="+mn-ea"/>
                <a:cs typeface="Calibri" panose="020F0502020204030204" pitchFamily="34" charset="0"/>
              </a:rPr>
              <a:t>Κλείσιμο</a:t>
            </a:r>
            <a:r>
              <a:rPr lang="el-GR"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07833" y="2329964"/>
            <a:ext cx="2586991" cy="1099036"/>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81787" y="2055715"/>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430939" cy="3380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7409491" y="13760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35032"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6809777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sz="1400" dirty="0"/>
              <a:t>Μέσα στο email έγκρισης, οι χρήστες </a:t>
            </a:r>
            <a:r>
              <a:rPr lang="el-GR" sz="1400" dirty="0" err="1"/>
              <a:t>μπορΤο</a:t>
            </a:r>
            <a:r>
              <a:rPr lang="el-GR" sz="1400" dirty="0"/>
              <a:t>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απορρίψετε) τη δημοσίευση του διαγωνισμού</a:t>
            </a:r>
            <a:r>
              <a:rPr lang="en-US" dirty="0"/>
              <a:t>:</a:t>
            </a:r>
          </a:p>
          <a:p>
            <a:pPr marL="228600" indent="-228600" algn="just">
              <a:buClr>
                <a:srgbClr val="F15822"/>
              </a:buClr>
              <a:buFont typeface="+mj-lt"/>
              <a:buAutoNum type="arabicPeriod"/>
            </a:pPr>
            <a:r>
              <a:rPr lang="el-GR" dirty="0"/>
              <a:t>Εισέλθετε στο σύστημα του </a:t>
            </a:r>
            <a:r>
              <a:rPr lang="en-US" dirty="0"/>
              <a:t>Sap ARIBA </a:t>
            </a:r>
            <a:r>
              <a:rPr lang="el-GR" dirty="0"/>
              <a:t>και</a:t>
            </a:r>
            <a:r>
              <a:rPr lang="en-US" dirty="0"/>
              <a:t>, </a:t>
            </a:r>
            <a:r>
              <a:rPr lang="el-GR" dirty="0"/>
              <a:t>στην </a:t>
            </a:r>
            <a:r>
              <a:rPr lang="el-GR" b="1" dirty="0"/>
              <a:t>Αρχική Σελίδα</a:t>
            </a:r>
            <a:r>
              <a:rPr lang="en-US" dirty="0"/>
              <a:t>, </a:t>
            </a:r>
            <a:r>
              <a:rPr lang="el-GR" dirty="0"/>
              <a:t>πηγαίνετε στη καρτέλα </a:t>
            </a:r>
            <a:r>
              <a:rPr lang="el-GR" b="1" dirty="0"/>
              <a:t>Διαχείριση</a:t>
            </a:r>
            <a:r>
              <a:rPr lang="el-GR" dirty="0"/>
              <a:t> και κάντε κλικ στο </a:t>
            </a:r>
            <a:r>
              <a:rPr lang="el-GR" b="1" dirty="0"/>
              <a:t>Οι εργασίες μου.</a:t>
            </a:r>
            <a:endParaRPr lang="en-US"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a:t>
            </a:r>
            <a:r>
              <a:rPr lang="en-US" b="1" dirty="0"/>
              <a:t>V </a:t>
            </a:r>
            <a:r>
              <a:rPr lang="el-GR" dirty="0"/>
              <a:t>δίπλα στην </a:t>
            </a:r>
            <a:r>
              <a:rPr lang="el-GR" b="1" dirty="0"/>
              <a:t>Έγκριση Ανάθεσης .</a:t>
            </a:r>
          </a:p>
          <a:p>
            <a:pPr marL="228600" indent="-228600" algn="just">
              <a:buClr>
                <a:srgbClr val="F15822"/>
              </a:buClr>
              <a:buFont typeface="+mj-lt"/>
              <a:buAutoNum type="arabicPeriod"/>
            </a:pPr>
            <a:r>
              <a:rPr lang="el-GR" dirty="0"/>
              <a:t>Κάντε κλικ στην </a:t>
            </a:r>
            <a:r>
              <a:rPr lang="el-GR" b="1" dirty="0"/>
              <a:t>Έγκριση</a:t>
            </a:r>
            <a:r>
              <a:rPr lang="en-US" b="1" dirty="0"/>
              <a:t>.</a:t>
            </a:r>
          </a:p>
          <a:p>
            <a:pPr marL="228600" indent="-228600" algn="just">
              <a:buClr>
                <a:srgbClr val="F15822"/>
              </a:buClr>
              <a:buFont typeface="+mj-lt"/>
              <a:buAutoNum type="arabicPeriod"/>
            </a:pPr>
            <a:endParaRPr lang="en-US" b="1" dirty="0"/>
          </a:p>
          <a:p>
            <a:pPr algn="just">
              <a:buClr>
                <a:srgbClr val="F15822"/>
              </a:buClr>
            </a:pPr>
            <a:r>
              <a:rPr lang="el-GR" dirty="0"/>
              <a:t>Όπως μπορείτε να δείτε η εργασία είναι σε κατάσταση «</a:t>
            </a:r>
            <a:r>
              <a:rPr lang="el-GR" b="1" dirty="0"/>
              <a:t>Υπό έγκριση</a:t>
            </a:r>
            <a:r>
              <a:rPr lang="el-GR" dirty="0"/>
              <a:t>»</a:t>
            </a:r>
            <a:r>
              <a:rPr lang="en-US" dirty="0"/>
              <a:t>.</a:t>
            </a:r>
          </a:p>
          <a:p>
            <a:pPr algn="just">
              <a:buClr>
                <a:srgbClr val="F15822"/>
              </a:buClr>
            </a:pP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Φίλτρα.  </a:t>
            </a:r>
            <a:endParaRPr lang="en-US" i="1" dirty="0"/>
          </a:p>
        </p:txBody>
      </p:sp>
      <p:pic>
        <p:nvPicPr>
          <p:cNvPr id="5" name="Picture 4">
            <a:extLst>
              <a:ext uri="{FF2B5EF4-FFF2-40B4-BE49-F238E27FC236}">
                <a16:creationId xmlns:a16="http://schemas.microsoft.com/office/drawing/2014/main" id="{4750D188-D42C-0246-2715-8075D4D1A067}"/>
              </a:ext>
            </a:extLst>
          </p:cNvPr>
          <p:cNvPicPr>
            <a:picLocks noChangeAspect="1"/>
          </p:cNvPicPr>
          <p:nvPr/>
        </p:nvPicPr>
        <p:blipFill rotWithShape="1">
          <a:blip r:embed="rId3"/>
          <a:srcRect t="11633" b="26293"/>
          <a:stretch/>
        </p:blipFill>
        <p:spPr>
          <a:xfrm>
            <a:off x="196757" y="1158930"/>
            <a:ext cx="8010489" cy="1459450"/>
          </a:xfrm>
          <a:prstGeom prst="rect">
            <a:avLst/>
          </a:prstGeom>
        </p:spPr>
      </p:pic>
      <p:sp>
        <p:nvSpPr>
          <p:cNvPr id="7" name="Rectangle 5">
            <a:extLst>
              <a:ext uri="{FF2B5EF4-FFF2-40B4-BE49-F238E27FC236}">
                <a16:creationId xmlns:a16="http://schemas.microsoft.com/office/drawing/2014/main" id="{645BA9C1-FF41-2EE0-5E59-E07BDEFB5515}"/>
              </a:ext>
            </a:extLst>
          </p:cNvPr>
          <p:cNvSpPr/>
          <p:nvPr/>
        </p:nvSpPr>
        <p:spPr>
          <a:xfrm>
            <a:off x="6670696" y="1770590"/>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EB7EB296-01F7-E8BE-269E-75E5885178A2}"/>
              </a:ext>
            </a:extLst>
          </p:cNvPr>
          <p:cNvSpPr>
            <a:spLocks noChangeAspect="1"/>
          </p:cNvSpPr>
          <p:nvPr/>
        </p:nvSpPr>
        <p:spPr bwMode="gray">
          <a:xfrm>
            <a:off x="6602803" y="184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A0E98D21-11FC-113A-DDF4-948482F60672}"/>
              </a:ext>
            </a:extLst>
          </p:cNvPr>
          <p:cNvSpPr/>
          <p:nvPr/>
        </p:nvSpPr>
        <p:spPr>
          <a:xfrm>
            <a:off x="2745103" y="3213577"/>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7F2F4962-AE77-C1EC-A3E4-379DA60E890C}"/>
              </a:ext>
            </a:extLst>
          </p:cNvPr>
          <p:cNvGrpSpPr/>
          <p:nvPr/>
        </p:nvGrpSpPr>
        <p:grpSpPr>
          <a:xfrm>
            <a:off x="196757" y="2976970"/>
            <a:ext cx="7815606" cy="3355568"/>
            <a:chOff x="196757" y="2976970"/>
            <a:chExt cx="7815606" cy="3355568"/>
          </a:xfrm>
        </p:grpSpPr>
        <p:pic>
          <p:nvPicPr>
            <p:cNvPr id="11" name="Picture 10">
              <a:extLst>
                <a:ext uri="{FF2B5EF4-FFF2-40B4-BE49-F238E27FC236}">
                  <a16:creationId xmlns:a16="http://schemas.microsoft.com/office/drawing/2014/main" id="{2E5C2965-A12F-EE9C-9EC1-24F083D0201D}"/>
                </a:ext>
              </a:extLst>
            </p:cNvPr>
            <p:cNvPicPr>
              <a:picLocks noChangeAspect="1"/>
            </p:cNvPicPr>
            <p:nvPr/>
          </p:nvPicPr>
          <p:blipFill>
            <a:blip r:embed="rId4"/>
            <a:stretch>
              <a:fillRect/>
            </a:stretch>
          </p:blipFill>
          <p:spPr>
            <a:xfrm>
              <a:off x="196757" y="2976970"/>
              <a:ext cx="7815606" cy="3355568"/>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828A79DF-A193-4138-A194-D00CCB39083D}"/>
                </a:ext>
              </a:extLst>
            </p:cNvPr>
            <p:cNvPicPr>
              <a:picLocks noChangeAspect="1"/>
            </p:cNvPicPr>
            <p:nvPr/>
          </p:nvPicPr>
          <p:blipFill>
            <a:blip r:embed="rId5"/>
            <a:stretch>
              <a:fillRect/>
            </a:stretch>
          </p:blipFill>
          <p:spPr>
            <a:xfrm>
              <a:off x="382751" y="4553126"/>
              <a:ext cx="1470250" cy="119457"/>
            </a:xfrm>
            <a:prstGeom prst="rect">
              <a:avLst/>
            </a:prstGeom>
          </p:spPr>
        </p:pic>
      </p:grpSp>
      <p:sp>
        <p:nvSpPr>
          <p:cNvPr id="19" name="Rectangle 5">
            <a:extLst>
              <a:ext uri="{FF2B5EF4-FFF2-40B4-BE49-F238E27FC236}">
                <a16:creationId xmlns:a16="http://schemas.microsoft.com/office/drawing/2014/main" id="{61CE631E-BC39-5E71-02E5-87CB2930E8EF}"/>
              </a:ext>
            </a:extLst>
          </p:cNvPr>
          <p:cNvSpPr/>
          <p:nvPr/>
        </p:nvSpPr>
        <p:spPr>
          <a:xfrm>
            <a:off x="381740" y="4705444"/>
            <a:ext cx="1074631" cy="212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477D2F8D-3AC3-D0ED-1679-CAC893775D39}"/>
              </a:ext>
            </a:extLst>
          </p:cNvPr>
          <p:cNvSpPr/>
          <p:nvPr/>
        </p:nvSpPr>
        <p:spPr>
          <a:xfrm>
            <a:off x="539911" y="5748873"/>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4FEA028B-C50C-9946-1232-2C5D4D5EB657}"/>
              </a:ext>
            </a:extLst>
          </p:cNvPr>
          <p:cNvSpPr>
            <a:spLocks noChangeAspect="1"/>
          </p:cNvSpPr>
          <p:nvPr/>
        </p:nvSpPr>
        <p:spPr bwMode="gray">
          <a:xfrm>
            <a:off x="1388478" y="46709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3" name="Oval 9">
            <a:extLst>
              <a:ext uri="{FF2B5EF4-FFF2-40B4-BE49-F238E27FC236}">
                <a16:creationId xmlns:a16="http://schemas.microsoft.com/office/drawing/2014/main" id="{B4354BF4-58DE-D82D-574B-5C8DA6C572D4}"/>
              </a:ext>
            </a:extLst>
          </p:cNvPr>
          <p:cNvSpPr>
            <a:spLocks noChangeAspect="1"/>
          </p:cNvSpPr>
          <p:nvPr/>
        </p:nvSpPr>
        <p:spPr bwMode="gray">
          <a:xfrm>
            <a:off x="1148935" y="58072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1886555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a:t>
            </a:r>
            <a:r>
              <a:rPr lang="en-US" b="1" dirty="0">
                <a:latin typeface="+mn-lt"/>
              </a:rPr>
              <a:t> 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a:t>
            </a:r>
          </a:p>
          <a:p>
            <a:pPr marL="228600" indent="-228600" algn="just">
              <a:buClr>
                <a:srgbClr val="F15822"/>
              </a:buClr>
              <a:buFont typeface="+mj-lt"/>
              <a:buAutoNum type="arabicPeriod"/>
            </a:pPr>
            <a:r>
              <a:rPr lang="el-GR" dirty="0"/>
              <a:t>Αφήστε ένα </a:t>
            </a:r>
            <a:r>
              <a:rPr lang="el-GR" b="1" dirty="0"/>
              <a:t>Μήνυμα</a:t>
            </a:r>
            <a:r>
              <a:rPr lang="en-US" dirty="0"/>
              <a:t>. </a:t>
            </a:r>
            <a:r>
              <a:rPr lang="el-GR" dirty="0"/>
              <a:t>Είναι υποχρεωτικό ώστε να συνεχιστεί η εργασία της έγκρισης</a:t>
            </a:r>
            <a:r>
              <a:rPr lang="en-US" dirty="0"/>
              <a:t>. </a:t>
            </a:r>
          </a:p>
          <a:p>
            <a:pPr marL="228600" indent="-228600" algn="just">
              <a:buClr>
                <a:srgbClr val="F15822"/>
              </a:buClr>
              <a:buFont typeface="+mj-lt"/>
              <a:buAutoNum type="arabicPeriod"/>
            </a:pPr>
            <a:r>
              <a:rPr lang="el-GR" dirty="0"/>
              <a:t>Κάντε κλικ στο </a:t>
            </a:r>
            <a:r>
              <a:rPr lang="el-GR" b="1" dirty="0"/>
              <a:t>ΟΚ.</a:t>
            </a:r>
            <a:endParaRPr lang="en-US" dirty="0"/>
          </a:p>
          <a:p>
            <a:pPr algn="just">
              <a:buClr>
                <a:srgbClr val="F15822"/>
              </a:buClr>
            </a:pPr>
            <a:endParaRPr lang="en-US" dirty="0"/>
          </a:p>
        </p:txBody>
      </p:sp>
      <p:pic>
        <p:nvPicPr>
          <p:cNvPr id="7" name="Picture 6">
            <a:extLst>
              <a:ext uri="{FF2B5EF4-FFF2-40B4-BE49-F238E27FC236}">
                <a16:creationId xmlns:a16="http://schemas.microsoft.com/office/drawing/2014/main" id="{8C265B97-E4BF-8173-A133-B0F6244C7215}"/>
              </a:ext>
            </a:extLst>
          </p:cNvPr>
          <p:cNvPicPr>
            <a:picLocks noChangeAspect="1"/>
          </p:cNvPicPr>
          <p:nvPr/>
        </p:nvPicPr>
        <p:blipFill rotWithShape="1">
          <a:blip r:embed="rId3"/>
          <a:srcRect b="12515"/>
          <a:stretch/>
        </p:blipFill>
        <p:spPr>
          <a:xfrm>
            <a:off x="191864" y="1106134"/>
            <a:ext cx="8011104" cy="2424867"/>
          </a:xfrm>
          <a:prstGeom prst="rect">
            <a:avLst/>
          </a:prstGeom>
        </p:spPr>
      </p:pic>
      <p:sp>
        <p:nvSpPr>
          <p:cNvPr id="10" name="Rectangle 5">
            <a:extLst>
              <a:ext uri="{FF2B5EF4-FFF2-40B4-BE49-F238E27FC236}">
                <a16:creationId xmlns:a16="http://schemas.microsoft.com/office/drawing/2014/main" id="{8B300B55-A786-6C01-4FB1-C82C9ECA87DC}"/>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2E3AF44-FC46-04D7-DD0E-E5AD0F4848F0}"/>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5B0D8B7A-9418-EC29-B35C-844C9C82710F}"/>
              </a:ext>
            </a:extLst>
          </p:cNvPr>
          <p:cNvSpPr/>
          <p:nvPr/>
        </p:nvSpPr>
        <p:spPr>
          <a:xfrm>
            <a:off x="1817683" y="1846555"/>
            <a:ext cx="4352298" cy="15824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5742320B-5333-B789-FD0E-036F0AF69553}"/>
              </a:ext>
            </a:extLst>
          </p:cNvPr>
          <p:cNvSpPr>
            <a:spLocks noChangeAspect="1"/>
          </p:cNvSpPr>
          <p:nvPr/>
        </p:nvSpPr>
        <p:spPr bwMode="gray">
          <a:xfrm>
            <a:off x="171568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6215867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el-GR" dirty="0"/>
              <a:t>6</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normAutofit/>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a:solidFill>
                  <a:srgbClr val="3F3F3F"/>
                </a:solidFill>
                <a:effectLst/>
                <a:latin typeface="Calibri" panose="020F0502020204030204" pitchFamily="34" charset="0"/>
              </a:rPr>
              <a:t>οναδικός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el-GR" sz="1600" dirty="0"/>
              <a:t>6</a:t>
            </a:r>
            <a:r>
              <a:rPr lang="it-IT" sz="1600" dirty="0"/>
              <a:t>.1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a:r>
              <a:rPr lang="el-GR" sz="1800" dirty="0"/>
              <a:t>Ρυθμίσεις Δημοπρασίας</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el-GR" sz="1600" dirty="0"/>
              <a:t>6</a:t>
            </a:r>
            <a:r>
              <a:rPr lang="it-IT" sz="1600" dirty="0"/>
              <a:t>.2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el-GR" sz="1600" dirty="0"/>
              <a:t>6</a:t>
            </a:r>
            <a:r>
              <a:rPr lang="it-IT" sz="1600" dirty="0"/>
              <a:t>.4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dirty="0">
                <a:solidFill>
                  <a:prstClr val="black"/>
                </a:solidFill>
              </a:rPr>
              <a:t>Ανάθεση Πελατών</a:t>
            </a:r>
            <a:endParaRPr lang="en-US" sz="1800" dirty="0">
              <a:solidFill>
                <a:prstClr val="black"/>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el-GR" sz="1600" dirty="0"/>
              <a:t>6</a:t>
            </a:r>
            <a:r>
              <a:rPr lang="it-IT" sz="1600" dirty="0"/>
              <a:t>.3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42816347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(1/5)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έναν </a:t>
            </a:r>
            <a:r>
              <a:rPr lang="el-GR" sz="1400" dirty="0"/>
              <a:t>Μοναδικό Διαγωνισμό Πλειοδοτικής Δημοπρασίας</a:t>
            </a:r>
            <a:r>
              <a:rPr lang="en-US" dirty="0"/>
              <a:t> </a:t>
            </a:r>
            <a:r>
              <a:rPr lang="el-GR" dirty="0"/>
              <a:t>πρώτα συνδεθείτε στο </a:t>
            </a:r>
            <a:r>
              <a:rPr lang="en-US" dirty="0"/>
              <a:t>Sap ARIBA.</a:t>
            </a:r>
          </a:p>
          <a:p>
            <a:pPr marL="228600" indent="-228600" algn="just">
              <a:buClr>
                <a:srgbClr val="F15822"/>
              </a:buClr>
              <a:buFont typeface="+mj-lt"/>
              <a:buAutoNum type="arabicPeriod"/>
            </a:pPr>
            <a:r>
              <a:rPr lang="el-GR" dirty="0"/>
              <a:t>Μεταβείτε στην Αρχική Σελίδα του </a:t>
            </a:r>
            <a:r>
              <a:rPr lang="en-US" dirty="0"/>
              <a:t>SAP Ariba </a:t>
            </a:r>
            <a:r>
              <a:rPr lang="el-GR" dirty="0"/>
              <a:t>και έπειτα κάντε κλικ στη καρτέλα </a:t>
            </a:r>
            <a:r>
              <a:rPr lang="el-GR" b="1" dirty="0"/>
              <a:t>Δημιουργία</a:t>
            </a:r>
            <a:r>
              <a:rPr lang="en-US" dirty="0"/>
              <a:t>. </a:t>
            </a:r>
          </a:p>
          <a:p>
            <a:pPr marL="228600" indent="-228600" algn="just">
              <a:buClr>
                <a:srgbClr val="F15822"/>
              </a:buClr>
              <a:buFont typeface="+mj-lt"/>
              <a:buAutoNum type="arabicPeriod"/>
            </a:pPr>
            <a:r>
              <a:rPr lang="el-GR" dirty="0"/>
              <a:t>Κάντε κλικ στο </a:t>
            </a:r>
            <a:r>
              <a:rPr lang="el-GR" b="1" dirty="0"/>
              <a:t>Έργο καθοδηγούμενων προμηθειών</a:t>
            </a:r>
            <a:r>
              <a:rPr lang="el-GR" dirty="0"/>
              <a:t>. </a:t>
            </a:r>
            <a:endParaRPr lang="en-US" b="1" dirty="0"/>
          </a:p>
          <a:p>
            <a:pPr algn="just">
              <a:buClr>
                <a:srgbClr val="F15822"/>
              </a:buClr>
            </a:pPr>
            <a:r>
              <a:rPr lang="el-GR" dirty="0"/>
              <a:t>Αφού κάνετε κλικ στο </a:t>
            </a:r>
            <a:r>
              <a:rPr lang="el-GR" b="1" dirty="0"/>
              <a:t>Έργο καθοδηγούμενων προμηθειών</a:t>
            </a:r>
            <a:r>
              <a:rPr lang="en-US" dirty="0"/>
              <a:t>, </a:t>
            </a:r>
            <a:r>
              <a:rPr lang="el-GR" dirty="0"/>
              <a:t>μια σελίδα δημιουργίας Έργου καθοδηγούμενων προμηθειών θα ανοίξει.</a:t>
            </a:r>
            <a:endParaRPr lang="en-US" dirty="0"/>
          </a:p>
        </p:txBody>
      </p:sp>
      <p:pic>
        <p:nvPicPr>
          <p:cNvPr id="4" name="Picture 3">
            <a:extLst>
              <a:ext uri="{FF2B5EF4-FFF2-40B4-BE49-F238E27FC236}">
                <a16:creationId xmlns:a16="http://schemas.microsoft.com/office/drawing/2014/main" id="{50A23D01-2E80-A74F-3595-3BB7E16AD762}"/>
              </a:ext>
            </a:extLst>
          </p:cNvPr>
          <p:cNvPicPr>
            <a:picLocks noChangeAspect="1"/>
          </p:cNvPicPr>
          <p:nvPr/>
        </p:nvPicPr>
        <p:blipFill rotWithShape="1">
          <a:blip r:embed="rId2"/>
          <a:srcRect b="26598"/>
          <a:stretch/>
        </p:blipFill>
        <p:spPr>
          <a:xfrm>
            <a:off x="192605" y="1103144"/>
            <a:ext cx="8008420" cy="2483222"/>
          </a:xfrm>
          <a:prstGeom prst="rect">
            <a:avLst/>
          </a:prstGeom>
        </p:spPr>
      </p:pic>
      <p:sp>
        <p:nvSpPr>
          <p:cNvPr id="8" name="Rectangle 5">
            <a:extLst>
              <a:ext uri="{FF2B5EF4-FFF2-40B4-BE49-F238E27FC236}">
                <a16:creationId xmlns:a16="http://schemas.microsoft.com/office/drawing/2014/main" id="{D9FCE5A0-181F-CE0A-ECE8-1BFAB3F7811D}"/>
              </a:ext>
            </a:extLst>
          </p:cNvPr>
          <p:cNvSpPr/>
          <p:nvPr/>
        </p:nvSpPr>
        <p:spPr>
          <a:xfrm>
            <a:off x="7219950" y="1517486"/>
            <a:ext cx="765603" cy="242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52A365C5-CB94-2839-89FF-2304EBA20405}"/>
              </a:ext>
            </a:extLst>
          </p:cNvPr>
          <p:cNvCxnSpPr>
            <a:cxnSpLocks/>
            <a:stCxn id="8" idx="2"/>
            <a:endCxn id="10" idx="3"/>
          </p:cNvCxnSpPr>
          <p:nvPr/>
        </p:nvCxnSpPr>
        <p:spPr>
          <a:xfrm rot="5400000">
            <a:off x="6537389" y="946164"/>
            <a:ext cx="251302" cy="18794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5">
            <a:extLst>
              <a:ext uri="{FF2B5EF4-FFF2-40B4-BE49-F238E27FC236}">
                <a16:creationId xmlns:a16="http://schemas.microsoft.com/office/drawing/2014/main" id="{921067F7-01FC-CB45-DC6B-373AC881F16B}"/>
              </a:ext>
            </a:extLst>
          </p:cNvPr>
          <p:cNvSpPr/>
          <p:nvPr/>
        </p:nvSpPr>
        <p:spPr>
          <a:xfrm>
            <a:off x="4286250" y="1943634"/>
            <a:ext cx="1437077"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68097C8-ABF9-9890-99F8-CF6892CE2860}"/>
              </a:ext>
            </a:extLst>
          </p:cNvPr>
          <p:cNvSpPr>
            <a:spLocks noChangeAspect="1"/>
          </p:cNvSpPr>
          <p:nvPr/>
        </p:nvSpPr>
        <p:spPr bwMode="gray">
          <a:xfrm>
            <a:off x="7917660" y="1760225"/>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87F98A3D-4F12-C38B-AA10-DA55635E5D37}"/>
              </a:ext>
            </a:extLst>
          </p:cNvPr>
          <p:cNvSpPr>
            <a:spLocks noChangeAspect="1"/>
          </p:cNvSpPr>
          <p:nvPr/>
        </p:nvSpPr>
        <p:spPr bwMode="gray">
          <a:xfrm>
            <a:off x="5655434" y="2049987"/>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0029171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DEFA7C-E9C7-64F4-7CB4-2997C595C135}"/>
              </a:ext>
            </a:extLst>
          </p:cNvPr>
          <p:cNvPicPr>
            <a:picLocks noChangeAspect="1"/>
          </p:cNvPicPr>
          <p:nvPr/>
        </p:nvPicPr>
        <p:blipFill>
          <a:blip r:embed="rId2"/>
          <a:stretch>
            <a:fillRect/>
          </a:stretch>
        </p:blipFill>
        <p:spPr>
          <a:xfrm>
            <a:off x="224061" y="1150380"/>
            <a:ext cx="7928832" cy="35368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2</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πρώτη ενότητα </a:t>
            </a:r>
            <a:r>
              <a:rPr lang="el-GR" b="1" dirty="0"/>
              <a:t>Όνομα και Τύπος </a:t>
            </a:r>
            <a:r>
              <a:rPr lang="el-GR" dirty="0"/>
              <a:t>της Σελίδας Δημιουργίας Έργου Προμήθειας μπορείτε να επιλέξετε αν θα δημιουργήσετε έναν </a:t>
            </a:r>
            <a:r>
              <a:rPr lang="el-GR" b="1" dirty="0"/>
              <a:t>Μοναδικό Διαγωνισμό</a:t>
            </a:r>
            <a:r>
              <a:rPr lang="el-GR" dirty="0"/>
              <a:t> ή ένα </a:t>
            </a:r>
            <a:r>
              <a:rPr lang="el-GR" b="1" dirty="0"/>
              <a:t>Πλήρες Έργο</a:t>
            </a:r>
            <a:r>
              <a:rPr lang="el-GR" dirty="0"/>
              <a:t>. Για να δημιουργήσετε έναν </a:t>
            </a:r>
            <a:r>
              <a:rPr lang="el-GR" b="1" dirty="0"/>
              <a:t>Μοναδικό Διαγωνισμό </a:t>
            </a:r>
            <a:r>
              <a:rPr lang="el-GR" sz="1400" b="1" dirty="0">
                <a:latin typeface="+mn-lt"/>
              </a:rPr>
              <a:t>Πλειοδοτικής</a:t>
            </a:r>
            <a:r>
              <a:rPr lang="el-GR" b="1" dirty="0"/>
              <a:t> Δημοπρασίας</a:t>
            </a:r>
            <a:r>
              <a:rPr lang="en-US" dirty="0"/>
              <a:t>:</a:t>
            </a:r>
          </a:p>
          <a:p>
            <a:pPr marL="228600" indent="-228600" algn="just">
              <a:buClr>
                <a:srgbClr val="F15822"/>
              </a:buClr>
              <a:buFont typeface="+mj-lt"/>
              <a:buAutoNum type="arabicPeriod"/>
            </a:pPr>
            <a:r>
              <a:rPr lang="el-GR" dirty="0"/>
              <a:t>Ορίστε το Όνομα Έργου στο πεδίο </a:t>
            </a:r>
            <a:r>
              <a:rPr lang="el-GR" b="1" dirty="0"/>
              <a:t>Όνομα.</a:t>
            </a:r>
            <a:endParaRPr lang="en-US" dirty="0"/>
          </a:p>
          <a:p>
            <a:pPr marL="228600" indent="-228600" algn="just">
              <a:buClr>
                <a:srgbClr val="F15822"/>
              </a:buClr>
              <a:buFont typeface="+mj-lt"/>
              <a:buAutoNum type="arabicPeriod"/>
            </a:pPr>
            <a:r>
              <a:rPr lang="el-GR" dirty="0"/>
              <a:t>Στον </a:t>
            </a:r>
            <a:r>
              <a:rPr lang="el-GR" b="1" dirty="0"/>
              <a:t>Τύπο Έργου</a:t>
            </a:r>
            <a:r>
              <a:rPr lang="el-GR" dirty="0"/>
              <a:t>, επιλέξτε </a:t>
            </a:r>
            <a:r>
              <a:rPr lang="el-GR" b="1" dirty="0"/>
              <a:t>Μοναδικός Διαγωνισμός.</a:t>
            </a:r>
            <a:endParaRPr lang="en-US" dirty="0"/>
          </a:p>
          <a:p>
            <a:pPr marL="228600" indent="-228600" algn="just">
              <a:buClr>
                <a:srgbClr val="F15822"/>
              </a:buClr>
              <a:buFont typeface="+mj-lt"/>
              <a:buAutoNum type="arabicPeriod"/>
            </a:pPr>
            <a:r>
              <a:rPr lang="el-GR" dirty="0"/>
              <a:t>Μόλις επιλέξετε να δημιουργήσετε έναν Μοναδικό Διαγωνισμό, θα εμφανιστεί ένα πεδίο με όνομα </a:t>
            </a:r>
            <a:r>
              <a:rPr lang="el-GR" b="1" dirty="0"/>
              <a:t>Τύπος Διαγωνισμού</a:t>
            </a:r>
            <a:r>
              <a:rPr lang="el-GR" dirty="0"/>
              <a:t>. Επιλέξτε </a:t>
            </a:r>
            <a:r>
              <a:rPr lang="el-GR" b="1" dirty="0"/>
              <a:t>Προώθηση Δημοπρασίας </a:t>
            </a:r>
            <a:r>
              <a:rPr lang="el-GR" dirty="0"/>
              <a:t>για να δημιουργήσετε μια Πλειοδοτική  Δημοπρασία.</a:t>
            </a:r>
            <a:endParaRPr lang="en-US" dirty="0"/>
          </a:p>
          <a:p>
            <a:pPr algn="just">
              <a:buClr>
                <a:srgbClr val="F15822"/>
              </a:buClr>
            </a:pPr>
            <a:br>
              <a:rPr lang="en-US" dirty="0"/>
            </a:br>
            <a:endParaRPr lang="en-US" dirty="0"/>
          </a:p>
        </p:txBody>
      </p:sp>
      <p:sp>
        <p:nvSpPr>
          <p:cNvPr id="7" name="Rectangle 5">
            <a:extLst>
              <a:ext uri="{FF2B5EF4-FFF2-40B4-BE49-F238E27FC236}">
                <a16:creationId xmlns:a16="http://schemas.microsoft.com/office/drawing/2014/main" id="{F62D4F40-9AB4-7CA3-C20D-FDFEFC9D8CE3}"/>
              </a:ext>
            </a:extLst>
          </p:cNvPr>
          <p:cNvSpPr/>
          <p:nvPr/>
        </p:nvSpPr>
        <p:spPr>
          <a:xfrm>
            <a:off x="301350" y="1544163"/>
            <a:ext cx="3934456"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42137" y="2740910"/>
            <a:ext cx="1235385" cy="2737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303698" y="4474748"/>
            <a:ext cx="1173824" cy="2124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3"/>
            <a:endCxn id="14" idx="0"/>
          </p:cNvCxnSpPr>
          <p:nvPr/>
        </p:nvCxnSpPr>
        <p:spPr>
          <a:xfrm flipH="1">
            <a:off x="4890610" y="2877790"/>
            <a:ext cx="586912" cy="1596958"/>
          </a:xfrm>
          <a:prstGeom prst="bentConnector4">
            <a:avLst>
              <a:gd name="adj1" fmla="val -38950"/>
              <a:gd name="adj2" fmla="val 5428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167913" y="1485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4174242" y="267301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5409629" y="43670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7806823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38D549-30CB-1277-CBEF-136CE1ED700E}"/>
              </a:ext>
            </a:extLst>
          </p:cNvPr>
          <p:cNvPicPr>
            <a:picLocks noChangeAspect="1"/>
          </p:cNvPicPr>
          <p:nvPr/>
        </p:nvPicPr>
        <p:blipFill>
          <a:blip r:embed="rId2"/>
          <a:stretch>
            <a:fillRect/>
          </a:stretch>
        </p:blipFill>
        <p:spPr>
          <a:xfrm>
            <a:off x="198480" y="1110573"/>
            <a:ext cx="7969244" cy="26958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3</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dirty="0"/>
              <a:t>Στη δεύτερη ενότητα </a:t>
            </a:r>
            <a:r>
              <a:rPr lang="el-GR" b="1" dirty="0"/>
              <a:t>Λεπτομέρειες έργου </a:t>
            </a:r>
            <a:r>
              <a:rPr lang="el-GR" dirty="0"/>
              <a:t>της Σελίδας Δημιουργίας Έργου Προμήθειας, πρέπει να συμπληρώσετε τα απαιτούμενα πεδία για να προσαρμόσετε την Προωθητική Δημοπρασία που πρόκειται να δημιουργήσετε</a:t>
            </a:r>
            <a:r>
              <a:rPr lang="en-US" dirty="0"/>
              <a:t>.</a:t>
            </a:r>
          </a:p>
          <a:p>
            <a:pPr marL="228600" indent="-228600" algn="just">
              <a:buClr>
                <a:srgbClr val="F15822"/>
              </a:buClr>
              <a:buFont typeface="+mj-lt"/>
              <a:buAutoNum type="arabicPeriod" startAt="4"/>
            </a:pPr>
            <a:r>
              <a:rPr lang="el-GR" dirty="0"/>
              <a:t>Ο </a:t>
            </a:r>
            <a:r>
              <a:rPr lang="el-GR" b="1" dirty="0"/>
              <a:t>Υπεύθυνος Διαδικασίας  </a:t>
            </a:r>
            <a:r>
              <a:rPr lang="el-GR" dirty="0"/>
              <a:t>ορίζεται από προεπιλογή ως ο χρήστης που ξεκινά τη διαδικασία Δημιουργίας Έργου. Παρόλα αυτά, μπορείτε απλά να τον επεξεργαστείτε (ή να προσθέσετε περισσότερους Υπευθύνους Διαδικασίας ) κάνοντας κλικ στο εικονίδιο τετραγώνου σε αυτό το πεδίο και αναζητώντας το Όνομα Χρήστη που ψάχνετε.</a:t>
            </a:r>
            <a:endParaRPr lang="en-US" dirty="0"/>
          </a:p>
          <a:p>
            <a:pPr marL="228600" indent="-228600" algn="just">
              <a:buClr>
                <a:srgbClr val="F15822"/>
              </a:buClr>
              <a:buFont typeface="+mj-lt"/>
              <a:buAutoNum type="arabicPeriod" startAt="4"/>
            </a:pPr>
            <a:r>
              <a:rPr lang="el-GR" dirty="0"/>
              <a:t>Για να επιλέξετε τη κατηγορία δαπάνης (μία ή περισσότερες επιλογές είναι δυνατές) κάντε κλικ στο εικονίδιο στο πεδίο </a:t>
            </a:r>
            <a:r>
              <a:rPr lang="el-GR" b="1" dirty="0"/>
              <a:t>Κατηγορία Δαπάνης</a:t>
            </a:r>
            <a:r>
              <a:rPr lang="el-GR" dirty="0"/>
              <a:t>. Ένα παράθυρο (όπως φαίνεται σε αυτήν τη σελίδα) θα ανοίξει. Εδώ μπορείτε να επιλέξετε μία ή περισσότερες επιλογές κάνοντας κλικ στο κενό τετράγωνο δίπλα στο όνομα της κατηγορίας δαπάνης. Καθώς η λίστα έχει δομή δέντρου, μπορείτε να επεκτείνετε τον τύπο της κατηγορίας δαπάνης κάνοντας κλικ στο εικονίδιο </a:t>
            </a:r>
            <a:r>
              <a:rPr lang="en-US" dirty="0">
                <a:sym typeface="Wingdings 3" panose="05040102010807070707" pitchFamily="18" charset="2"/>
              </a:rPr>
              <a:t> </a:t>
            </a:r>
            <a:r>
              <a:rPr lang="el-GR" dirty="0">
                <a:sym typeface="Wingdings 3" panose="05040102010807070707" pitchFamily="18" charset="2"/>
              </a:rPr>
              <a:t>. </a:t>
            </a:r>
            <a:r>
              <a:rPr lang="el-GR" dirty="0"/>
              <a:t>Επιπλέον, μπορείτε να αναζητήσετε μια συγκεκριμένη κατηγορία δαπάνης απευθείας στη γραμμή </a:t>
            </a:r>
            <a:r>
              <a:rPr lang="el-GR" b="1" dirty="0"/>
              <a:t>Αναζήτησης</a:t>
            </a:r>
            <a:r>
              <a:rPr lang="el-GR" dirty="0"/>
              <a:t>. Μόλις επιλεγεί (είναι δυνατόν να επιλέξετε μια ή περισσότερες κατηγορίες δαπάνης) κάντε κλικ στο </a:t>
            </a:r>
            <a:r>
              <a:rPr lang="el-GR" b="1" dirty="0"/>
              <a:t>Τέλος</a:t>
            </a:r>
            <a:r>
              <a:rPr lang="el-GR" dirty="0"/>
              <a:t>.</a:t>
            </a:r>
            <a:endParaRPr lang="en-US" dirty="0"/>
          </a:p>
        </p:txBody>
      </p:sp>
      <p:sp>
        <p:nvSpPr>
          <p:cNvPr id="24" name="Rectangle 5">
            <a:extLst>
              <a:ext uri="{FF2B5EF4-FFF2-40B4-BE49-F238E27FC236}">
                <a16:creationId xmlns:a16="http://schemas.microsoft.com/office/drawing/2014/main" id="{086ECE41-69F6-BB69-3A59-9C939FC3A51B}"/>
              </a:ext>
            </a:extLst>
          </p:cNvPr>
          <p:cNvSpPr/>
          <p:nvPr/>
        </p:nvSpPr>
        <p:spPr>
          <a:xfrm>
            <a:off x="6163892" y="2875053"/>
            <a:ext cx="2044655"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FC79A3D9-F489-2F71-10D6-A0A1248C3E86}"/>
              </a:ext>
            </a:extLst>
          </p:cNvPr>
          <p:cNvSpPr/>
          <p:nvPr/>
        </p:nvSpPr>
        <p:spPr>
          <a:xfrm>
            <a:off x="2183053" y="3395592"/>
            <a:ext cx="2044654"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9">
            <a:extLst>
              <a:ext uri="{FF2B5EF4-FFF2-40B4-BE49-F238E27FC236}">
                <a16:creationId xmlns:a16="http://schemas.microsoft.com/office/drawing/2014/main" id="{A6A88ACB-4CE3-707B-07C7-436AAFF1EB1D}"/>
              </a:ext>
            </a:extLst>
          </p:cNvPr>
          <p:cNvCxnSpPr>
            <a:cxnSpLocks/>
            <a:stCxn id="27" idx="2"/>
            <a:endCxn id="6" idx="1"/>
          </p:cNvCxnSpPr>
          <p:nvPr/>
        </p:nvCxnSpPr>
        <p:spPr>
          <a:xfrm rot="16200000" flipH="1">
            <a:off x="3210093" y="3843724"/>
            <a:ext cx="1101697" cy="111112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8E451AC7-5750-4DCE-CCF4-8983C5CF1964}"/>
              </a:ext>
            </a:extLst>
          </p:cNvPr>
          <p:cNvSpPr>
            <a:spLocks noChangeAspect="1"/>
          </p:cNvSpPr>
          <p:nvPr/>
        </p:nvSpPr>
        <p:spPr bwMode="gray">
          <a:xfrm>
            <a:off x="6096000" y="28460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5" name="Oval 9">
            <a:extLst>
              <a:ext uri="{FF2B5EF4-FFF2-40B4-BE49-F238E27FC236}">
                <a16:creationId xmlns:a16="http://schemas.microsoft.com/office/drawing/2014/main" id="{47473948-B594-C96B-19D7-3D4236633358}"/>
              </a:ext>
            </a:extLst>
          </p:cNvPr>
          <p:cNvSpPr>
            <a:spLocks noChangeAspect="1"/>
          </p:cNvSpPr>
          <p:nvPr/>
        </p:nvSpPr>
        <p:spPr bwMode="gray">
          <a:xfrm>
            <a:off x="2047268" y="33220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pic>
        <p:nvPicPr>
          <p:cNvPr id="6" name="Picture 5">
            <a:extLst>
              <a:ext uri="{FF2B5EF4-FFF2-40B4-BE49-F238E27FC236}">
                <a16:creationId xmlns:a16="http://schemas.microsoft.com/office/drawing/2014/main" id="{47E87640-D2D9-E6ED-4A3F-DE2C2DC6E563}"/>
              </a:ext>
            </a:extLst>
          </p:cNvPr>
          <p:cNvPicPr>
            <a:picLocks noChangeAspect="1"/>
          </p:cNvPicPr>
          <p:nvPr/>
        </p:nvPicPr>
        <p:blipFill>
          <a:blip r:embed="rId3"/>
          <a:stretch>
            <a:fillRect/>
          </a:stretch>
        </p:blipFill>
        <p:spPr>
          <a:xfrm>
            <a:off x="4316503" y="3664475"/>
            <a:ext cx="3434601" cy="2571319"/>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39395BE4-13E5-7115-7877-2E1DA6E50B56}"/>
              </a:ext>
            </a:extLst>
          </p:cNvPr>
          <p:cNvSpPr/>
          <p:nvPr/>
        </p:nvSpPr>
        <p:spPr>
          <a:xfrm>
            <a:off x="2156698" y="28487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8" name="Rectangle 7">
            <a:extLst>
              <a:ext uri="{FF2B5EF4-FFF2-40B4-BE49-F238E27FC236}">
                <a16:creationId xmlns:a16="http://schemas.microsoft.com/office/drawing/2014/main" id="{66F7B81A-BF20-FCC1-D30D-A8CAC3388AB1}"/>
              </a:ext>
            </a:extLst>
          </p:cNvPr>
          <p:cNvSpPr/>
          <p:nvPr/>
        </p:nvSpPr>
        <p:spPr>
          <a:xfrm>
            <a:off x="4144511" y="2859680"/>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0" name="Rectangle 9">
            <a:extLst>
              <a:ext uri="{FF2B5EF4-FFF2-40B4-BE49-F238E27FC236}">
                <a16:creationId xmlns:a16="http://schemas.microsoft.com/office/drawing/2014/main" id="{D73378E5-A0EA-19AD-F651-2B5D88056BE5}"/>
              </a:ext>
            </a:extLst>
          </p:cNvPr>
          <p:cNvSpPr/>
          <p:nvPr/>
        </p:nvSpPr>
        <p:spPr>
          <a:xfrm>
            <a:off x="143804" y="2871172"/>
            <a:ext cx="2094464"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404057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008BD6-04EC-DEE6-D351-DF5DAAA723D9}"/>
              </a:ext>
            </a:extLst>
          </p:cNvPr>
          <p:cNvSpPr>
            <a:spLocks noGrp="1"/>
          </p:cNvSpPr>
          <p:nvPr>
            <p:ph type="body" sz="quarter" idx="10"/>
          </p:nvPr>
        </p:nvSpPr>
        <p:spPr/>
        <p:txBody>
          <a:bodyPr/>
          <a:lstStyle/>
          <a:p>
            <a:r>
              <a:rPr lang="it-IT"/>
              <a:t>1</a:t>
            </a:r>
            <a:endParaRPr lang="en-US"/>
          </a:p>
        </p:txBody>
      </p:sp>
      <p:sp>
        <p:nvSpPr>
          <p:cNvPr id="3" name="Text Placeholder 2">
            <a:extLst>
              <a:ext uri="{FF2B5EF4-FFF2-40B4-BE49-F238E27FC236}">
                <a16:creationId xmlns:a16="http://schemas.microsoft.com/office/drawing/2014/main" id="{8D46EC0A-359E-15E6-5040-570DB5226CEE}"/>
              </a:ext>
            </a:extLst>
          </p:cNvPr>
          <p:cNvSpPr>
            <a:spLocks noGrp="1"/>
          </p:cNvSpPr>
          <p:nvPr>
            <p:ph type="body" sz="quarter" idx="11"/>
          </p:nvPr>
        </p:nvSpPr>
        <p:spPr/>
        <p:txBody>
          <a:bodyPr/>
          <a:lstStyle/>
          <a:p>
            <a:r>
              <a:rPr lang="it-IT"/>
              <a:t>2</a:t>
            </a:r>
            <a:endParaRPr lang="en-US"/>
          </a:p>
        </p:txBody>
      </p:sp>
      <p:sp>
        <p:nvSpPr>
          <p:cNvPr id="4" name="Text Placeholder 3">
            <a:extLst>
              <a:ext uri="{FF2B5EF4-FFF2-40B4-BE49-F238E27FC236}">
                <a16:creationId xmlns:a16="http://schemas.microsoft.com/office/drawing/2014/main" id="{2774248B-81A1-C3FD-0B9C-4144D232FB6E}"/>
              </a:ext>
            </a:extLst>
          </p:cNvPr>
          <p:cNvSpPr>
            <a:spLocks noGrp="1"/>
          </p:cNvSpPr>
          <p:nvPr>
            <p:ph type="body" sz="quarter" idx="12"/>
          </p:nvPr>
        </p:nvSpPr>
        <p:spPr/>
        <p:txBody>
          <a:bodyPr/>
          <a:lstStyle/>
          <a:p>
            <a:r>
              <a:rPr lang="it-IT"/>
              <a:t>3</a:t>
            </a:r>
            <a:endParaRPr lang="en-US"/>
          </a:p>
        </p:txBody>
      </p:sp>
      <p:sp>
        <p:nvSpPr>
          <p:cNvPr id="5" name="Text Placeholder 4">
            <a:extLst>
              <a:ext uri="{FF2B5EF4-FFF2-40B4-BE49-F238E27FC236}">
                <a16:creationId xmlns:a16="http://schemas.microsoft.com/office/drawing/2014/main" id="{3A2050C7-6830-DFD7-7E14-24110EA29B1D}"/>
              </a:ext>
            </a:extLst>
          </p:cNvPr>
          <p:cNvSpPr>
            <a:spLocks noGrp="1"/>
          </p:cNvSpPr>
          <p:nvPr>
            <p:ph type="body" sz="quarter" idx="14"/>
          </p:nvPr>
        </p:nvSpPr>
        <p:spPr/>
        <p:txBody>
          <a:bodyPr/>
          <a:lstStyle/>
          <a:p>
            <a:r>
              <a:rPr lang="el-GR" b="1" kern="1200" dirty="0">
                <a:solidFill>
                  <a:srgbClr val="3F3F3F"/>
                </a:solidFill>
                <a:effectLst/>
                <a:latin typeface="Calibri" panose="020F0502020204030204" pitchFamily="34" charset="0"/>
                <a:ea typeface="+mn-ea"/>
                <a:cs typeface="Calibri" panose="020F0502020204030204" pitchFamily="34" charset="0"/>
              </a:rPr>
              <a:t>Επισκόπηση της Διαδικασίας Προμήθευσης</a:t>
            </a:r>
          </a:p>
        </p:txBody>
      </p:sp>
      <p:sp>
        <p:nvSpPr>
          <p:cNvPr id="6" name="Text Placeholder 5">
            <a:extLst>
              <a:ext uri="{FF2B5EF4-FFF2-40B4-BE49-F238E27FC236}">
                <a16:creationId xmlns:a16="http://schemas.microsoft.com/office/drawing/2014/main" id="{BAEDE1BA-1A22-57B1-97FF-61A2FE626E25}"/>
              </a:ext>
            </a:extLst>
          </p:cNvPr>
          <p:cNvSpPr>
            <a:spLocks noGrp="1"/>
          </p:cNvSpPr>
          <p:nvPr>
            <p:ph type="body" sz="quarter" idx="13"/>
          </p:nvPr>
        </p:nvSpPr>
        <p:spPr/>
        <p:txBody>
          <a:bodyPr/>
          <a:lstStyle/>
          <a:p>
            <a:r>
              <a:rPr lang="el-GR" b="1" kern="1200" dirty="0">
                <a:solidFill>
                  <a:srgbClr val="3F3F3F"/>
                </a:solidFill>
                <a:effectLst/>
                <a:latin typeface="Calibri" panose="020F0502020204030204" pitchFamily="34" charset="0"/>
                <a:ea typeface="+mn-ea"/>
                <a:cs typeface="Calibri" panose="020F0502020204030204" pitchFamily="34" charset="0"/>
              </a:rPr>
              <a:t>Διεπαφή Χρήστη</a:t>
            </a:r>
          </a:p>
        </p:txBody>
      </p:sp>
      <p:sp>
        <p:nvSpPr>
          <p:cNvPr id="7" name="Text Placeholder 6">
            <a:extLst>
              <a:ext uri="{FF2B5EF4-FFF2-40B4-BE49-F238E27FC236}">
                <a16:creationId xmlns:a16="http://schemas.microsoft.com/office/drawing/2014/main" id="{E78CE1A6-F836-B705-05A6-CD2F5E03C732}"/>
              </a:ext>
            </a:extLst>
          </p:cNvPr>
          <p:cNvSpPr>
            <a:spLocks noGrp="1"/>
          </p:cNvSpPr>
          <p:nvPr>
            <p:ph type="body" sz="quarter" idx="15"/>
          </p:nvPr>
        </p:nvSpPr>
        <p:spPr/>
        <p:txBody>
          <a:bodyPr/>
          <a:lstStyle/>
          <a:p>
            <a:r>
              <a:rPr lang="el-GR" dirty="0"/>
              <a:t>Έργο Προμήθευσης </a:t>
            </a:r>
            <a:r>
              <a:rPr lang="it-IT" dirty="0"/>
              <a:t>– </a:t>
            </a:r>
            <a:r>
              <a:rPr lang="el-GR" dirty="0"/>
              <a:t>Μοναδικός Διαγωνισμός </a:t>
            </a:r>
            <a:r>
              <a:rPr lang="it-IT" dirty="0"/>
              <a:t>RF</a:t>
            </a:r>
            <a:r>
              <a:rPr lang="en-US" dirty="0"/>
              <a:t>I</a:t>
            </a:r>
            <a:endParaRPr lang="en-US" dirty="0">
              <a:effectLst/>
            </a:endParaRPr>
          </a:p>
        </p:txBody>
      </p:sp>
      <p:sp>
        <p:nvSpPr>
          <p:cNvPr id="8" name="Text Placeholder 7">
            <a:extLst>
              <a:ext uri="{FF2B5EF4-FFF2-40B4-BE49-F238E27FC236}">
                <a16:creationId xmlns:a16="http://schemas.microsoft.com/office/drawing/2014/main" id="{6A46965D-5A45-D128-3826-C73012185563}"/>
              </a:ext>
            </a:extLst>
          </p:cNvPr>
          <p:cNvSpPr>
            <a:spLocks noGrp="1"/>
          </p:cNvSpPr>
          <p:nvPr>
            <p:ph type="body" sz="quarter" idx="16"/>
          </p:nvPr>
        </p:nvSpPr>
        <p:spPr/>
        <p:txBody>
          <a:bodyPr/>
          <a:lstStyle/>
          <a:p>
            <a:r>
              <a:rPr lang="it-IT"/>
              <a:t>03</a:t>
            </a:r>
            <a:endParaRPr lang="en-US"/>
          </a:p>
        </p:txBody>
      </p:sp>
      <p:sp>
        <p:nvSpPr>
          <p:cNvPr id="9" name="Text Placeholder 8">
            <a:extLst>
              <a:ext uri="{FF2B5EF4-FFF2-40B4-BE49-F238E27FC236}">
                <a16:creationId xmlns:a16="http://schemas.microsoft.com/office/drawing/2014/main" id="{AE3681B5-4911-132D-2FB2-8A9BCB8242D9}"/>
              </a:ext>
            </a:extLst>
          </p:cNvPr>
          <p:cNvSpPr>
            <a:spLocks noGrp="1"/>
          </p:cNvSpPr>
          <p:nvPr>
            <p:ph type="body" sz="quarter" idx="17"/>
          </p:nvPr>
        </p:nvSpPr>
        <p:spPr/>
        <p:txBody>
          <a:bodyPr/>
          <a:lstStyle/>
          <a:p>
            <a:r>
              <a:rPr lang="it-IT"/>
              <a:t>04</a:t>
            </a:r>
            <a:endParaRPr lang="en-US"/>
          </a:p>
        </p:txBody>
      </p:sp>
      <p:sp>
        <p:nvSpPr>
          <p:cNvPr id="10" name="Text Placeholder 9">
            <a:extLst>
              <a:ext uri="{FF2B5EF4-FFF2-40B4-BE49-F238E27FC236}">
                <a16:creationId xmlns:a16="http://schemas.microsoft.com/office/drawing/2014/main" id="{CB6C4589-48BC-E1EF-2E57-8FB77DEF3DFB}"/>
              </a:ext>
            </a:extLst>
          </p:cNvPr>
          <p:cNvSpPr>
            <a:spLocks noGrp="1"/>
          </p:cNvSpPr>
          <p:nvPr>
            <p:ph type="body" sz="quarter" idx="18"/>
          </p:nvPr>
        </p:nvSpPr>
        <p:spPr/>
        <p:txBody>
          <a:bodyPr/>
          <a:lstStyle/>
          <a:p>
            <a:r>
              <a:rPr lang="it-IT"/>
              <a:t>10</a:t>
            </a:r>
            <a:endParaRPr lang="en-US"/>
          </a:p>
        </p:txBody>
      </p:sp>
      <p:sp>
        <p:nvSpPr>
          <p:cNvPr id="39" name="Segnaposto testo 38">
            <a:extLst>
              <a:ext uri="{FF2B5EF4-FFF2-40B4-BE49-F238E27FC236}">
                <a16:creationId xmlns:a16="http://schemas.microsoft.com/office/drawing/2014/main" id="{BF0F0A84-45A8-14D6-CBC1-2010B6D47F60}"/>
              </a:ext>
            </a:extLst>
          </p:cNvPr>
          <p:cNvSpPr>
            <a:spLocks noGrp="1"/>
          </p:cNvSpPr>
          <p:nvPr>
            <p:ph type="body" sz="quarter" idx="19"/>
          </p:nvPr>
        </p:nvSpPr>
        <p:spPr/>
        <p:txBody>
          <a:bodyPr/>
          <a:lstStyle/>
          <a:p>
            <a:r>
              <a:rPr lang="it-IT"/>
              <a:t>4</a:t>
            </a:r>
            <a:endParaRPr lang="en-US"/>
          </a:p>
        </p:txBody>
      </p:sp>
      <p:sp>
        <p:nvSpPr>
          <p:cNvPr id="40" name="Segnaposto testo 39">
            <a:extLst>
              <a:ext uri="{FF2B5EF4-FFF2-40B4-BE49-F238E27FC236}">
                <a16:creationId xmlns:a16="http://schemas.microsoft.com/office/drawing/2014/main" id="{6FBA43F2-E127-42C6-D234-FA78D6C441BD}"/>
              </a:ext>
            </a:extLst>
          </p:cNvPr>
          <p:cNvSpPr>
            <a:spLocks noGrp="1"/>
          </p:cNvSpPr>
          <p:nvPr>
            <p:ph type="body" sz="quarter" idx="20"/>
          </p:nvPr>
        </p:nvSpPr>
        <p:spPr/>
        <p:txBody>
          <a:bodyPr/>
          <a:lstStyle/>
          <a:p>
            <a:r>
              <a:rPr lang="it-IT"/>
              <a:t>5</a:t>
            </a:r>
            <a:endParaRPr lang="en-US"/>
          </a:p>
        </p:txBody>
      </p:sp>
      <p:sp>
        <p:nvSpPr>
          <p:cNvPr id="42" name="Segnaposto testo 41">
            <a:extLst>
              <a:ext uri="{FF2B5EF4-FFF2-40B4-BE49-F238E27FC236}">
                <a16:creationId xmlns:a16="http://schemas.microsoft.com/office/drawing/2014/main" id="{798BB6B9-1980-43DA-60E5-2BE25C0A5704}"/>
              </a:ext>
            </a:extLst>
          </p:cNvPr>
          <p:cNvSpPr>
            <a:spLocks noGrp="1"/>
          </p:cNvSpPr>
          <p:nvPr>
            <p:ph type="body" sz="quarter" idx="22"/>
          </p:nvPr>
        </p:nvSpPr>
        <p:spPr/>
        <p:txBody>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3" name="Segnaposto testo 42">
            <a:extLst>
              <a:ext uri="{FF2B5EF4-FFF2-40B4-BE49-F238E27FC236}">
                <a16:creationId xmlns:a16="http://schemas.microsoft.com/office/drawing/2014/main" id="{C001C07A-C088-9BE8-6388-F1367D93FC12}"/>
              </a:ext>
            </a:extLst>
          </p:cNvPr>
          <p:cNvSpPr>
            <a:spLocks noGrp="1"/>
          </p:cNvSpPr>
          <p:nvPr>
            <p:ph type="body" sz="quarter" idx="23"/>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a:p>
            <a:endParaRPr lang="en-US" dirty="0"/>
          </a:p>
        </p:txBody>
      </p:sp>
      <p:sp>
        <p:nvSpPr>
          <p:cNvPr id="45" name="Segnaposto testo 44">
            <a:extLst>
              <a:ext uri="{FF2B5EF4-FFF2-40B4-BE49-F238E27FC236}">
                <a16:creationId xmlns:a16="http://schemas.microsoft.com/office/drawing/2014/main" id="{23C4FD30-CDB2-D09A-1E86-AC1A450C8E1F}"/>
              </a:ext>
            </a:extLst>
          </p:cNvPr>
          <p:cNvSpPr>
            <a:spLocks noGrp="1"/>
          </p:cNvSpPr>
          <p:nvPr>
            <p:ph type="body" sz="quarter" idx="25"/>
          </p:nvPr>
        </p:nvSpPr>
        <p:spPr/>
        <p:txBody>
          <a:bodyPr>
            <a:normAutofit/>
          </a:bodyPr>
          <a:lstStyle/>
          <a:p>
            <a:r>
              <a:rPr lang="en-US"/>
              <a:t>48</a:t>
            </a:r>
          </a:p>
        </p:txBody>
      </p:sp>
      <p:sp>
        <p:nvSpPr>
          <p:cNvPr id="46" name="Segnaposto testo 45">
            <a:extLst>
              <a:ext uri="{FF2B5EF4-FFF2-40B4-BE49-F238E27FC236}">
                <a16:creationId xmlns:a16="http://schemas.microsoft.com/office/drawing/2014/main" id="{763406F9-5900-28C7-5434-E8309835F56A}"/>
              </a:ext>
            </a:extLst>
          </p:cNvPr>
          <p:cNvSpPr>
            <a:spLocks noGrp="1"/>
          </p:cNvSpPr>
          <p:nvPr>
            <p:ph type="body" sz="quarter" idx="26"/>
          </p:nvPr>
        </p:nvSpPr>
        <p:spPr/>
        <p:txBody>
          <a:bodyPr lIns="0" tIns="0" rIns="0" bIns="0" anchor="ctr">
            <a:normAutofit/>
          </a:bodyPr>
          <a:lstStyle/>
          <a:p>
            <a:r>
              <a:rPr lang="en-US" dirty="0"/>
              <a:t>140</a:t>
            </a:r>
          </a:p>
        </p:txBody>
      </p:sp>
      <p:sp>
        <p:nvSpPr>
          <p:cNvPr id="11" name="Text Placeholder 10">
            <a:extLst>
              <a:ext uri="{FF2B5EF4-FFF2-40B4-BE49-F238E27FC236}">
                <a16:creationId xmlns:a16="http://schemas.microsoft.com/office/drawing/2014/main" id="{1514B956-DB50-A20B-6295-431B09DCCAF6}"/>
              </a:ext>
            </a:extLst>
          </p:cNvPr>
          <p:cNvSpPr>
            <a:spLocks noGrp="1"/>
          </p:cNvSpPr>
          <p:nvPr>
            <p:ph type="body" sz="quarter" idx="27"/>
          </p:nvPr>
        </p:nvSpPr>
        <p:spPr/>
        <p:txBody>
          <a:bodyPr/>
          <a:lstStyle/>
          <a:p>
            <a:r>
              <a:rPr lang="en-US" dirty="0"/>
              <a:t>6</a:t>
            </a:r>
          </a:p>
        </p:txBody>
      </p:sp>
      <p:sp>
        <p:nvSpPr>
          <p:cNvPr id="12" name="Text Placeholder 11">
            <a:extLst>
              <a:ext uri="{FF2B5EF4-FFF2-40B4-BE49-F238E27FC236}">
                <a16:creationId xmlns:a16="http://schemas.microsoft.com/office/drawing/2014/main" id="{CAC0BA6A-F7F3-73B8-0D20-C331B15E5D70}"/>
              </a:ext>
            </a:extLst>
          </p:cNvPr>
          <p:cNvSpPr>
            <a:spLocks noGrp="1"/>
          </p:cNvSpPr>
          <p:nvPr>
            <p:ph type="body" sz="quarter" idx="28"/>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a:p>
            <a:endParaRPr lang="en-US" dirty="0"/>
          </a:p>
        </p:txBody>
      </p:sp>
      <p:sp>
        <p:nvSpPr>
          <p:cNvPr id="13" name="Text Placeholder 12">
            <a:extLst>
              <a:ext uri="{FF2B5EF4-FFF2-40B4-BE49-F238E27FC236}">
                <a16:creationId xmlns:a16="http://schemas.microsoft.com/office/drawing/2014/main" id="{08F99451-1FFE-6C2C-70F2-037256F94A03}"/>
              </a:ext>
            </a:extLst>
          </p:cNvPr>
          <p:cNvSpPr>
            <a:spLocks noGrp="1"/>
          </p:cNvSpPr>
          <p:nvPr>
            <p:ph type="body" sz="quarter" idx="29"/>
          </p:nvPr>
        </p:nvSpPr>
        <p:spPr/>
        <p:txBody>
          <a:bodyPr>
            <a:noAutofit/>
          </a:bodyPr>
          <a:lstStyle/>
          <a:p>
            <a:r>
              <a:rPr lang="en-US" sz="1700" dirty="0"/>
              <a:t>196</a:t>
            </a:r>
          </a:p>
        </p:txBody>
      </p:sp>
      <p:sp>
        <p:nvSpPr>
          <p:cNvPr id="14" name="Text Placeholder 13">
            <a:extLst>
              <a:ext uri="{FF2B5EF4-FFF2-40B4-BE49-F238E27FC236}">
                <a16:creationId xmlns:a16="http://schemas.microsoft.com/office/drawing/2014/main" id="{C4618295-1916-B1E0-344B-6E8AB387BE65}"/>
              </a:ext>
            </a:extLst>
          </p:cNvPr>
          <p:cNvSpPr>
            <a:spLocks noGrp="1"/>
          </p:cNvSpPr>
          <p:nvPr>
            <p:ph type="body" sz="quarter" idx="30"/>
          </p:nvPr>
        </p:nvSpPr>
        <p:spPr/>
        <p:txBody>
          <a:bodyPr/>
          <a:lstStyle/>
          <a:p>
            <a:r>
              <a:rPr lang="en-US" dirty="0"/>
              <a:t>7</a:t>
            </a:r>
          </a:p>
        </p:txBody>
      </p:sp>
      <p:sp>
        <p:nvSpPr>
          <p:cNvPr id="15" name="Text Placeholder 14">
            <a:extLst>
              <a:ext uri="{FF2B5EF4-FFF2-40B4-BE49-F238E27FC236}">
                <a16:creationId xmlns:a16="http://schemas.microsoft.com/office/drawing/2014/main" id="{50E2EEE6-3D4E-279F-7390-3663E6B5B698}"/>
              </a:ext>
            </a:extLst>
          </p:cNvPr>
          <p:cNvSpPr>
            <a:spLocks noGrp="1"/>
          </p:cNvSpPr>
          <p:nvPr>
            <p:ph type="body" sz="quarter" idx="31"/>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it-IT" dirty="0"/>
              <a:t>Mixed Divestment</a:t>
            </a:r>
            <a:endParaRPr lang="en-US" dirty="0">
              <a:effectLst/>
            </a:endParaRPr>
          </a:p>
          <a:p>
            <a:endParaRPr lang="en-US" dirty="0"/>
          </a:p>
        </p:txBody>
      </p:sp>
      <p:sp>
        <p:nvSpPr>
          <p:cNvPr id="16" name="Text Placeholder 15">
            <a:extLst>
              <a:ext uri="{FF2B5EF4-FFF2-40B4-BE49-F238E27FC236}">
                <a16:creationId xmlns:a16="http://schemas.microsoft.com/office/drawing/2014/main" id="{9D52238A-CD9A-603C-1798-07C45A330816}"/>
              </a:ext>
            </a:extLst>
          </p:cNvPr>
          <p:cNvSpPr>
            <a:spLocks noGrp="1"/>
          </p:cNvSpPr>
          <p:nvPr>
            <p:ph type="body" sz="quarter" idx="32"/>
          </p:nvPr>
        </p:nvSpPr>
        <p:spPr/>
        <p:txBody>
          <a:bodyPr>
            <a:normAutofit fontScale="85000" lnSpcReduction="10000"/>
          </a:bodyPr>
          <a:lstStyle/>
          <a:p>
            <a:r>
              <a:rPr lang="en-US" dirty="0"/>
              <a:t>249</a:t>
            </a:r>
          </a:p>
        </p:txBody>
      </p:sp>
      <p:sp>
        <p:nvSpPr>
          <p:cNvPr id="17" name="Text Placeholder 16">
            <a:extLst>
              <a:ext uri="{FF2B5EF4-FFF2-40B4-BE49-F238E27FC236}">
                <a16:creationId xmlns:a16="http://schemas.microsoft.com/office/drawing/2014/main" id="{DC23989A-A5FB-BE93-A717-1AFFCC43E489}"/>
              </a:ext>
            </a:extLst>
          </p:cNvPr>
          <p:cNvSpPr>
            <a:spLocks noGrp="1"/>
          </p:cNvSpPr>
          <p:nvPr>
            <p:ph type="body" sz="quarter" idx="33"/>
          </p:nvPr>
        </p:nvSpPr>
        <p:spPr/>
        <p:txBody>
          <a:bodyPr/>
          <a:lstStyle/>
          <a:p>
            <a:r>
              <a:rPr lang="en-US" dirty="0"/>
              <a:t>8</a:t>
            </a:r>
          </a:p>
        </p:txBody>
      </p:sp>
      <p:sp>
        <p:nvSpPr>
          <p:cNvPr id="18" name="Text Placeholder 17">
            <a:extLst>
              <a:ext uri="{FF2B5EF4-FFF2-40B4-BE49-F238E27FC236}">
                <a16:creationId xmlns:a16="http://schemas.microsoft.com/office/drawing/2014/main" id="{3DF290B7-8689-3440-15FF-A8EDAA1A042C}"/>
              </a:ext>
            </a:extLst>
          </p:cNvPr>
          <p:cNvSpPr>
            <a:spLocks noGrp="1"/>
          </p:cNvSpPr>
          <p:nvPr>
            <p:ph type="body" sz="quarter" idx="34"/>
          </p:nvPr>
        </p:nvSpPr>
        <p:spPr/>
        <p:txBody>
          <a:bodyPr/>
          <a:lstStyle/>
          <a:p>
            <a:r>
              <a:rPr lang="el-GR" dirty="0"/>
              <a:t>Πλήρες Έργο Προμήθευσης</a:t>
            </a:r>
            <a:endParaRPr lang="en-US" dirty="0"/>
          </a:p>
          <a:p>
            <a:endParaRPr lang="en-US" dirty="0"/>
          </a:p>
        </p:txBody>
      </p:sp>
      <p:sp>
        <p:nvSpPr>
          <p:cNvPr id="19" name="Text Placeholder 18">
            <a:extLst>
              <a:ext uri="{FF2B5EF4-FFF2-40B4-BE49-F238E27FC236}">
                <a16:creationId xmlns:a16="http://schemas.microsoft.com/office/drawing/2014/main" id="{8200E66C-B268-91FB-94FF-9D0C943B9C24}"/>
              </a:ext>
            </a:extLst>
          </p:cNvPr>
          <p:cNvSpPr>
            <a:spLocks noGrp="1"/>
          </p:cNvSpPr>
          <p:nvPr>
            <p:ph type="body" sz="quarter" idx="35"/>
          </p:nvPr>
        </p:nvSpPr>
        <p:spPr/>
        <p:txBody>
          <a:bodyPr>
            <a:normAutofit fontScale="85000" lnSpcReduction="10000"/>
          </a:bodyPr>
          <a:lstStyle/>
          <a:p>
            <a:r>
              <a:rPr lang="en-US"/>
              <a:t>309</a:t>
            </a:r>
            <a:endParaRPr lang="en-US" dirty="0"/>
          </a:p>
        </p:txBody>
      </p:sp>
    </p:spTree>
    <p:extLst>
      <p:ext uri="{BB962C8B-B14F-4D97-AF65-F5344CB8AC3E}">
        <p14:creationId xmlns:p14="http://schemas.microsoft.com/office/powerpoint/2010/main" val="4253747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a:t>
            </a:r>
            <a:r>
              <a:rPr lang="it-IT" b="1" dirty="0"/>
              <a:t>– </a:t>
            </a:r>
            <a:r>
              <a:rPr lang="it-IT" b="1" dirty="0" err="1"/>
              <a:t>Συγκεκριμένη</a:t>
            </a:r>
            <a:r>
              <a:rPr lang="it-IT" b="1" dirty="0"/>
              <a:t> </a:t>
            </a:r>
            <a:r>
              <a:rPr lang="el-GR" b="1" dirty="0"/>
              <a:t>Η</a:t>
            </a:r>
            <a:r>
              <a:rPr lang="it-IT" b="1" dirty="0" err="1"/>
              <a:t>μερομηνί</a:t>
            </a:r>
            <a:r>
              <a:rPr lang="it-IT" b="1" dirty="0"/>
              <a:t>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a:t>
            </a:r>
          </a:p>
          <a:p>
            <a:pPr marL="228600" indent="-228600" algn="just" rtl="0">
              <a:buClr>
                <a:srgbClr val="F15822"/>
              </a:buClr>
              <a:buFont typeface="+mj-lt"/>
              <a:buAutoNum type="arabicPeriod"/>
            </a:pPr>
            <a:r>
              <a:rPr lang="it-IT" sz="1200"/>
              <a:t>Επιλέ</a:t>
            </a:r>
            <a:r>
              <a:rPr lang="el-GR" sz="1200"/>
              <a:t>ξτε </a:t>
            </a:r>
            <a:r>
              <a:rPr lang="el-GR" sz="1200" b="1"/>
              <a:t>Χρόνος.</a:t>
            </a:r>
            <a:endParaRPr lang="it-IT" sz="1200"/>
          </a:p>
          <a:p>
            <a:pPr marL="228600" indent="-228600" algn="just" rtl="0">
              <a:buClr>
                <a:srgbClr val="F15822"/>
              </a:buClr>
              <a:buFont typeface="+mj-lt"/>
              <a:buAutoNum type="arabicPeriod"/>
            </a:pPr>
            <a:r>
              <a:rPr lang="it-IT" sz="1200"/>
              <a:t>Επιλέξτε μια ημερομηνία</a:t>
            </a:r>
            <a:r>
              <a:rPr lang="el-GR" sz="1200"/>
              <a:t>.</a:t>
            </a:r>
            <a:endParaRPr lang="it-IT" sz="1200"/>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716604" y="364436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1" name="Picture 20">
            <a:extLst>
              <a:ext uri="{FF2B5EF4-FFF2-40B4-BE49-F238E27FC236}">
                <a16:creationId xmlns:a16="http://schemas.microsoft.com/office/drawing/2014/main" id="{EEE6C286-7885-EFFC-69C8-DFF5C6E1F9E8}"/>
              </a:ext>
            </a:extLst>
          </p:cNvPr>
          <p:cNvPicPr>
            <a:picLocks noChangeAspect="1"/>
          </p:cNvPicPr>
          <p:nvPr/>
        </p:nvPicPr>
        <p:blipFill>
          <a:blip r:embed="rId2"/>
          <a:stretch>
            <a:fillRect/>
          </a:stretch>
        </p:blipFill>
        <p:spPr>
          <a:xfrm>
            <a:off x="212436" y="1079500"/>
            <a:ext cx="7999845" cy="2767977"/>
          </a:xfrm>
          <a:prstGeom prst="rect">
            <a:avLst/>
          </a:prstGeom>
        </p:spPr>
      </p:pic>
      <p:sp>
        <p:nvSpPr>
          <p:cNvPr id="22" name="Rectangle 5">
            <a:extLst>
              <a:ext uri="{FF2B5EF4-FFF2-40B4-BE49-F238E27FC236}">
                <a16:creationId xmlns:a16="http://schemas.microsoft.com/office/drawing/2014/main" id="{A1BE4DEC-4286-3FE4-0E94-CD5C6FB15236}"/>
              </a:ext>
            </a:extLst>
          </p:cNvPr>
          <p:cNvSpPr/>
          <p:nvPr/>
        </p:nvSpPr>
        <p:spPr>
          <a:xfrm>
            <a:off x="419678" y="3521486"/>
            <a:ext cx="688685"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E8DC804B-C754-FE2E-BF2B-054933C59B42}"/>
              </a:ext>
            </a:extLst>
          </p:cNvPr>
          <p:cNvSpPr>
            <a:spLocks noChangeAspect="1"/>
          </p:cNvSpPr>
          <p:nvPr/>
        </p:nvSpPr>
        <p:spPr bwMode="gray">
          <a:xfrm>
            <a:off x="1024275" y="34403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25" name="Connector: Elbow 9">
            <a:extLst>
              <a:ext uri="{FF2B5EF4-FFF2-40B4-BE49-F238E27FC236}">
                <a16:creationId xmlns:a16="http://schemas.microsoft.com/office/drawing/2014/main" id="{8E3593C6-9D7D-7EF2-0F34-20FFC87250F4}"/>
              </a:ext>
            </a:extLst>
          </p:cNvPr>
          <p:cNvCxnSpPr>
            <a:cxnSpLocks/>
            <a:stCxn id="22" idx="2"/>
            <a:endCxn id="27" idx="1"/>
          </p:cNvCxnSpPr>
          <p:nvPr/>
        </p:nvCxnSpPr>
        <p:spPr>
          <a:xfrm rot="16200000" flipH="1">
            <a:off x="1868437" y="2743060"/>
            <a:ext cx="645505" cy="28543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4008435-6E85-ECAD-D169-A50DD2C7D925}"/>
              </a:ext>
            </a:extLst>
          </p:cNvPr>
          <p:cNvPicPr>
            <a:picLocks noChangeAspect="1"/>
          </p:cNvPicPr>
          <p:nvPr/>
        </p:nvPicPr>
        <p:blipFill>
          <a:blip r:embed="rId3"/>
          <a:stretch>
            <a:fillRect/>
          </a:stretch>
        </p:blipFill>
        <p:spPr>
          <a:xfrm>
            <a:off x="3618358" y="3105435"/>
            <a:ext cx="4292821" cy="2775093"/>
          </a:xfrm>
          <a:prstGeom prst="rect">
            <a:avLst/>
          </a:prstGeom>
          <a:ln>
            <a:solidFill>
              <a:srgbClr val="FF0000"/>
            </a:solidFill>
            <a:prstDash val="dash"/>
          </a:ln>
        </p:spPr>
      </p:pic>
      <p:sp>
        <p:nvSpPr>
          <p:cNvPr id="28" name="Rectangle 5">
            <a:extLst>
              <a:ext uri="{FF2B5EF4-FFF2-40B4-BE49-F238E27FC236}">
                <a16:creationId xmlns:a16="http://schemas.microsoft.com/office/drawing/2014/main" id="{DEA08459-512D-08CB-B633-9DCC17ADB6BE}"/>
              </a:ext>
            </a:extLst>
          </p:cNvPr>
          <p:cNvSpPr/>
          <p:nvPr/>
        </p:nvSpPr>
        <p:spPr>
          <a:xfrm>
            <a:off x="5025209" y="4543883"/>
            <a:ext cx="1974723"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2B295709-4A3D-3D46-6A59-27C39C8F1999}"/>
              </a:ext>
            </a:extLst>
          </p:cNvPr>
          <p:cNvSpPr>
            <a:spLocks noChangeAspect="1"/>
          </p:cNvSpPr>
          <p:nvPr/>
        </p:nvSpPr>
        <p:spPr bwMode="gray">
          <a:xfrm>
            <a:off x="6845554" y="4775603"/>
            <a:ext cx="209561"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0" name="Rectangle 5">
            <a:extLst>
              <a:ext uri="{FF2B5EF4-FFF2-40B4-BE49-F238E27FC236}">
                <a16:creationId xmlns:a16="http://schemas.microsoft.com/office/drawing/2014/main" id="{1B819799-5A39-02C2-ED01-5B5F9783A9B8}"/>
              </a:ext>
            </a:extLst>
          </p:cNvPr>
          <p:cNvSpPr/>
          <p:nvPr/>
        </p:nvSpPr>
        <p:spPr>
          <a:xfrm>
            <a:off x="3845712" y="4499078"/>
            <a:ext cx="51291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9">
            <a:extLst>
              <a:ext uri="{FF2B5EF4-FFF2-40B4-BE49-F238E27FC236}">
                <a16:creationId xmlns:a16="http://schemas.microsoft.com/office/drawing/2014/main" id="{389EFC98-DFCB-E8DF-90CD-F74B07F10009}"/>
              </a:ext>
            </a:extLst>
          </p:cNvPr>
          <p:cNvSpPr>
            <a:spLocks noChangeAspect="1"/>
          </p:cNvSpPr>
          <p:nvPr/>
        </p:nvSpPr>
        <p:spPr bwMode="gray">
          <a:xfrm>
            <a:off x="4285935" y="476660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3" name="Rectangle 5">
            <a:extLst>
              <a:ext uri="{FF2B5EF4-FFF2-40B4-BE49-F238E27FC236}">
                <a16:creationId xmlns:a16="http://schemas.microsoft.com/office/drawing/2014/main" id="{84E7D7BF-7320-FA3B-70C2-42F6BEA7D713}"/>
              </a:ext>
            </a:extLst>
          </p:cNvPr>
          <p:cNvSpPr/>
          <p:nvPr/>
        </p:nvSpPr>
        <p:spPr>
          <a:xfrm>
            <a:off x="3768437" y="5498796"/>
            <a:ext cx="803564" cy="288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9">
            <a:extLst>
              <a:ext uri="{FF2B5EF4-FFF2-40B4-BE49-F238E27FC236}">
                <a16:creationId xmlns:a16="http://schemas.microsoft.com/office/drawing/2014/main" id="{65B5B6D0-3F80-9DB9-EAF1-B568E3BADD13}"/>
              </a:ext>
            </a:extLst>
          </p:cNvPr>
          <p:cNvSpPr>
            <a:spLocks noChangeAspect="1"/>
          </p:cNvSpPr>
          <p:nvPr/>
        </p:nvSpPr>
        <p:spPr bwMode="gray">
          <a:xfrm>
            <a:off x="4456349" y="535605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7516964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4</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Πρότυπο</a:t>
            </a:r>
            <a:r>
              <a:rPr lang="el-GR" dirty="0"/>
              <a:t> μπορείτε να επιλέξετε το πρότυπο για τον Διαγωνισμό. Στη περίπτωση Πλειοδοτικής Δημοπρασίας ένα πρότυπο </a:t>
            </a:r>
            <a:r>
              <a:rPr lang="el-GR" b="1" dirty="0"/>
              <a:t>Προωθητική Δημοπρασία- Τυπική Δημοπρασία </a:t>
            </a:r>
            <a:r>
              <a:rPr lang="el-GR" dirty="0"/>
              <a:t>μπορεί να επιλεχθεί. </a:t>
            </a:r>
          </a:p>
        </p:txBody>
      </p:sp>
      <p:pic>
        <p:nvPicPr>
          <p:cNvPr id="6" name="Picture 5">
            <a:extLst>
              <a:ext uri="{FF2B5EF4-FFF2-40B4-BE49-F238E27FC236}">
                <a16:creationId xmlns:a16="http://schemas.microsoft.com/office/drawing/2014/main" id="{04F69579-B013-E944-9400-68F2702E09D7}"/>
              </a:ext>
            </a:extLst>
          </p:cNvPr>
          <p:cNvPicPr>
            <a:picLocks noChangeAspect="1"/>
          </p:cNvPicPr>
          <p:nvPr/>
        </p:nvPicPr>
        <p:blipFill>
          <a:blip r:embed="rId2"/>
          <a:stretch>
            <a:fillRect/>
          </a:stretch>
        </p:blipFill>
        <p:spPr>
          <a:xfrm>
            <a:off x="221435" y="1130474"/>
            <a:ext cx="7939599" cy="2225285"/>
          </a:xfrm>
          <a:prstGeom prst="rect">
            <a:avLst/>
          </a:prstGeom>
        </p:spPr>
      </p:pic>
    </p:spTree>
    <p:extLst>
      <p:ext uri="{BB962C8B-B14F-4D97-AF65-F5344CB8AC3E}">
        <p14:creationId xmlns:p14="http://schemas.microsoft.com/office/powerpoint/2010/main" val="42909359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13595-7F3B-CEF4-7746-30FBE930344E}"/>
              </a:ext>
            </a:extLst>
          </p:cNvPr>
          <p:cNvPicPr>
            <a:picLocks noChangeAspect="1"/>
          </p:cNvPicPr>
          <p:nvPr/>
        </p:nvPicPr>
        <p:blipFill>
          <a:blip r:embed="rId2"/>
          <a:stretch>
            <a:fillRect/>
          </a:stretch>
        </p:blipFill>
        <p:spPr>
          <a:xfrm>
            <a:off x="275695" y="1115005"/>
            <a:ext cx="7832852" cy="30327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5</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τελευταία ενότητα </a:t>
            </a:r>
            <a:r>
              <a:rPr lang="el-GR" b="1" dirty="0"/>
              <a:t>Εξωτερικό σύστημα για ενοποίηση</a:t>
            </a:r>
            <a:r>
              <a:rPr lang="el-GR" dirty="0"/>
              <a:t>, κάθε πεδίο θα συμπληρωθεί αυτόματα με τιμές που αποστέλλονται από το </a:t>
            </a:r>
            <a:r>
              <a:rPr lang="el-GR" b="1" dirty="0"/>
              <a:t>SAP S4/HANA.</a:t>
            </a:r>
            <a:endParaRPr lang="en-US" b="1" dirty="0"/>
          </a:p>
          <a:p>
            <a:pPr algn="just">
              <a:buClr>
                <a:srgbClr val="F15822"/>
              </a:buClr>
            </a:pPr>
            <a:r>
              <a:rPr lang="el-GR" b="1" dirty="0">
                <a:solidFill>
                  <a:srgbClr val="FF0000"/>
                </a:solidFill>
              </a:rPr>
              <a:t>Σημείωση</a:t>
            </a:r>
            <a:r>
              <a:rPr lang="el-GR" dirty="0">
                <a:solidFill>
                  <a:srgbClr val="FF0000"/>
                </a:solidFill>
              </a:rPr>
              <a:t>: καθώς η ενοποίηση με το εξωτερικό σύστημα είναι ακόμα υπό ανάπτυξη, ο χρήστης μπορεί να συμπληρώσει χειροκίνητα το πεδίο </a:t>
            </a:r>
            <a:r>
              <a:rPr lang="el-GR" b="1" dirty="0">
                <a:solidFill>
                  <a:srgbClr val="FF0000"/>
                </a:solidFill>
              </a:rPr>
              <a:t>Τρόπος Προμήθειας</a:t>
            </a:r>
            <a:r>
              <a:rPr lang="en-US" dirty="0">
                <a:solidFill>
                  <a:srgbClr val="FF0000"/>
                </a:solidFill>
              </a:rPr>
              <a:t>.</a:t>
            </a:r>
          </a:p>
          <a:p>
            <a:pPr marL="342900" indent="-342900" algn="just">
              <a:buClr>
                <a:srgbClr val="F15822"/>
              </a:buClr>
              <a:buFont typeface="+mj-lt"/>
              <a:buAutoNum type="arabicPeriod" startAt="6"/>
            </a:pPr>
            <a:r>
              <a:rPr lang="el-GR" dirty="0"/>
              <a:t>Ολοκληρώστε τη δημιουργία του διαγωνισμού κάνοντας κλικ στο </a:t>
            </a:r>
            <a:r>
              <a:rPr lang="el-GR" b="1" dirty="0"/>
              <a:t>Δημιουργία</a:t>
            </a:r>
            <a:r>
              <a:rPr lang="el-GR" dirty="0"/>
              <a:t> στην επάνω δεξιά γωνία της σελίδας</a:t>
            </a:r>
            <a:r>
              <a:rPr lang="en-US" dirty="0"/>
              <a:t>.</a:t>
            </a:r>
          </a:p>
        </p:txBody>
      </p:sp>
      <p:sp>
        <p:nvSpPr>
          <p:cNvPr id="6" name="Rectangle 5">
            <a:extLst>
              <a:ext uri="{FF2B5EF4-FFF2-40B4-BE49-F238E27FC236}">
                <a16:creationId xmlns:a16="http://schemas.microsoft.com/office/drawing/2014/main" id="{7A47BFBE-B47F-E0D8-C597-4BE38F457E74}"/>
              </a:ext>
            </a:extLst>
          </p:cNvPr>
          <p:cNvSpPr/>
          <p:nvPr/>
        </p:nvSpPr>
        <p:spPr>
          <a:xfrm>
            <a:off x="6815833" y="1115005"/>
            <a:ext cx="689921" cy="3028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6680048"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75224632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41363509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B51A9-73F3-22A4-3E9C-3018CA58D978}"/>
              </a:ext>
            </a:extLst>
          </p:cNvPr>
          <p:cNvPicPr>
            <a:picLocks noChangeAspect="1"/>
          </p:cNvPicPr>
          <p:nvPr/>
        </p:nvPicPr>
        <p:blipFill>
          <a:blip r:embed="rId2"/>
          <a:stretch>
            <a:fillRect/>
          </a:stretch>
        </p:blipFill>
        <p:spPr>
          <a:xfrm>
            <a:off x="206020" y="1125314"/>
            <a:ext cx="7852837" cy="31811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a:t>
            </a:r>
            <a:r>
              <a:rPr lang="el-GR" b="1" dirty="0"/>
              <a:t>Μοναδικός Διαγωνισμός – Προωθητική Δημοπρασία </a:t>
            </a:r>
            <a:r>
              <a:rPr lang="el-GR" dirty="0"/>
              <a:t>δημιουργηθεί, ο χρήστης θα ανακατευθυνθεί στη Σελίδα Διαγωνισμού.</a:t>
            </a:r>
            <a:endParaRPr lang="en-US" dirty="0"/>
          </a:p>
          <a:p>
            <a:pPr algn="just">
              <a:buClr>
                <a:srgbClr val="F15822"/>
              </a:buClr>
            </a:pPr>
            <a:r>
              <a:rPr lang="el-GR" dirty="0"/>
              <a:t>Θα δημιουργηθούν διάφορες εργασίες για να ολοκληρωθεί ο Διαγωνισμός. Η πρώτη είναι η εργασία </a:t>
            </a:r>
            <a:r>
              <a:rPr lang="el-GR" b="1" dirty="0"/>
              <a:t>Ορισμός Ομάδας Εργασίας</a:t>
            </a:r>
            <a:r>
              <a:rPr lang="en-US" dirty="0"/>
              <a:t>.</a:t>
            </a:r>
          </a:p>
          <a:p>
            <a:pPr marL="228600" indent="-228600" algn="just">
              <a:buClr>
                <a:srgbClr val="F15822"/>
              </a:buClr>
              <a:buFont typeface="+mj-lt"/>
              <a:buAutoNum type="arabicPeriod"/>
            </a:pPr>
            <a:r>
              <a:rPr lang="el-GR" dirty="0"/>
              <a:t>Κάντε κλικ στο </a:t>
            </a:r>
            <a:r>
              <a:rPr lang="el-GR" b="1" dirty="0"/>
              <a:t>Ορίστε σε ενεργοποιήθηκε </a:t>
            </a:r>
            <a:r>
              <a:rPr lang="el-GR" dirty="0"/>
              <a:t>για να ξεκινήσετε την εργασία → Η κατάσταση της εργασίας θα αλλάξει σε «Σε Εξέλιξη».</a:t>
            </a:r>
            <a:endParaRPr lang="en-US" dirty="0"/>
          </a:p>
          <a:p>
            <a:pPr marL="228600" indent="-228600" algn="just">
              <a:buClr>
                <a:srgbClr val="F15822"/>
              </a:buClr>
              <a:buFont typeface="+mj-lt"/>
              <a:buAutoNum type="arabicPeriod"/>
            </a:pPr>
            <a:r>
              <a:rPr lang="el-GR" dirty="0"/>
              <a:t>Κάντε κλικ στο </a:t>
            </a:r>
            <a:r>
              <a:rPr lang="el-GR" b="1" dirty="0"/>
              <a:t>Εικονίδιο Ομάδας </a:t>
            </a:r>
            <a:r>
              <a:rPr lang="el-GR" dirty="0"/>
              <a:t>δίπλα στο Όνομα Διαγωνισμού.</a:t>
            </a:r>
          </a:p>
          <a:p>
            <a:pPr marL="228600" indent="-228600" algn="just">
              <a:buClr>
                <a:srgbClr val="F15822"/>
              </a:buClr>
              <a:buFont typeface="+mj-lt"/>
              <a:buAutoNum type="arabicPeriod"/>
            </a:pPr>
            <a:endParaRPr lang="el-GR" dirty="0"/>
          </a:p>
          <a:p>
            <a:pPr marL="228600" indent="-2286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DA1930DE-8544-D894-219A-E4FD23AB11FD}"/>
              </a:ext>
            </a:extLst>
          </p:cNvPr>
          <p:cNvSpPr/>
          <p:nvPr/>
        </p:nvSpPr>
        <p:spPr>
          <a:xfrm>
            <a:off x="6755908" y="3443268"/>
            <a:ext cx="1087230" cy="2675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2194375" y="1161863"/>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775889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2377503" y="105882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072698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7D6535-CFC1-06E8-23C9-FE9FA98FC38D}"/>
              </a:ext>
            </a:extLst>
          </p:cNvPr>
          <p:cNvPicPr>
            <a:picLocks noChangeAspect="1"/>
          </p:cNvPicPr>
          <p:nvPr/>
        </p:nvPicPr>
        <p:blipFill>
          <a:blip r:embed="rId2"/>
          <a:stretch>
            <a:fillRect/>
          </a:stretch>
        </p:blipFill>
        <p:spPr>
          <a:xfrm>
            <a:off x="206020" y="1125314"/>
            <a:ext cx="7852837" cy="3181177"/>
          </a:xfrm>
          <a:prstGeom prst="rect">
            <a:avLst/>
          </a:prstGeom>
        </p:spPr>
      </p:pic>
      <p:pic>
        <p:nvPicPr>
          <p:cNvPr id="17" name="Picture 16">
            <a:extLst>
              <a:ext uri="{FF2B5EF4-FFF2-40B4-BE49-F238E27FC236}">
                <a16:creationId xmlns:a16="http://schemas.microsoft.com/office/drawing/2014/main" id="{3C2565FF-ECA0-7947-5483-6620BC9121A6}"/>
              </a:ext>
            </a:extLst>
          </p:cNvPr>
          <p:cNvPicPr>
            <a:picLocks noChangeAspect="1"/>
          </p:cNvPicPr>
          <p:nvPr/>
        </p:nvPicPr>
        <p:blipFill>
          <a:blip r:embed="rId3"/>
          <a:stretch>
            <a:fillRect/>
          </a:stretch>
        </p:blipFill>
        <p:spPr>
          <a:xfrm>
            <a:off x="5004926" y="3491108"/>
            <a:ext cx="3157214" cy="254570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Παράθυρο </a:t>
            </a:r>
            <a:r>
              <a:rPr lang="it-IT" sz="1400" b="1" i="0" u="none" strike="noStrike" dirty="0">
                <a:solidFill>
                  <a:srgbClr val="000000"/>
                </a:solidFill>
                <a:effectLst/>
                <a:latin typeface="Calibri" panose="020F0502020204030204" pitchFamily="34" charset="0"/>
              </a:rPr>
              <a:t>Ομάδα</a:t>
            </a:r>
            <a:r>
              <a:rPr lang="el-GR" sz="1400" b="0" i="0" u="none" strike="noStrike" dirty="0">
                <a:solidFill>
                  <a:srgbClr val="000000"/>
                </a:solidFill>
                <a:effectLst/>
                <a:latin typeface="Calibri" panose="020F0502020204030204" pitchFamily="34" charset="0"/>
              </a:rPr>
              <a:t>, πρέπει να ορίσετε σε κάθε ομάδα έναν χρήστη (ή περισσότερους αν απαιτούνται). Για να το κάνετε αυτό</a:t>
            </a:r>
            <a:r>
              <a:rPr lang="en-US" sz="1400" b="0" i="0" u="none" strike="noStrike" dirty="0">
                <a:solidFill>
                  <a:srgbClr val="000000"/>
                </a:solidFill>
                <a:effectLst/>
                <a:latin typeface="Calibri" panose="020F0502020204030204" pitchFamily="34" charset="0"/>
              </a:rPr>
              <a:t>:</a:t>
            </a:r>
            <a:r>
              <a:rPr lang="el-GR" sz="1400" b="0" i="0" dirty="0">
                <a:solidFill>
                  <a:srgbClr val="000000"/>
                </a:solidFill>
                <a:effectLst/>
                <a:latin typeface="Calibri" panose="020F0502020204030204" pitchFamily="34" charset="0"/>
              </a:rPr>
              <a:t>​</a:t>
            </a:r>
            <a:endParaRPr lang="el-GR" b="0" i="0" dirty="0">
              <a:solidFill>
                <a:srgbClr val="000000"/>
              </a:solidFill>
              <a:effectLst/>
              <a:latin typeface="Segoe UI" panose="020B0502040204020203" pitchFamily="34" charset="0"/>
            </a:endParaRPr>
          </a:p>
          <a:p>
            <a:pPr marL="342900" indent="-342900" algn="just" rtl="0" fontAlgn="base">
              <a:buFont typeface="+mj-lt"/>
              <a:buAutoNum type="arabicPeriod" startAt="3"/>
            </a:pPr>
            <a:r>
              <a:rPr lang="el-GR" sz="1400" b="0" i="0" u="none" strike="noStrike" dirty="0">
                <a:solidFill>
                  <a:srgbClr val="000000"/>
                </a:solidFill>
                <a:effectLst/>
                <a:latin typeface="Calibri" panose="020F0502020204030204" pitchFamily="34" charset="0"/>
              </a:rPr>
              <a:t>Κάντε κλικ στο εικονίδιο με το μολύβι, δίπλα από κάθε ομάδα.</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it-IT" sz="1400" b="0" i="0" u="none" strike="noStrike" dirty="0">
                <a:solidFill>
                  <a:srgbClr val="000000"/>
                </a:solidFill>
                <a:effectLst/>
                <a:latin typeface="Calibri" panose="020F0502020204030204" pitchFamily="34" charset="0"/>
              </a:rPr>
              <a:t>Στο παράθυρο που</a:t>
            </a:r>
            <a:r>
              <a:rPr lang="el-GR" sz="1400" b="0" i="0" u="none" strike="noStrike" dirty="0">
                <a:solidFill>
                  <a:srgbClr val="000000"/>
                </a:solidFill>
                <a:effectLst/>
                <a:latin typeface="Calibri" panose="020F0502020204030204" pitchFamily="34" charset="0"/>
              </a:rPr>
              <a:t> ανοίγει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αναζητήστε τους χρήστες στο πεδίο </a:t>
            </a:r>
            <a:r>
              <a:rPr lang="el-GR" sz="1400" b="1" i="0" u="none" strike="noStrike" dirty="0">
                <a:solidFill>
                  <a:srgbClr val="000000"/>
                </a:solidFill>
                <a:effectLst/>
                <a:latin typeface="Calibri" panose="020F0502020204030204" pitchFamily="34" charset="0"/>
              </a:rPr>
              <a:t>Μέλη</a:t>
            </a:r>
            <a:r>
              <a:rPr lang="el-GR" sz="1400" b="0" i="0" u="none" strike="noStrike" dirty="0">
                <a:solidFill>
                  <a:srgbClr val="000000"/>
                </a:solidFill>
                <a:effectLst/>
                <a:latin typeface="Calibri" panose="020F0502020204030204" pitchFamily="34" charset="0"/>
              </a:rPr>
              <a:t>.</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Μόλις</a:t>
            </a:r>
            <a:r>
              <a:rPr lang="en-US" sz="1400" b="0" i="0" u="none" strike="noStrike" dirty="0">
                <a:solidFill>
                  <a:srgbClr val="000000"/>
                </a:solidFill>
                <a:effectLst/>
                <a:latin typeface="Calibri" panose="020F0502020204030204" pitchFamily="34" charset="0"/>
              </a:rPr>
              <a:t> ο </a:t>
            </a:r>
            <a:r>
              <a:rPr lang="en-US" sz="1400" b="0" i="0" u="none" strike="noStrike" dirty="0" err="1">
                <a:solidFill>
                  <a:srgbClr val="000000"/>
                </a:solidFill>
                <a:effectLst/>
                <a:latin typeface="Calibri" panose="020F0502020204030204" pitchFamily="34" charset="0"/>
              </a:rPr>
              <a:t>χρήστης</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ολοκληρώσει</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επ</a:t>
            </a:r>
            <a:r>
              <a:rPr lang="en-US" sz="1400" b="0" i="0" u="none" strike="noStrike" dirty="0" err="1">
                <a:solidFill>
                  <a:srgbClr val="000000"/>
                </a:solidFill>
                <a:effectLst/>
                <a:latin typeface="Calibri" panose="020F0502020204030204" pitchFamily="34" charset="0"/>
              </a:rPr>
              <a:t>ιλογή</a:t>
            </a:r>
            <a:r>
              <a:rPr lang="en-US" sz="1400" b="0" i="0" u="none" strike="noStrike" dirty="0">
                <a:solidFill>
                  <a:srgbClr val="000000"/>
                </a:solidFill>
                <a:effectLst/>
                <a:latin typeface="Calibri" panose="020F0502020204030204" pitchFamily="34" charset="0"/>
              </a:rPr>
              <a:t> και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ανάθεση</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του</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ρήστη</a:t>
            </a:r>
            <a:r>
              <a:rPr lang="en-US" sz="1400" b="0" i="0" u="none" strike="noStrike" dirty="0">
                <a:solidFill>
                  <a:srgbClr val="000000"/>
                </a:solidFill>
                <a:effectLst/>
                <a:latin typeface="Calibri" panose="020F0502020204030204" pitchFamily="34" charset="0"/>
              </a:rPr>
              <a:t> (ή </a:t>
            </a:r>
            <a:r>
              <a:rPr lang="en-US" sz="1400" b="0" i="0" u="none" strike="noStrike" dirty="0" err="1">
                <a:solidFill>
                  <a:srgbClr val="000000"/>
                </a:solidFill>
                <a:effectLst/>
                <a:latin typeface="Calibri" panose="020F0502020204030204" pitchFamily="34" charset="0"/>
              </a:rPr>
              <a:t>των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ρηστών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στην κάθε ομάδα</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a:t>
            </a: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Απ</a:t>
            </a:r>
            <a:r>
              <a:rPr lang="en-US" sz="1400" b="1" i="0" u="none" strike="noStrike" dirty="0" err="1">
                <a:solidFill>
                  <a:srgbClr val="000000"/>
                </a:solidFill>
                <a:effectLst/>
                <a:latin typeface="Calibri" panose="020F0502020204030204" pitchFamily="34" charset="0"/>
              </a:rPr>
              <a:t>οθήκευση</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 </a:t>
            </a:r>
            <a:r>
              <a:rPr lang="el-GR" sz="1400" b="1" i="0" u="none" strike="noStrike" dirty="0">
                <a:solidFill>
                  <a:srgbClr val="000000"/>
                </a:solidFill>
                <a:effectLst/>
                <a:latin typeface="Calibri" panose="020F0502020204030204" pitchFamily="34" charset="0"/>
              </a:rPr>
              <a:t>Κλείσιμο</a:t>
            </a:r>
            <a:r>
              <a:rPr lang="el-GR" sz="1400" b="0" i="0" u="none" strike="noStrike" dirty="0">
                <a:solidFill>
                  <a:srgbClr val="000000"/>
                </a:solidFill>
                <a:effectLst/>
                <a:latin typeface="Calibri" panose="020F0502020204030204" pitchFamily="34" charset="0"/>
              </a:rPr>
              <a:t> όταν οι χρήστες έχουν οριστεί για κάθε ομάδα.</a:t>
            </a:r>
            <a:endParaRPr lang="it-IT" b="0" i="0" dirty="0">
              <a:solidFill>
                <a:srgbClr val="000000"/>
              </a:solidFill>
              <a:effectLst/>
              <a:latin typeface="Arial" panose="020B0604020202020204" pitchFamily="34" charset="0"/>
            </a:endParaRPr>
          </a:p>
          <a:p>
            <a:pPr algn="just">
              <a:buClr>
                <a:srgbClr val="F15822"/>
              </a:buClr>
            </a:pPr>
            <a:r>
              <a:rPr lang="el-GR" dirty="0">
                <a:latin typeface="Calibri" panose="020F0502020204030204" pitchFamily="34" charset="0"/>
                <a:cs typeface="Calibri" panose="020F0502020204030204" pitchFamily="34" charset="0"/>
              </a:rPr>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της ομάδας.</a:t>
            </a:r>
            <a:endParaRPr lang="en-US" dirty="0"/>
          </a:p>
          <a:p>
            <a:pPr algn="just">
              <a:buClr>
                <a:srgbClr val="F15822"/>
              </a:buClr>
            </a:pPr>
            <a:endParaRPr lang="en-US" dirty="0"/>
          </a:p>
        </p:txBody>
      </p:sp>
      <p:sp>
        <p:nvSpPr>
          <p:cNvPr id="27" name="Rectangle 5">
            <a:extLst>
              <a:ext uri="{FF2B5EF4-FFF2-40B4-BE49-F238E27FC236}">
                <a16:creationId xmlns:a16="http://schemas.microsoft.com/office/drawing/2014/main" id="{4B8A5289-9E50-380C-D253-A66BA7448CA9}"/>
              </a:ext>
            </a:extLst>
          </p:cNvPr>
          <p:cNvSpPr/>
          <p:nvPr/>
        </p:nvSpPr>
        <p:spPr>
          <a:xfrm>
            <a:off x="5061837" y="4832276"/>
            <a:ext cx="3037134"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a:extLst>
              <a:ext uri="{FF2B5EF4-FFF2-40B4-BE49-F238E27FC236}">
                <a16:creationId xmlns:a16="http://schemas.microsoft.com/office/drawing/2014/main" id="{D14C74C0-EB98-762D-4670-98EC3C6FA2F2}"/>
              </a:ext>
            </a:extLst>
          </p:cNvPr>
          <p:cNvSpPr/>
          <p:nvPr/>
        </p:nvSpPr>
        <p:spPr>
          <a:xfrm>
            <a:off x="7082687" y="5737132"/>
            <a:ext cx="632008"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980954" y="473027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980685" y="565647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pic>
        <p:nvPicPr>
          <p:cNvPr id="12" name="Picture 11">
            <a:extLst>
              <a:ext uri="{FF2B5EF4-FFF2-40B4-BE49-F238E27FC236}">
                <a16:creationId xmlns:a16="http://schemas.microsoft.com/office/drawing/2014/main" id="{CFD50795-4552-6DBA-15E8-F9989EEAABA7}"/>
              </a:ext>
            </a:extLst>
          </p:cNvPr>
          <p:cNvPicPr>
            <a:picLocks noChangeAspect="1"/>
          </p:cNvPicPr>
          <p:nvPr/>
        </p:nvPicPr>
        <p:blipFill>
          <a:blip r:embed="rId4"/>
          <a:stretch>
            <a:fillRect/>
          </a:stretch>
        </p:blipFill>
        <p:spPr>
          <a:xfrm>
            <a:off x="489822" y="1788719"/>
            <a:ext cx="4305521" cy="348632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4" name="Rectangle 5">
            <a:extLst>
              <a:ext uri="{FF2B5EF4-FFF2-40B4-BE49-F238E27FC236}">
                <a16:creationId xmlns:a16="http://schemas.microsoft.com/office/drawing/2014/main" id="{AE458D9D-5114-BB7F-D3CC-3F90618AA219}"/>
              </a:ext>
            </a:extLst>
          </p:cNvPr>
          <p:cNvSpPr/>
          <p:nvPr/>
        </p:nvSpPr>
        <p:spPr>
          <a:xfrm>
            <a:off x="4267059" y="3245618"/>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C4CAFA2E-D3ED-D5CF-2D44-5AC880A4A290}"/>
              </a:ext>
            </a:extLst>
          </p:cNvPr>
          <p:cNvCxnSpPr>
            <a:cxnSpLocks/>
            <a:stCxn id="24" idx="3"/>
          </p:cNvCxnSpPr>
          <p:nvPr/>
        </p:nvCxnSpPr>
        <p:spPr>
          <a:xfrm>
            <a:off x="4485626" y="3365567"/>
            <a:ext cx="2039681" cy="1471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4172339" y="314361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7" name="Rectangle 5">
            <a:extLst>
              <a:ext uri="{FF2B5EF4-FFF2-40B4-BE49-F238E27FC236}">
                <a16:creationId xmlns:a16="http://schemas.microsoft.com/office/drawing/2014/main" id="{52C84891-9DE6-63E7-8C57-9BC5E6F73E9E}"/>
              </a:ext>
            </a:extLst>
          </p:cNvPr>
          <p:cNvSpPr/>
          <p:nvPr/>
        </p:nvSpPr>
        <p:spPr>
          <a:xfrm>
            <a:off x="4270157" y="4934867"/>
            <a:ext cx="468275" cy="3401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4172339" y="485062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8251885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3</a:t>
            </a:r>
            <a:r>
              <a:rPr lang="en-US" b="1" dirty="0">
                <a:latin typeface="+mn-lt"/>
              </a:rPr>
              <a:t>/4)</a:t>
            </a:r>
            <a:endParaRPr lang="en-US" b="1" dirty="0"/>
          </a:p>
        </p:txBody>
      </p:sp>
      <p:graphicFrame>
        <p:nvGraphicFramePr>
          <p:cNvPr id="3" name="Table 2">
            <a:extLst>
              <a:ext uri="{FF2B5EF4-FFF2-40B4-BE49-F238E27FC236}">
                <a16:creationId xmlns:a16="http://schemas.microsoft.com/office/drawing/2014/main" id="{1B38AB07-AFAB-88E9-9E9A-D5F20D89CBF0}"/>
              </a:ext>
            </a:extLst>
          </p:cNvPr>
          <p:cNvGraphicFramePr>
            <a:graphicFrameLocks noGrp="1"/>
          </p:cNvGraphicFramePr>
          <p:nvPr/>
        </p:nvGraphicFramePr>
        <p:xfrm>
          <a:off x="524933" y="991403"/>
          <a:ext cx="11156951" cy="3724976"/>
        </p:xfrm>
        <a:graphic>
          <a:graphicData uri="http://schemas.openxmlformats.org/drawingml/2006/table">
            <a:tbl>
              <a:tblPr/>
              <a:tblGrid>
                <a:gridCol w="3613930">
                  <a:extLst>
                    <a:ext uri="{9D8B030D-6E8A-4147-A177-3AD203B41FA5}">
                      <a16:colId xmlns:a16="http://schemas.microsoft.com/office/drawing/2014/main" val="4072588349"/>
                    </a:ext>
                  </a:extLst>
                </a:gridCol>
                <a:gridCol w="7543021">
                  <a:extLst>
                    <a:ext uri="{9D8B030D-6E8A-4147-A177-3AD203B41FA5}">
                      <a16:colId xmlns:a16="http://schemas.microsoft.com/office/drawing/2014/main" val="101976154"/>
                    </a:ext>
                  </a:extLst>
                </a:gridCol>
              </a:tblGrid>
              <a:tr h="313336">
                <a:tc>
                  <a:txBody>
                    <a:bodyPr/>
                    <a:lstStyle/>
                    <a:p>
                      <a:pPr algn="ctr" fontAlgn="base"/>
                      <a:r>
                        <a:rPr lang="el-GR" sz="1000" b="1" i="0">
                          <a:solidFill>
                            <a:srgbClr val="FFFFFF"/>
                          </a:solidFill>
                          <a:effectLst/>
                          <a:latin typeface="Calibri" panose="020F0502020204030204" pitchFamily="34" charset="0"/>
                        </a:rPr>
                        <a:t>Όνομα Ομάδας​</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000" b="1" i="0">
                          <a:solidFill>
                            <a:srgbClr val="FFFFFF"/>
                          </a:solidFill>
                          <a:effectLst/>
                          <a:latin typeface="Calibri" panose="020F0502020204030204" pitchFamily="34" charset="0"/>
                        </a:rPr>
                        <a:t>Περιγραφή</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860134222"/>
                  </a:ext>
                </a:extLst>
              </a:tr>
              <a:tr h="1187375">
                <a:tc>
                  <a:txBody>
                    <a:bodyPr/>
                    <a:lstStyle/>
                    <a:p>
                      <a:pPr algn="l" fontAlgn="base"/>
                      <a:r>
                        <a:rPr lang="en-US" sz="1200" b="1" i="0" u="none" strike="noStrike">
                          <a:solidFill>
                            <a:srgbClr val="000000"/>
                          </a:solidFill>
                          <a:effectLst/>
                          <a:latin typeface="+mn-lt"/>
                        </a:rPr>
                        <a:t>Project Owner</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a:solidFill>
                            <a:srgbClr val="000000"/>
                          </a:solidFill>
                          <a:effectLst/>
                          <a:latin typeface="+mn-lt"/>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89236719"/>
                  </a:ext>
                </a:extLst>
              </a:tr>
              <a:tr h="649345">
                <a:tc>
                  <a:txBody>
                    <a:bodyPr/>
                    <a:lstStyle/>
                    <a:p>
                      <a:pPr algn="l" fontAlgn="base"/>
                      <a:r>
                        <a:rPr lang="en-US" sz="1200" b="1" i="0" u="none" strike="noStrike" dirty="0">
                          <a:solidFill>
                            <a:srgbClr val="000000"/>
                          </a:solidFill>
                          <a:effectLst/>
                          <a:latin typeface="+mn-lt"/>
                        </a:rPr>
                        <a:t>Εγκρίνοντες Δημοσίευσης Πρόσκλησης - Approvers of Event Publishing and Changes</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13045724"/>
                  </a:ext>
                </a:extLst>
              </a:tr>
              <a:tr h="649345">
                <a:tc>
                  <a:txBody>
                    <a:bodyPr/>
                    <a:lstStyle/>
                    <a:p>
                      <a:pPr algn="l" fontAlgn="base"/>
                      <a:r>
                        <a:rPr lang="el-GR" sz="1200" b="1" i="0" u="none" strike="noStrike">
                          <a:solidFill>
                            <a:srgbClr val="000000"/>
                          </a:solidFill>
                          <a:effectLst/>
                          <a:latin typeface="+mn-lt"/>
                        </a:rPr>
                        <a:t>Παρατηρητές - </a:t>
                      </a:r>
                      <a:r>
                        <a:rPr lang="en-US" sz="1200" b="1" i="0" u="none" strike="noStrike">
                          <a:solidFill>
                            <a:srgbClr val="000000"/>
                          </a:solidFill>
                          <a:effectLst/>
                          <a:latin typeface="+mn-lt"/>
                        </a:rPr>
                        <a:t>Observers</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mn-lt"/>
                        </a:rPr>
                        <a:t>Σημείωση: Είναι προαιρετικό να προσθέσετε χρήστες στην ομάδα Παρατηρητές</a:t>
                      </a:r>
                      <a:r>
                        <a:rPr lang="el-GR"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99803262"/>
                  </a:ext>
                </a:extLst>
              </a:tr>
              <a:tr h="463818">
                <a:tc>
                  <a:txBody>
                    <a:bodyPr/>
                    <a:lstStyle/>
                    <a:p>
                      <a:pPr algn="l" fontAlgn="base"/>
                      <a:r>
                        <a:rPr lang="en-US" sz="1200" b="1" i="0" u="none" strike="noStrike" dirty="0" err="1">
                          <a:solidFill>
                            <a:srgbClr val="000000"/>
                          </a:solidFill>
                          <a:effectLst/>
                          <a:latin typeface="+mn-lt"/>
                        </a:rPr>
                        <a:t>Προ</a:t>
                      </a:r>
                      <a:r>
                        <a:rPr lang="el-GR" sz="1200" b="1" i="0" u="none" strike="noStrike" dirty="0">
                          <a:solidFill>
                            <a:srgbClr val="000000"/>
                          </a:solidFill>
                          <a:effectLst/>
                          <a:latin typeface="+mn-lt"/>
                        </a:rPr>
                        <a:t>σ</a:t>
                      </a:r>
                      <a:r>
                        <a:rPr lang="en-US" sz="1200" b="1" i="0" u="none" strike="noStrike" dirty="0">
                          <a:solidFill>
                            <a:srgbClr val="000000"/>
                          </a:solidFill>
                          <a:effectLst/>
                          <a:latin typeface="+mn-lt"/>
                        </a:rPr>
                        <a:t>υπ</a:t>
                      </a:r>
                      <a:r>
                        <a:rPr lang="en-US" sz="1200" b="1" i="0" u="none" strike="noStrike" dirty="0" err="1">
                          <a:solidFill>
                            <a:srgbClr val="000000"/>
                          </a:solidFill>
                          <a:effectLst/>
                          <a:latin typeface="+mn-lt"/>
                        </a:rPr>
                        <a:t>ογράφοντες</a:t>
                      </a:r>
                      <a:r>
                        <a:rPr lang="en-US" sz="1200" b="1" i="0" u="none" strike="noStrike" dirty="0">
                          <a:solidFill>
                            <a:srgbClr val="000000"/>
                          </a:solidFill>
                          <a:effectLst/>
                          <a:latin typeface="+mn-lt"/>
                        </a:rPr>
                        <a:t> Ανάθεσης - Pre-Approvers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Το μέλος αυτής της ομάδας έχει την άδεια να εκτελέσει την πρώτη έγκριση για το σενάριο ανάθεσης. Είναι ο πρώτος εγκριτής της διαδικασίας.​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521979746"/>
                  </a:ext>
                </a:extLst>
              </a:tr>
              <a:tr h="461757">
                <a:tc>
                  <a:txBody>
                    <a:bodyPr/>
                    <a:lstStyle/>
                    <a:p>
                      <a:pPr algn="l" fontAlgn="base"/>
                      <a:r>
                        <a:rPr lang="en-US" sz="1200" b="1" i="0" u="none" strike="noStrike" dirty="0">
                          <a:solidFill>
                            <a:srgbClr val="000000"/>
                          </a:solidFill>
                          <a:effectLst/>
                          <a:latin typeface="+mn-lt"/>
                        </a:rPr>
                        <a:t>Τελικός </a:t>
                      </a:r>
                      <a:r>
                        <a:rPr lang="en-US" sz="1200" b="1" i="0" u="none" strike="noStrike" dirty="0" err="1">
                          <a:solidFill>
                            <a:srgbClr val="000000"/>
                          </a:solidFill>
                          <a:effectLst/>
                          <a:latin typeface="+mn-lt"/>
                        </a:rPr>
                        <a:t>Εγκρίνων</a:t>
                      </a:r>
                      <a:r>
                        <a:rPr lang="en-US" sz="1200" b="1" i="0" u="none" strike="noStrike" dirty="0">
                          <a:solidFill>
                            <a:srgbClr val="000000"/>
                          </a:solidFill>
                          <a:effectLst/>
                          <a:latin typeface="+mn-lt"/>
                        </a:rPr>
                        <a:t> </a:t>
                      </a:r>
                      <a:r>
                        <a:rPr lang="en-US" sz="1200" b="1" i="0" u="none" strike="noStrike" dirty="0" err="1">
                          <a:solidFill>
                            <a:srgbClr val="000000"/>
                          </a:solidFill>
                          <a:effectLst/>
                          <a:latin typeface="+mn-lt"/>
                        </a:rPr>
                        <a:t>Ανάθεσης</a:t>
                      </a:r>
                      <a:r>
                        <a:rPr lang="en-US" sz="1200" b="1" i="0" u="none" strike="noStrike" dirty="0">
                          <a:solidFill>
                            <a:srgbClr val="000000"/>
                          </a:solidFill>
                          <a:effectLst/>
                          <a:latin typeface="+mn-lt"/>
                        </a:rPr>
                        <a:t> - Final Approver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Το μέλος αυτής της ομάδας έχει το δικαίωμα να εκτελέσει την τελευταία έγκριση για το σενάριο ανάθεσης.​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59550045"/>
                  </a:ext>
                </a:extLst>
              </a:tr>
            </a:tbl>
          </a:graphicData>
        </a:graphic>
      </p:graphicFrame>
      <p:sp>
        <p:nvSpPr>
          <p:cNvPr id="4" name="Rectangle 1">
            <a:extLst>
              <a:ext uri="{FF2B5EF4-FFF2-40B4-BE49-F238E27FC236}">
                <a16:creationId xmlns:a16="http://schemas.microsoft.com/office/drawing/2014/main" id="{92E27695-DAC8-A32B-7B45-A2DB9D7AABC5}"/>
              </a:ext>
            </a:extLst>
          </p:cNvPr>
          <p:cNvSpPr>
            <a:spLocks noChangeArrowheads="1"/>
          </p:cNvSpPr>
          <p:nvPr/>
        </p:nvSpPr>
        <p:spPr bwMode="auto">
          <a:xfrm>
            <a:off x="20415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07702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A9D771-2232-C536-FE4F-6DF1F2C33FEC}"/>
              </a:ext>
            </a:extLst>
          </p:cNvPr>
          <p:cNvPicPr>
            <a:picLocks noChangeAspect="1"/>
          </p:cNvPicPr>
          <p:nvPr/>
        </p:nvPicPr>
        <p:blipFill rotWithShape="1">
          <a:blip r:embed="rId2"/>
          <a:srcRect r="4886" b="-4087"/>
          <a:stretch/>
        </p:blipFill>
        <p:spPr>
          <a:xfrm>
            <a:off x="177420" y="4714309"/>
            <a:ext cx="8035092" cy="671734"/>
          </a:xfrm>
          <a:prstGeom prst="rect">
            <a:avLst/>
          </a:prstGeom>
        </p:spPr>
      </p:pic>
      <p:pic>
        <p:nvPicPr>
          <p:cNvPr id="7" name="Picture 6">
            <a:extLst>
              <a:ext uri="{FF2B5EF4-FFF2-40B4-BE49-F238E27FC236}">
                <a16:creationId xmlns:a16="http://schemas.microsoft.com/office/drawing/2014/main" id="{95F79060-0258-B641-CD4B-A24515B365CB}"/>
              </a:ext>
            </a:extLst>
          </p:cNvPr>
          <p:cNvPicPr>
            <a:picLocks noChangeAspect="1"/>
          </p:cNvPicPr>
          <p:nvPr/>
        </p:nvPicPr>
        <p:blipFill>
          <a:blip r:embed="rId3"/>
          <a:stretch>
            <a:fillRect/>
          </a:stretch>
        </p:blipFill>
        <p:spPr>
          <a:xfrm>
            <a:off x="203217" y="1394501"/>
            <a:ext cx="8000189" cy="16304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και να προβείτε στη Δημοσίευση του Διαγωνισμού</a:t>
            </a:r>
            <a:r>
              <a:rPr lang="en-US" dirty="0"/>
              <a:t>:</a:t>
            </a:r>
          </a:p>
          <a:p>
            <a:pPr marL="228600" indent="-228600" algn="just">
              <a:buClr>
                <a:srgbClr val="F15822"/>
              </a:buClr>
              <a:buFont typeface="+mj-lt"/>
              <a:buAutoNum type="arabicPeriod" startAt="7"/>
            </a:pPr>
            <a:r>
              <a:rPr lang="el-GR" dirty="0"/>
              <a:t>Κάντε κλικ στο κουμπί </a:t>
            </a:r>
            <a:r>
              <a:rPr lang="el-GR" b="1" dirty="0"/>
              <a:t>Ορίστε ως ολοκληρωμένο</a:t>
            </a:r>
            <a:r>
              <a:rPr lang="el-GR" dirty="0"/>
              <a:t> για να ολοκληρώσετε την εργασία.</a:t>
            </a:r>
            <a:endParaRPr lang="en-US" dirty="0"/>
          </a:p>
          <a:p>
            <a:pPr algn="just">
              <a:buClr>
                <a:srgbClr val="F15822"/>
              </a:buClr>
            </a:pPr>
            <a:r>
              <a:rPr lang="el-GR" dirty="0"/>
              <a:t>Εφόσον η Εργασία ολοκληρωθεί, θα εμφανιστεί ως </a:t>
            </a:r>
            <a:r>
              <a:rPr lang="el-GR" b="1" dirty="0"/>
              <a:t>Ολοκληρωμένη</a:t>
            </a:r>
            <a:r>
              <a:rPr lang="el-GR" dirty="0"/>
              <a:t> στη στήλη </a:t>
            </a:r>
            <a:r>
              <a:rPr lang="el-GR" b="1" dirty="0"/>
              <a:t>Κατάσταση</a:t>
            </a:r>
            <a:r>
              <a:rPr lang="el-GR" dirty="0"/>
              <a:t>. </a:t>
            </a:r>
            <a:endParaRPr lang="en-US" dirty="0"/>
          </a:p>
        </p:txBody>
      </p:sp>
      <p:sp>
        <p:nvSpPr>
          <p:cNvPr id="10" name="Rectangle 5">
            <a:extLst>
              <a:ext uri="{FF2B5EF4-FFF2-40B4-BE49-F238E27FC236}">
                <a16:creationId xmlns:a16="http://schemas.microsoft.com/office/drawing/2014/main" id="{AB27504C-91EC-FA50-D53E-5962562E8C7A}"/>
              </a:ext>
            </a:extLst>
          </p:cNvPr>
          <p:cNvSpPr/>
          <p:nvPr/>
        </p:nvSpPr>
        <p:spPr>
          <a:xfrm>
            <a:off x="6694751" y="2199367"/>
            <a:ext cx="1090966"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462C8A2A-2C8D-7E99-C9EF-857BFEB100B5}"/>
              </a:ext>
            </a:extLst>
          </p:cNvPr>
          <p:cNvSpPr/>
          <p:nvPr/>
        </p:nvSpPr>
        <p:spPr>
          <a:xfrm>
            <a:off x="3031301" y="5096506"/>
            <a:ext cx="515262" cy="16968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6592749" y="208865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7" idx="0"/>
          </p:cNvCxnSpPr>
          <p:nvPr/>
        </p:nvCxnSpPr>
        <p:spPr>
          <a:xfrm rot="5400000">
            <a:off x="4562131" y="2036205"/>
            <a:ext cx="2310939" cy="3045268"/>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792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51615"/>
          </a:xfrm>
        </p:spPr>
        <p:txBody>
          <a:bodyPr/>
          <a:lstStyle/>
          <a:p>
            <a:r>
              <a:rPr lang="el-GR" b="1" dirty="0">
                <a:latin typeface="+mn-lt"/>
              </a:rPr>
              <a:t>6</a:t>
            </a:r>
            <a:r>
              <a:rPr lang="it-IT"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(1/4)</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 συνέχεια, ο χρήστης μπορεί να επεξεργαστεί τις προεπιλεγμένες ρυθμίσεις σχετικά με τον Διαγωνισμό και τη Χρονική Διάρκεια</a:t>
            </a:r>
            <a:r>
              <a:rPr lang="en-US" dirty="0"/>
              <a:t>.</a:t>
            </a:r>
          </a:p>
          <a:p>
            <a:pPr marL="342900" indent="-342900" algn="just">
              <a:buClr>
                <a:srgbClr val="F15822"/>
              </a:buClr>
              <a:buFont typeface="+mj-lt"/>
              <a:buAutoNum type="arabicPeriod"/>
            </a:pPr>
            <a:r>
              <a:rPr lang="el-GR" dirty="0"/>
              <a:t>Κάντε κλικ στην </a:t>
            </a:r>
            <a:r>
              <a:rPr lang="el-GR" b="1" dirty="0"/>
              <a:t>Επεξεργασία</a:t>
            </a:r>
            <a:r>
              <a:rPr lang="en-US" dirty="0"/>
              <a:t>.</a:t>
            </a:r>
          </a:p>
          <a:p>
            <a:pPr algn="just">
              <a:buClr>
                <a:srgbClr val="F15822"/>
              </a:buClr>
            </a:pPr>
            <a:r>
              <a:rPr lang="el-GR" i="1" dirty="0">
                <a:solidFill>
                  <a:srgbClr val="FF0000"/>
                </a:solidFill>
              </a:rPr>
              <a:t>Σημείωση: Αυτή δεν είναι υποχρεωτική εργασία. Ο χρήστης μπορεί να παραλείψει αυτήν την εργασία εφόσον οι προεπιλεγμένες ρυθμίσεις πληρούν τις απαιτήσεις του</a:t>
            </a:r>
            <a:r>
              <a:rPr lang="en-US" i="1" dirty="0">
                <a:solidFill>
                  <a:srgbClr val="FF0000"/>
                </a:solidFill>
              </a:rPr>
              <a:t>.</a:t>
            </a:r>
          </a:p>
          <a:p>
            <a:pPr algn="just">
              <a:buClr>
                <a:srgbClr val="F15822"/>
              </a:buClr>
            </a:pPr>
            <a:endParaRPr lang="el-GR" dirty="0"/>
          </a:p>
          <a:p>
            <a:pPr algn="just">
              <a:buClr>
                <a:srgbClr val="F15822"/>
              </a:buClr>
            </a:pPr>
            <a:r>
              <a:rPr lang="el-GR" dirty="0"/>
              <a:t>. </a:t>
            </a:r>
            <a:endParaRPr lang="en-US" dirty="0"/>
          </a:p>
        </p:txBody>
      </p:sp>
      <p:pic>
        <p:nvPicPr>
          <p:cNvPr id="4" name="Picture 3">
            <a:extLst>
              <a:ext uri="{FF2B5EF4-FFF2-40B4-BE49-F238E27FC236}">
                <a16:creationId xmlns:a16="http://schemas.microsoft.com/office/drawing/2014/main" id="{C0F50B25-B8F9-7A13-EA2C-73750C549977}"/>
              </a:ext>
            </a:extLst>
          </p:cNvPr>
          <p:cNvPicPr>
            <a:picLocks noChangeAspect="1"/>
          </p:cNvPicPr>
          <p:nvPr/>
        </p:nvPicPr>
        <p:blipFill>
          <a:blip r:embed="rId2"/>
          <a:stretch>
            <a:fillRect/>
          </a:stretch>
        </p:blipFill>
        <p:spPr>
          <a:xfrm>
            <a:off x="220726" y="1168539"/>
            <a:ext cx="7920097" cy="4460440"/>
          </a:xfrm>
          <a:prstGeom prst="rect">
            <a:avLst/>
          </a:prstGeom>
        </p:spPr>
      </p:pic>
      <p:sp>
        <p:nvSpPr>
          <p:cNvPr id="5" name="Rectangle 5">
            <a:extLst>
              <a:ext uri="{FF2B5EF4-FFF2-40B4-BE49-F238E27FC236}">
                <a16:creationId xmlns:a16="http://schemas.microsoft.com/office/drawing/2014/main" id="{395DFE2F-C31F-6B47-728D-8F76AB869836}"/>
              </a:ext>
            </a:extLst>
          </p:cNvPr>
          <p:cNvSpPr/>
          <p:nvPr/>
        </p:nvSpPr>
        <p:spPr>
          <a:xfrm>
            <a:off x="298267" y="5316598"/>
            <a:ext cx="864708" cy="3906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36B18DD2-3AFF-2CB9-C698-3742C538F4C3}"/>
              </a:ext>
            </a:extLst>
          </p:cNvPr>
          <p:cNvSpPr>
            <a:spLocks noChangeAspect="1"/>
          </p:cNvSpPr>
          <p:nvPr/>
        </p:nvSpPr>
        <p:spPr bwMode="gray">
          <a:xfrm>
            <a:off x="1060973" y="521459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5852748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2</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Αρχικά, ο χρήστης μπορεί να επιλέξει εάν θα ξεκινήσει τον διαγωνισμό αμέσως μετά τη δημοσίευσή του ή εάν θα ορίσει μια ημερομηνία έναρξης</a:t>
            </a:r>
            <a:r>
              <a:rPr lang="en-US" dirty="0"/>
              <a:t>.</a:t>
            </a:r>
          </a:p>
          <a:p>
            <a:pPr marL="342900" indent="-342900" algn="just">
              <a:buClr>
                <a:srgbClr val="F15822"/>
              </a:buClr>
              <a:buFont typeface="+mj-lt"/>
              <a:buAutoNum type="arabicPeriod"/>
            </a:pPr>
            <a:r>
              <a:rPr lang="el-GR" dirty="0"/>
              <a:t>Κάντε κλικ στο λευκό κουτάκι δίπλα στο </a:t>
            </a:r>
            <a:r>
              <a:rPr lang="el-GR" b="1" dirty="0"/>
              <a:t>Ξεκινήστε την υποβολή προσφορών αμέσως μόλις δημοσιευτεί ο διαγωνισμός </a:t>
            </a:r>
            <a:r>
              <a:rPr lang="el-GR" dirty="0"/>
              <a:t>για να ξεκινήσει ο διαγωνισμός αμέσως μόλις ο/οι εγκριτής/</a:t>
            </a:r>
            <a:r>
              <a:rPr lang="el-GR" dirty="0" err="1"/>
              <a:t>ές</a:t>
            </a:r>
            <a:r>
              <a:rPr lang="el-GR" dirty="0"/>
              <a:t> εγκρίνουν τη δημοσίευση του διαγωνισμού.</a:t>
            </a:r>
            <a:endParaRPr lang="en-US" dirty="0"/>
          </a:p>
          <a:p>
            <a:pPr marL="342900" indent="-342900" algn="just">
              <a:buClr>
                <a:srgbClr val="F15822"/>
              </a:buClr>
              <a:buFont typeface="+mj-lt"/>
              <a:buAutoNum type="arabicPeriod"/>
            </a:pPr>
            <a:r>
              <a:rPr lang="el-GR" dirty="0"/>
              <a:t>Σε περίπτωση που ο χρήστης θέλει να ορίσει μια ημερομηνία έναρξης για τον διαγωνισμό, κάνει κλικ στο </a:t>
            </a:r>
            <a:r>
              <a:rPr lang="el-GR" b="1" dirty="0"/>
              <a:t>σύμβολο Ρολογιού </a:t>
            </a:r>
            <a:r>
              <a:rPr lang="el-GR" dirty="0"/>
              <a:t>για να την ορίσει. </a:t>
            </a:r>
          </a:p>
          <a:p>
            <a:pPr marL="342900" indent="-342900" algn="just">
              <a:buClr>
                <a:srgbClr val="F15822"/>
              </a:buClr>
              <a:buFont typeface="+mj-lt"/>
              <a:buAutoNum type="arabicPeriod"/>
            </a:pPr>
            <a:r>
              <a:rPr lang="el-GR" dirty="0"/>
              <a:t>Μόλις έχει παρθεί η απόφαση, κάντε κλικ στο </a:t>
            </a:r>
            <a:r>
              <a:rPr lang="el-GR" b="1" dirty="0"/>
              <a:t>ΟΚ</a:t>
            </a:r>
            <a:r>
              <a:rPr lang="el-GR" dirty="0"/>
              <a:t>.</a:t>
            </a:r>
            <a:endParaRPr lang="en-US" dirty="0"/>
          </a:p>
          <a:p>
            <a:pPr algn="just">
              <a:buClr>
                <a:srgbClr val="F15822"/>
              </a:buClr>
            </a:pPr>
            <a:r>
              <a:rPr lang="el-GR" b="1" i="1" dirty="0">
                <a:solidFill>
                  <a:srgbClr val="FF0000"/>
                </a:solidFill>
              </a:rPr>
              <a:t>Σημείωση: </a:t>
            </a:r>
            <a:r>
              <a:rPr lang="el-GR" i="1" dirty="0">
                <a:solidFill>
                  <a:srgbClr val="FF0000"/>
                </a:solidFill>
              </a:rPr>
              <a:t>Στις Δημοπρασίες δεν είναι δυνατή η επεξεργασία της διάρκειας του διαγωνισμού εφόσον έχει δημοσιευθεί ο Διαγωνισμός!</a:t>
            </a:r>
            <a:endParaRPr lang="en-US" b="1" dirty="0">
              <a:solidFill>
                <a:srgbClr val="FF0000"/>
              </a:solidFill>
            </a:endParaRPr>
          </a:p>
          <a:p>
            <a:pPr algn="just">
              <a:buClr>
                <a:srgbClr val="F15822"/>
              </a:buClr>
            </a:pPr>
            <a:endParaRPr lang="en-US" dirty="0"/>
          </a:p>
        </p:txBody>
      </p:sp>
      <p:pic>
        <p:nvPicPr>
          <p:cNvPr id="4" name="Picture 3">
            <a:extLst>
              <a:ext uri="{FF2B5EF4-FFF2-40B4-BE49-F238E27FC236}">
                <a16:creationId xmlns:a16="http://schemas.microsoft.com/office/drawing/2014/main" id="{BF776836-1212-0980-7B7A-499CB1BDB60A}"/>
              </a:ext>
            </a:extLst>
          </p:cNvPr>
          <p:cNvPicPr>
            <a:picLocks noChangeAspect="1"/>
          </p:cNvPicPr>
          <p:nvPr/>
        </p:nvPicPr>
        <p:blipFill>
          <a:blip r:embed="rId2"/>
          <a:stretch>
            <a:fillRect/>
          </a:stretch>
        </p:blipFill>
        <p:spPr>
          <a:xfrm>
            <a:off x="227831" y="1185080"/>
            <a:ext cx="5302523" cy="2838596"/>
          </a:xfrm>
          <a:prstGeom prst="rect">
            <a:avLst/>
          </a:prstGeom>
        </p:spPr>
      </p:pic>
      <p:sp>
        <p:nvSpPr>
          <p:cNvPr id="6" name="Rectangle 5">
            <a:extLst>
              <a:ext uri="{FF2B5EF4-FFF2-40B4-BE49-F238E27FC236}">
                <a16:creationId xmlns:a16="http://schemas.microsoft.com/office/drawing/2014/main" id="{C4BA7CAF-F23D-381B-22C0-E9B4434B66D4}"/>
              </a:ext>
            </a:extLst>
          </p:cNvPr>
          <p:cNvSpPr/>
          <p:nvPr/>
        </p:nvSpPr>
        <p:spPr>
          <a:xfrm>
            <a:off x="381363" y="1658451"/>
            <a:ext cx="4927484" cy="4023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FED742D-AE78-D19F-44A2-38B004FDBF80}"/>
              </a:ext>
            </a:extLst>
          </p:cNvPr>
          <p:cNvSpPr>
            <a:spLocks noChangeAspect="1"/>
          </p:cNvSpPr>
          <p:nvPr/>
        </p:nvSpPr>
        <p:spPr bwMode="gray">
          <a:xfrm>
            <a:off x="297649" y="15564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B8DB5192-BC31-A6C4-1DEE-7A6A9158327B}"/>
              </a:ext>
            </a:extLst>
          </p:cNvPr>
          <p:cNvSpPr/>
          <p:nvPr/>
        </p:nvSpPr>
        <p:spPr>
          <a:xfrm>
            <a:off x="2162450" y="352823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46F38CF3-E989-1E13-9510-58CB3C058132}"/>
              </a:ext>
            </a:extLst>
          </p:cNvPr>
          <p:cNvSpPr>
            <a:spLocks noChangeAspect="1"/>
          </p:cNvSpPr>
          <p:nvPr/>
        </p:nvSpPr>
        <p:spPr bwMode="gray">
          <a:xfrm>
            <a:off x="2078735" y="342623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7" name="Connector: Elbow 9">
            <a:extLst>
              <a:ext uri="{FF2B5EF4-FFF2-40B4-BE49-F238E27FC236}">
                <a16:creationId xmlns:a16="http://schemas.microsoft.com/office/drawing/2014/main" id="{29AD1E9C-9AC3-4B97-3931-ED017700F33C}"/>
              </a:ext>
            </a:extLst>
          </p:cNvPr>
          <p:cNvCxnSpPr>
            <a:cxnSpLocks/>
            <a:stCxn id="15" idx="3"/>
            <a:endCxn id="18" idx="1"/>
          </p:cNvCxnSpPr>
          <p:nvPr/>
        </p:nvCxnSpPr>
        <p:spPr>
          <a:xfrm>
            <a:off x="2712357" y="3729404"/>
            <a:ext cx="1505000" cy="72090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71F4868-6E0E-4352-A087-9B26458AAB66}"/>
              </a:ext>
            </a:extLst>
          </p:cNvPr>
          <p:cNvPicPr>
            <a:picLocks noChangeAspect="1"/>
          </p:cNvPicPr>
          <p:nvPr/>
        </p:nvPicPr>
        <p:blipFill>
          <a:blip r:embed="rId3"/>
          <a:stretch>
            <a:fillRect/>
          </a:stretch>
        </p:blipFill>
        <p:spPr>
          <a:xfrm>
            <a:off x="4217357" y="3062806"/>
            <a:ext cx="3853901" cy="277500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0" name="Rectangle 5">
            <a:extLst>
              <a:ext uri="{FF2B5EF4-FFF2-40B4-BE49-F238E27FC236}">
                <a16:creationId xmlns:a16="http://schemas.microsoft.com/office/drawing/2014/main" id="{17039E87-91DF-0282-E3E0-A1DE1EED31E6}"/>
              </a:ext>
            </a:extLst>
          </p:cNvPr>
          <p:cNvSpPr/>
          <p:nvPr/>
        </p:nvSpPr>
        <p:spPr>
          <a:xfrm>
            <a:off x="7029078" y="552425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A6C6AF4F-F60C-9FF4-8B9F-32266920B549}"/>
              </a:ext>
            </a:extLst>
          </p:cNvPr>
          <p:cNvSpPr>
            <a:spLocks noChangeAspect="1"/>
          </p:cNvSpPr>
          <p:nvPr/>
        </p:nvSpPr>
        <p:spPr bwMode="gray">
          <a:xfrm>
            <a:off x="6945363" y="542225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8092922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3</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a:bodyPr>
          <a:lstStyle/>
          <a:p>
            <a:pPr algn="just">
              <a:buClr>
                <a:srgbClr val="F15822"/>
              </a:buClr>
            </a:pPr>
            <a:r>
              <a:rPr lang="el-GR" b="0" i="0" dirty="0">
                <a:solidFill>
                  <a:srgbClr val="32363A"/>
                </a:solidFill>
                <a:effectLst/>
                <a:latin typeface="SAP 72 regular"/>
              </a:rPr>
              <a:t>Σε μια </a:t>
            </a:r>
            <a:r>
              <a:rPr lang="el-GR" b="1" dirty="0">
                <a:latin typeface="+mn-lt"/>
              </a:rPr>
              <a:t>Πλειοδοτική</a:t>
            </a:r>
            <a:r>
              <a:rPr lang="el-GR" b="1" i="0" dirty="0">
                <a:solidFill>
                  <a:srgbClr val="32363A"/>
                </a:solidFill>
                <a:effectLst/>
                <a:latin typeface="SAP 72 regular"/>
              </a:rPr>
              <a:t> Δημοπρασία</a:t>
            </a:r>
            <a:r>
              <a:rPr lang="el-GR" b="0" i="0" dirty="0">
                <a:solidFill>
                  <a:srgbClr val="32363A"/>
                </a:solidFill>
                <a:effectLst/>
                <a:latin typeface="SAP 72 regular"/>
              </a:rPr>
              <a:t>, ο χρήστης μπορεί να επιλέξει τη σχετική σειρά ανοίγματος και κλεισίματος για διαφορετικά στοιχεία.</a:t>
            </a:r>
          </a:p>
          <a:p>
            <a:pPr algn="just">
              <a:buClr>
                <a:srgbClr val="F15822"/>
              </a:buClr>
            </a:pPr>
            <a:r>
              <a:rPr lang="el-GR" b="0" i="0" dirty="0">
                <a:solidFill>
                  <a:srgbClr val="32363A"/>
                </a:solidFill>
                <a:effectLst/>
                <a:latin typeface="SAP 72 regular"/>
              </a:rPr>
              <a:t>Οι δυνατές επιλογές είναι:</a:t>
            </a:r>
            <a:endParaRPr lang="en-US" b="0" i="0" dirty="0">
              <a:solidFill>
                <a:srgbClr val="32363A"/>
              </a:solidFill>
              <a:effectLst/>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Παράλληλα: </a:t>
            </a:r>
            <a:r>
              <a:rPr lang="el-GR" dirty="0">
                <a:solidFill>
                  <a:srgbClr val="32363A"/>
                </a:solidFill>
                <a:latin typeface="SAP 72 regular"/>
              </a:rPr>
              <a:t>Ο πελάτης μπορεί να υποβάλει προσφορές για στοιχεία ταυτόχρονα</a:t>
            </a:r>
            <a:r>
              <a:rPr lang="el-GR" b="1" dirty="0">
                <a:solidFill>
                  <a:srgbClr val="32363A"/>
                </a:solidFill>
                <a:latin typeface="SAP 72 regular"/>
              </a:rPr>
              <a:t>.</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Σταδιακά: </a:t>
            </a:r>
            <a:r>
              <a:rPr lang="el-GR" dirty="0">
                <a:solidFill>
                  <a:srgbClr val="32363A"/>
                </a:solidFill>
                <a:latin typeface="SAP 72 regular"/>
              </a:rPr>
              <a:t>Τα στοιχεία ανοίγουν ταυτόχρονα, με κάθε γραμμή να κλείνει διαδοχικά σε καθορισμένα διαστήματα, τραβώντας την προσοχή σε κάθε γραμμή λίγο πριν κλείσει</a:t>
            </a:r>
            <a:r>
              <a:rPr lang="el-GR" b="1" dirty="0">
                <a:solidFill>
                  <a:srgbClr val="32363A"/>
                </a:solidFill>
                <a:latin typeface="SAP 72 regular"/>
              </a:rPr>
              <a:t>. </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Σειριακό: </a:t>
            </a:r>
            <a:r>
              <a:rPr lang="el-GR" dirty="0">
                <a:solidFill>
                  <a:srgbClr val="32363A"/>
                </a:solidFill>
                <a:latin typeface="SAP 72 regular"/>
              </a:rPr>
              <a:t>Τα στοιχεία ανοίγουν και κλείνουν ένα τη φορά</a:t>
            </a:r>
            <a:r>
              <a:rPr lang="en-US" dirty="0">
                <a:solidFill>
                  <a:srgbClr val="32363A"/>
                </a:solidFill>
                <a:latin typeface="SAP 72 regular"/>
              </a:rPr>
              <a:t>.</a:t>
            </a:r>
            <a:endParaRPr lang="en-US" dirty="0"/>
          </a:p>
          <a:p>
            <a:pPr marL="342900" indent="-342900" algn="just">
              <a:buClr>
                <a:srgbClr val="F15822"/>
              </a:buClr>
              <a:buFont typeface="+mj-lt"/>
              <a:buAutoNum type="arabicPeriod"/>
            </a:pPr>
            <a:r>
              <a:rPr lang="el-GR" dirty="0"/>
              <a:t>Για να επιλέξετε πώς θα ανοίξουν και θα κλείσουν οι παρτίδες, κάντε κλικ στο εικονίδιο</a:t>
            </a:r>
            <a:r>
              <a:rPr lang="en-US" sz="1400" b="1" dirty="0">
                <a:sym typeface="Wingdings 3" panose="05040102010807070707" pitchFamily="18" charset="2"/>
              </a:rPr>
              <a:t></a:t>
            </a:r>
            <a:r>
              <a:rPr lang="en-US" sz="1400" dirty="0">
                <a:sym typeface="Wingdings 3" panose="05040102010807070707" pitchFamily="18" charset="2"/>
              </a:rPr>
              <a:t>.</a:t>
            </a:r>
          </a:p>
          <a:p>
            <a:pPr marL="342900" indent="-342900" algn="just">
              <a:buClr>
                <a:srgbClr val="F15822"/>
              </a:buClr>
              <a:buFont typeface="+mj-lt"/>
              <a:buAutoNum type="arabicPeriod"/>
            </a:pPr>
            <a:r>
              <a:rPr lang="el-GR" dirty="0">
                <a:sym typeface="Wingdings 3" panose="05040102010807070707" pitchFamily="18" charset="2"/>
              </a:rPr>
              <a:t>Σε περίπτωση </a:t>
            </a:r>
            <a:r>
              <a:rPr lang="el-GR" b="1" dirty="0">
                <a:sym typeface="Wingdings 3" panose="05040102010807070707" pitchFamily="18" charset="2"/>
              </a:rPr>
              <a:t>Σταδιακής</a:t>
            </a:r>
            <a:r>
              <a:rPr lang="el-GR" dirty="0">
                <a:sym typeface="Wingdings 3" panose="05040102010807070707" pitchFamily="18" charset="2"/>
              </a:rPr>
              <a:t> και </a:t>
            </a:r>
            <a:r>
              <a:rPr lang="el-GR" b="1" dirty="0">
                <a:sym typeface="Wingdings 3" panose="05040102010807070707" pitchFamily="18" charset="2"/>
              </a:rPr>
              <a:t>Σειριακής</a:t>
            </a:r>
            <a:r>
              <a:rPr lang="el-GR" dirty="0">
                <a:sym typeface="Wingdings 3" panose="05040102010807070707" pitchFamily="18" charset="2"/>
              </a:rPr>
              <a:t> δημοπρασίας, ένα νέο πεδίο </a:t>
            </a:r>
            <a:r>
              <a:rPr lang="el-GR" b="1" dirty="0">
                <a:sym typeface="Wingdings 3" panose="05040102010807070707" pitchFamily="18" charset="2"/>
              </a:rPr>
              <a:t>Χρόνος εκτέλεσης για την πρώτη κλήρωση </a:t>
            </a:r>
            <a:r>
              <a:rPr lang="el-GR" dirty="0">
                <a:sym typeface="Wingdings 3" panose="05040102010807070707" pitchFamily="18" charset="2"/>
              </a:rPr>
              <a:t>θα εμφανιστεί αντί για </a:t>
            </a:r>
            <a:r>
              <a:rPr lang="el-GR" b="1" dirty="0">
                <a:sym typeface="Wingdings 3" panose="05040102010807070707" pitchFamily="18" charset="2"/>
              </a:rPr>
              <a:t>Η υποβολή προσφοράς για τον διαγωνισμό λήγει</a:t>
            </a:r>
            <a:r>
              <a:rPr lang="el-GR" dirty="0">
                <a:sym typeface="Wingdings 3" panose="05040102010807070707" pitchFamily="18" charset="2"/>
              </a:rPr>
              <a:t>. Αυτό καθορίζει τον προγραμματισμένο χρόνο που θα είναι ανοιχτό το πρώτο στοιχείο γραμμής ή παρτίδα στον διαγωνισμό</a:t>
            </a:r>
            <a:endParaRPr lang="en-US" dirty="0"/>
          </a:p>
        </p:txBody>
      </p:sp>
      <p:pic>
        <p:nvPicPr>
          <p:cNvPr id="5" name="Picture 4">
            <a:extLst>
              <a:ext uri="{FF2B5EF4-FFF2-40B4-BE49-F238E27FC236}">
                <a16:creationId xmlns:a16="http://schemas.microsoft.com/office/drawing/2014/main" id="{A14E59B9-603F-8BA7-3B49-75BE8780BD58}"/>
              </a:ext>
            </a:extLst>
          </p:cNvPr>
          <p:cNvPicPr>
            <a:picLocks noChangeAspect="1"/>
          </p:cNvPicPr>
          <p:nvPr/>
        </p:nvPicPr>
        <p:blipFill>
          <a:blip r:embed="rId2"/>
          <a:stretch>
            <a:fillRect/>
          </a:stretch>
        </p:blipFill>
        <p:spPr>
          <a:xfrm>
            <a:off x="226026" y="1334147"/>
            <a:ext cx="7924800" cy="4171950"/>
          </a:xfrm>
          <a:prstGeom prst="rect">
            <a:avLst/>
          </a:prstGeom>
        </p:spPr>
      </p:pic>
    </p:spTree>
    <p:extLst>
      <p:ext uri="{BB962C8B-B14F-4D97-AF65-F5344CB8AC3E}">
        <p14:creationId xmlns:p14="http://schemas.microsoft.com/office/powerpoint/2010/main" val="55262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προσκαλέσετε προμηθευτές στο διαγωνισμό, μετακινηθείτε στο τμήμα της σελίδας που αφορά στους </a:t>
            </a:r>
            <a:r>
              <a:rPr lang="el-GR" sz="1200" b="1"/>
              <a:t>Προμηθευτές</a:t>
            </a:r>
            <a:r>
              <a:rPr lang="el-GR" sz="1200"/>
              <a:t>.</a:t>
            </a:r>
            <a:endParaRPr lang="it-IT" sz="1200"/>
          </a:p>
          <a:p>
            <a:pPr marL="228600" indent="-228600" algn="just" rtl="0">
              <a:buClr>
                <a:srgbClr val="F15822"/>
              </a:buClr>
              <a:buFont typeface="+mj-lt"/>
              <a:buAutoNum type="arabicPeriod"/>
            </a:pPr>
            <a:r>
              <a:rPr lang="el-GR" sz="1200"/>
              <a:t>Εδώ, κάντε κλικ στην ένδειξη </a:t>
            </a:r>
            <a:r>
              <a:rPr lang="el-GR" sz="1200" b="1"/>
              <a:t>πρόσκληση προμηθευτών</a:t>
            </a:r>
            <a:r>
              <a:rPr lang="el-GR" sz="1200"/>
              <a:t>. Ένα νέο παράθυρο, με όνομα </a:t>
            </a:r>
            <a:r>
              <a:rPr lang="el-GR" sz="1200" b="1"/>
              <a:t>Πρόσκληση Προμηθευτών</a:t>
            </a:r>
            <a:r>
              <a:rPr lang="el-GR" sz="1200"/>
              <a:t>, θα εμφανιστεί.</a:t>
            </a:r>
            <a:endParaRPr lang="it-IT" sz="1200" b="1"/>
          </a:p>
          <a:p>
            <a:pPr marL="228600" indent="-228600" algn="just" rtl="0">
              <a:buClr>
                <a:srgbClr val="F15822"/>
              </a:buClr>
              <a:buFont typeface="+mj-lt"/>
              <a:buAutoNum type="arabicPeriod"/>
            </a:pPr>
            <a:r>
              <a:rPr lang="el-GR" sz="1200"/>
              <a:t>Εμφανίζεται μ</a:t>
            </a:r>
            <a:r>
              <a:rPr lang="it-IT" sz="1200"/>
              <a:t>ια λίστα </a:t>
            </a:r>
            <a:r>
              <a:rPr lang="el-GR" sz="120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a:p>
          <a:p>
            <a:pPr marL="228600" indent="-228600" algn="just" rtl="0">
              <a:buClr>
                <a:srgbClr val="F15822"/>
              </a:buClr>
              <a:buFont typeface="+mj-lt"/>
              <a:buAutoNum type="arabicPeriod"/>
            </a:pPr>
            <a:r>
              <a:rPr lang="it-IT" sz="1200"/>
              <a:t>Κάντε κλικ στο</a:t>
            </a:r>
            <a:r>
              <a:rPr lang="el-GR" sz="1200"/>
              <a:t> </a:t>
            </a:r>
            <a:r>
              <a:rPr lang="it-IT" sz="1200"/>
              <a:t>κενό </a:t>
            </a:r>
            <a:r>
              <a:rPr lang="el-GR" sz="1200"/>
              <a:t>τετράγωνο δίπλα από το όνομα του προμηθευτή για να το επιλέξετε.</a:t>
            </a:r>
            <a:endParaRPr lang="it-IT" sz="1200"/>
          </a:p>
          <a:p>
            <a:pPr marL="228600" indent="-228600" algn="just" rtl="0">
              <a:buClr>
                <a:srgbClr val="F15822"/>
              </a:buClr>
              <a:buFont typeface="+mj-lt"/>
              <a:buAutoNum type="arabicPeriod"/>
            </a:pPr>
            <a:r>
              <a:rPr lang="el-GR" sz="1200"/>
              <a:t>Όταν ολοκληρώσετε τις επιλογές, κάντε κλικ στην ένδειξη </a:t>
            </a:r>
            <a:r>
              <a:rPr lang="el-GR" sz="1200" b="1"/>
              <a:t>Πρόσκληση</a:t>
            </a:r>
            <a:r>
              <a:rPr lang="el-GR" sz="1200"/>
              <a:t>.</a:t>
            </a:r>
            <a:endParaRPr lang="it-IT" sz="1200"/>
          </a:p>
          <a:p>
            <a:pPr marL="228600" indent="-228600" algn="just" rtl="0">
              <a:buClr>
                <a:srgbClr val="F15822"/>
              </a:buClr>
              <a:buFont typeface="+mj-lt"/>
              <a:buAutoNum type="arabicPeriod"/>
            </a:pPr>
            <a:endParaRPr lang="it-IT" sz="1200"/>
          </a:p>
          <a:p>
            <a:pPr algn="just" rtl="0">
              <a:buClr>
                <a:srgbClr val="F15822"/>
              </a:buClr>
            </a:pPr>
            <a:r>
              <a:rPr lang="it-IT" sz="1200"/>
              <a:t>Σημείωμα:</a:t>
            </a:r>
            <a:r>
              <a:rPr lang="el-GR" sz="1200" i="1"/>
              <a:t> Στο συγκεκριμένο παράδειγμα, τοποθετήθηκε φίλτρο αναζήτησης για προμηθευτές </a:t>
            </a:r>
            <a:r>
              <a:rPr lang="en-US" sz="1200" b="1" i="1"/>
              <a:t>Deloitte Suppliers</a:t>
            </a:r>
            <a:r>
              <a:rPr lang="en-US" sz="1200" i="1"/>
              <a:t>.</a:t>
            </a:r>
            <a:endParaRPr lang="it-IT" sz="120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2"/>
          <a:stretch>
            <a:fillRect/>
          </a:stretch>
        </p:blipFill>
        <p:spPr>
          <a:xfrm>
            <a:off x="207166" y="1117177"/>
            <a:ext cx="8014788" cy="2297834"/>
          </a:xfrm>
          <a:prstGeom prst="rect">
            <a:avLst/>
          </a:prstGeom>
        </p:spPr>
      </p:pic>
      <p:pic>
        <p:nvPicPr>
          <p:cNvPr id="14" name="Picture 13">
            <a:extLst>
              <a:ext uri="{FF2B5EF4-FFF2-40B4-BE49-F238E27FC236}">
                <a16:creationId xmlns:a16="http://schemas.microsoft.com/office/drawing/2014/main" id="{1583DA0D-6503-5426-5E3C-BD476756460E}"/>
              </a:ext>
            </a:extLst>
          </p:cNvPr>
          <p:cNvPicPr>
            <a:picLocks noChangeAspect="1"/>
          </p:cNvPicPr>
          <p:nvPr/>
        </p:nvPicPr>
        <p:blipFill>
          <a:blip r:embed="rId3"/>
          <a:stretch>
            <a:fillRect/>
          </a:stretch>
        </p:blipFill>
        <p:spPr>
          <a:xfrm>
            <a:off x="207166" y="3781763"/>
            <a:ext cx="7964883" cy="1959059"/>
          </a:xfrm>
          <a:prstGeom prst="rect">
            <a:avLst/>
          </a:prstGeom>
          <a:ln>
            <a:solidFill>
              <a:srgbClr val="FF0000"/>
            </a:solidFill>
            <a:prstDash val="dash"/>
          </a:ln>
        </p:spPr>
      </p:pic>
      <p:sp>
        <p:nvSpPr>
          <p:cNvPr id="15" name="Rectangle 5">
            <a:extLst>
              <a:ext uri="{FF2B5EF4-FFF2-40B4-BE49-F238E27FC236}">
                <a16:creationId xmlns:a16="http://schemas.microsoft.com/office/drawing/2014/main" id="{2E953BDA-6E13-6392-C10D-47673B391AD9}"/>
              </a:ext>
            </a:extLst>
          </p:cNvPr>
          <p:cNvSpPr/>
          <p:nvPr/>
        </p:nvSpPr>
        <p:spPr>
          <a:xfrm>
            <a:off x="233753" y="4284511"/>
            <a:ext cx="1905772" cy="1456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7124699" y="3781763"/>
            <a:ext cx="635477"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2480418" y="4638675"/>
            <a:ext cx="244417" cy="10259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a:endCxn id="14" idx="0"/>
          </p:cNvCxnSpPr>
          <p:nvPr/>
        </p:nvCxnSpPr>
        <p:spPr>
          <a:xfrm rot="5400000">
            <a:off x="4062580" y="1907741"/>
            <a:ext cx="2001050" cy="17469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2027004" y="41892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612314" y="45366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7022697" y="39601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400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4</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85000" lnSpcReduction="20000"/>
          </a:bodyPr>
          <a:lstStyle/>
          <a:p>
            <a:pPr algn="just">
              <a:buClr>
                <a:srgbClr val="F15822"/>
              </a:buClr>
            </a:pPr>
            <a:r>
              <a:rPr lang="el-GR" dirty="0"/>
              <a:t>Σε μια </a:t>
            </a:r>
            <a:r>
              <a:rPr lang="el-GR" b="1" dirty="0">
                <a:latin typeface="+mn-lt"/>
              </a:rPr>
              <a:t>Πλειοδοτική</a:t>
            </a:r>
            <a:r>
              <a:rPr lang="el-GR" b="1" dirty="0"/>
              <a:t> Δημοπρασία</a:t>
            </a:r>
            <a:r>
              <a:rPr lang="el-GR" dirty="0"/>
              <a:t>, ο χρήστης μπορεί επίσης να επεξεργαστεί τις ακόλουθες προεπιλεγμένες ρυθμίσεις</a:t>
            </a:r>
            <a:r>
              <a:rPr lang="en-US" dirty="0">
                <a:solidFill>
                  <a:srgbClr val="32363A"/>
                </a:solidFill>
                <a:latin typeface="SAP 72 regular"/>
              </a:rPr>
              <a:t>:</a:t>
            </a:r>
          </a:p>
          <a:p>
            <a:pPr marL="342900" indent="-342900" algn="just">
              <a:buClr>
                <a:srgbClr val="F15822"/>
              </a:buClr>
              <a:buFont typeface="Arial" panose="020B0604020202020204" pitchFamily="34" charset="0"/>
              <a:buChar char="•"/>
            </a:pPr>
            <a:r>
              <a:rPr lang="el-GR" b="1" dirty="0">
                <a:solidFill>
                  <a:srgbClr val="32363A"/>
                </a:solidFill>
                <a:latin typeface="SAP 72 regular"/>
              </a:rPr>
              <a:t>Κατάταξη προσφοράς που προκαλεί παράταση</a:t>
            </a:r>
            <a:r>
              <a:rPr lang="en-US" dirty="0">
                <a:solidFill>
                  <a:srgbClr val="32363A"/>
                </a:solidFill>
                <a:latin typeface="SAP 72 regular"/>
              </a:rPr>
              <a:t>: </a:t>
            </a:r>
            <a:r>
              <a:rPr lang="el-GR" dirty="0"/>
              <a:t>Για να ξεκινήσει η παράταση, μία προσφορά θα πρέπει να είναι ίση ή καλύτερη </a:t>
            </a:r>
            <a:r>
              <a:rPr lang="el-GR" dirty="0" err="1"/>
              <a:t>απο</a:t>
            </a:r>
            <a:r>
              <a:rPr lang="el-GR" dirty="0"/>
              <a:t> αυτή την κατάταξη. Για παράδειγμα, εάν εισάγετε 3, μία 1ης, 2ης ή 3ης τάξης προσφορά δημιουργεί μια παράταση</a:t>
            </a:r>
            <a:r>
              <a:rPr lang="el-GR" dirty="0">
                <a:solidFill>
                  <a:srgbClr val="32363A"/>
                </a:solidFill>
                <a:latin typeface="SAP 72 regular"/>
              </a:rPr>
              <a:t>.</a:t>
            </a:r>
            <a:r>
              <a:rPr lang="en-US" dirty="0">
                <a:solidFill>
                  <a:srgbClr val="32363A"/>
                </a:solidFill>
                <a:latin typeface="SAP 72 regular"/>
              </a:rPr>
              <a:t> </a:t>
            </a:r>
            <a:endParaRPr lang="el-GR" dirty="0">
              <a:solidFill>
                <a:srgbClr val="32363A"/>
              </a:solidFill>
              <a:latin typeface="SAP 72 regular"/>
            </a:endParaRPr>
          </a:p>
          <a:p>
            <a:pPr algn="just">
              <a:buClr>
                <a:srgbClr val="F15822"/>
              </a:buClr>
            </a:pPr>
            <a:r>
              <a:rPr lang="el-GR" dirty="0">
                <a:solidFill>
                  <a:srgbClr val="32363A"/>
                </a:solidFill>
                <a:latin typeface="SAP 72 regular"/>
              </a:rPr>
              <a:t>Αυτός ο κανόνας ισχύει όταν κάποιος που δεν ήταν στην πρώτη (δεύτερη, τρίτη κ.λπ.) θέση υποβάλλει μια προσφορά αρκετά καλή για να τον μετακινηθεί στην πρώτη (δεύτερη, τρίτη κ.λπ.) θέση.</a:t>
            </a:r>
            <a:endParaRPr lang="en-US" dirty="0">
              <a:solidFill>
                <a:srgbClr val="32363A"/>
              </a:solidFill>
              <a:latin typeface="SAP 72 regular"/>
            </a:endParaRPr>
          </a:p>
          <a:p>
            <a:pPr marL="342900" indent="-342900" algn="just">
              <a:buClr>
                <a:srgbClr val="F15822"/>
              </a:buClr>
              <a:buFont typeface="Arial" panose="020B0604020202020204" pitchFamily="34" charset="0"/>
              <a:buChar char="•"/>
            </a:pPr>
            <a:r>
              <a:rPr lang="el-GR" b="1" dirty="0">
                <a:solidFill>
                  <a:srgbClr val="32363A"/>
                </a:solidFill>
                <a:latin typeface="SAP 72 regular"/>
              </a:rPr>
              <a:t>Έναρξη παράτασης εάν η προσφορά υποβλήθηκε εντός (λεπτά): </a:t>
            </a:r>
            <a:r>
              <a:rPr lang="el-GR" dirty="0">
                <a:solidFill>
                  <a:srgbClr val="32363A"/>
                </a:solidFill>
                <a:latin typeface="SAP 72 regular"/>
              </a:rPr>
              <a:t>Η υποβολή προσφορών παράτασης επιτρέπει στον χρήστη να επεκτείνει την περίοδο υποβολής προσφορών όποτε μια προσφορά λαμβάνεται πολύ κοντά στον χρόνο λήξης.</a:t>
            </a:r>
            <a:endParaRPr lang="en-US" dirty="0">
              <a:solidFill>
                <a:srgbClr val="32363A"/>
              </a:solidFill>
              <a:latin typeface="SAP 72 regular"/>
            </a:endParaRPr>
          </a:p>
          <a:p>
            <a:pPr marL="342900" indent="-342900" algn="just">
              <a:buClr>
                <a:srgbClr val="F15822"/>
              </a:buClr>
              <a:buFont typeface="Arial" panose="020B0604020202020204" pitchFamily="34" charset="0"/>
              <a:buChar char="•"/>
            </a:pPr>
            <a:r>
              <a:rPr lang="el-GR" b="1" dirty="0">
                <a:solidFill>
                  <a:srgbClr val="32363A"/>
                </a:solidFill>
                <a:latin typeface="SAP 72 regular"/>
              </a:rPr>
              <a:t>Περίοδος παράτασης(λεπτά</a:t>
            </a:r>
            <a:r>
              <a:rPr lang="en-US" b="1" dirty="0">
                <a:solidFill>
                  <a:srgbClr val="32363A"/>
                </a:solidFill>
                <a:latin typeface="SAP 72 regular"/>
              </a:rPr>
              <a:t>)</a:t>
            </a:r>
            <a:r>
              <a:rPr lang="en-US" dirty="0">
                <a:solidFill>
                  <a:srgbClr val="32363A"/>
                </a:solidFill>
                <a:latin typeface="SAP 72 regular"/>
              </a:rPr>
              <a:t>: </a:t>
            </a:r>
            <a:r>
              <a:rPr lang="el-GR" dirty="0">
                <a:solidFill>
                  <a:srgbClr val="32363A"/>
                </a:solidFill>
                <a:latin typeface="SAP 72 regular"/>
              </a:rPr>
              <a:t>Αν μια προσφορά ενεργοποιήσει την παράταση, ο υπολειπόμενος χρόνος του διαγωνισμού επαναφέρεται στην περίοδο παράτασης. Δεν μπορεί να είναι μικρότερη από την τιμή Έναρξη παράτασης αν η προσφορά υποβληθεί εντός (λεπτών). (π.χ. Αν η περίοδος παράτασης είναι 10 λεπτά και η "Έναρξη παράτασης" είναι ορισμένη στα 5 λεπτά, μια προσφορά που υποβάλλεται στις 10:02 (εντός 5 λεπτών από το κλείσιμο στις 10:05) θα επεκτείνει τον χρόνο κλεισίματος της παρτίδας στις 10:12. Αν υποβληθεί άλλη προσφορά μετά τις 10:07, ξεκινά μια νέα περίοδος παράτασης.)</a:t>
            </a:r>
            <a:endParaRPr lang="en-US" i="1" dirty="0">
              <a:solidFill>
                <a:srgbClr val="32363A"/>
              </a:solidFill>
              <a:latin typeface="SAP 72 regular"/>
            </a:endParaRPr>
          </a:p>
          <a:p>
            <a:pPr marL="342900" indent="-342900" algn="just">
              <a:buClr>
                <a:srgbClr val="F15822"/>
              </a:buClr>
              <a:buFont typeface="+mj-lt"/>
              <a:buAutoNum type="arabicPeriod"/>
            </a:pPr>
            <a:r>
              <a:rPr lang="el-GR" dirty="0">
                <a:solidFill>
                  <a:srgbClr val="32363A"/>
                </a:solidFill>
                <a:latin typeface="SAP 72 regular"/>
              </a:rPr>
              <a:t>Μόλις ολοκληρωθεί, κάντε κλικ στο </a:t>
            </a:r>
            <a:r>
              <a:rPr lang="el-GR" b="1" dirty="0">
                <a:solidFill>
                  <a:srgbClr val="32363A"/>
                </a:solidFill>
                <a:latin typeface="SAP 72 regular"/>
              </a:rPr>
              <a:t>Αποθήκευση</a:t>
            </a:r>
            <a:endParaRPr lang="en-US" dirty="0">
              <a:solidFill>
                <a:srgbClr val="32363A"/>
              </a:solidFill>
              <a:latin typeface="SAP 72 regular"/>
            </a:endParaRPr>
          </a:p>
        </p:txBody>
      </p:sp>
      <p:pic>
        <p:nvPicPr>
          <p:cNvPr id="4" name="Picture 3">
            <a:extLst>
              <a:ext uri="{FF2B5EF4-FFF2-40B4-BE49-F238E27FC236}">
                <a16:creationId xmlns:a16="http://schemas.microsoft.com/office/drawing/2014/main" id="{448E5683-8265-8FFD-C190-EAFD1E1E7422}"/>
              </a:ext>
            </a:extLst>
          </p:cNvPr>
          <p:cNvPicPr>
            <a:picLocks noChangeAspect="1"/>
          </p:cNvPicPr>
          <p:nvPr/>
        </p:nvPicPr>
        <p:blipFill>
          <a:blip r:embed="rId2"/>
          <a:stretch>
            <a:fillRect/>
          </a:stretch>
        </p:blipFill>
        <p:spPr>
          <a:xfrm>
            <a:off x="220897" y="1148719"/>
            <a:ext cx="7970860" cy="2313395"/>
          </a:xfrm>
          <a:prstGeom prst="rect">
            <a:avLst/>
          </a:prstGeom>
        </p:spPr>
      </p:pic>
      <p:sp>
        <p:nvSpPr>
          <p:cNvPr id="8" name="Rectangle 7">
            <a:extLst>
              <a:ext uri="{FF2B5EF4-FFF2-40B4-BE49-F238E27FC236}">
                <a16:creationId xmlns:a16="http://schemas.microsoft.com/office/drawing/2014/main" id="{4A31AB5F-2A49-4E54-64EC-BE26B69782B0}"/>
              </a:ext>
            </a:extLst>
          </p:cNvPr>
          <p:cNvSpPr/>
          <p:nvPr/>
        </p:nvSpPr>
        <p:spPr>
          <a:xfrm>
            <a:off x="201285" y="3132717"/>
            <a:ext cx="624338" cy="4005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23C8FCFC-9481-EEEE-6BAC-457A8AF8F9FB}"/>
              </a:ext>
            </a:extLst>
          </p:cNvPr>
          <p:cNvSpPr>
            <a:spLocks noChangeAspect="1"/>
          </p:cNvSpPr>
          <p:nvPr/>
        </p:nvSpPr>
        <p:spPr bwMode="gray">
          <a:xfrm>
            <a:off x="117569" y="30307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804517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5DB8A6-F326-BF81-60AF-43E2E6679793}"/>
              </a:ext>
            </a:extLst>
          </p:cNvPr>
          <p:cNvPicPr>
            <a:picLocks noChangeAspect="1"/>
          </p:cNvPicPr>
          <p:nvPr/>
        </p:nvPicPr>
        <p:blipFill>
          <a:blip r:embed="rId2"/>
          <a:stretch>
            <a:fillRect/>
          </a:stretch>
        </p:blipFill>
        <p:spPr>
          <a:xfrm>
            <a:off x="201843" y="1188149"/>
            <a:ext cx="7962093" cy="293268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63021"/>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 Πρόσκληση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προσκαλέστε Πελάτες στον Διαγωνισμό, μεταβείτε στην ενότητα </a:t>
            </a:r>
            <a:r>
              <a:rPr lang="el-GR" b="1" dirty="0"/>
              <a:t>Προμηθευτές</a:t>
            </a:r>
            <a:r>
              <a:rPr lang="el-GR" dirty="0"/>
              <a:t> της σελίδας του Διαγωνισμού</a:t>
            </a:r>
            <a:r>
              <a:rPr lang="en-US" dirty="0"/>
              <a:t>. </a:t>
            </a:r>
          </a:p>
          <a:p>
            <a:pPr marL="228600" indent="-228600" algn="just">
              <a:buClr>
                <a:srgbClr val="F15822"/>
              </a:buClr>
              <a:buFont typeface="+mj-lt"/>
              <a:buAutoNum type="arabicPeriod"/>
            </a:pPr>
            <a:r>
              <a:rPr lang="el-GR" dirty="0"/>
              <a:t>Εκεί, κάντε κλικ στο κουμπί </a:t>
            </a:r>
            <a:r>
              <a:rPr lang="el-GR" b="1" dirty="0"/>
              <a:t>Προκήρυξη συμμετοχής</a:t>
            </a:r>
            <a:r>
              <a:rPr lang="en-US" dirty="0"/>
              <a:t>. </a:t>
            </a:r>
            <a:r>
              <a:rPr lang="el-GR" dirty="0"/>
              <a:t>Ένα νέο παράθυρο, με το όνομα Προμηθευτής, θα ανοίξει. </a:t>
            </a:r>
            <a:endParaRPr lang="en-US" dirty="0"/>
          </a:p>
          <a:p>
            <a:pPr marL="228600" indent="-228600" algn="just">
              <a:buClr>
                <a:srgbClr val="F15822"/>
              </a:buClr>
              <a:buFont typeface="+mj-lt"/>
              <a:buAutoNum type="arabicPeriod"/>
            </a:pPr>
            <a:r>
              <a:rPr lang="el-GR" dirty="0"/>
              <a:t>Μια λίστα με όλους τους Πελάτες/</a:t>
            </a:r>
            <a:r>
              <a:rPr lang="el-GR" dirty="0" err="1"/>
              <a:t>Προμηθευτες</a:t>
            </a:r>
            <a:r>
              <a:rPr lang="el-GR" dirty="0"/>
              <a:t> θα εμφανιστεί. Οι Χρήστες μπορούν να αναζητήσουν τον σωστό πελάτη εφαρμόζοντας φίλτρα στην ενότητα </a:t>
            </a:r>
            <a:r>
              <a:rPr lang="el-GR" b="1" dirty="0"/>
              <a:t>Φίλτρα</a:t>
            </a:r>
            <a:r>
              <a:rPr lang="el-GR" dirty="0"/>
              <a:t>.</a:t>
            </a:r>
            <a:endParaRPr lang="en-US" dirty="0"/>
          </a:p>
          <a:p>
            <a:pPr marL="228600" indent="-228600" algn="just">
              <a:buClr>
                <a:srgbClr val="F15822"/>
              </a:buClr>
              <a:buFont typeface="+mj-lt"/>
              <a:buAutoNum type="arabicPeriod"/>
            </a:pPr>
            <a:r>
              <a:rPr lang="el-GR" dirty="0"/>
              <a:t>Κάντε κλικ στο κενό κουτάκι δίπλα στον πελάτη για να τον επιλέξετε.</a:t>
            </a:r>
            <a:endParaRPr lang="en-US" dirty="0"/>
          </a:p>
          <a:p>
            <a:pPr marL="228600" indent="-228600" algn="just">
              <a:buClr>
                <a:srgbClr val="F15822"/>
              </a:buClr>
              <a:buFont typeface="+mj-lt"/>
              <a:buAutoNum type="arabicPeriod"/>
            </a:pPr>
            <a:r>
              <a:rPr lang="el-GR" dirty="0"/>
              <a:t>Μόλις ολοκληρώσετε, κάντε κλικ στο κουμπί </a:t>
            </a:r>
            <a:r>
              <a:rPr lang="el-GR" b="1" dirty="0"/>
              <a:t>Δημιουργία</a:t>
            </a:r>
            <a:r>
              <a:rPr lang="el-GR" dirty="0"/>
              <a:t>. </a:t>
            </a:r>
            <a:endParaRPr lang="en-US" dirty="0"/>
          </a:p>
          <a:p>
            <a:pPr marL="228600" indent="-228600" algn="just">
              <a:buClr>
                <a:srgbClr val="F15822"/>
              </a:buClr>
              <a:buFont typeface="+mj-lt"/>
              <a:buAutoNum type="arabicPeriod"/>
            </a:pPr>
            <a:endParaRPr lang="en-US" dirty="0"/>
          </a:p>
          <a:p>
            <a:pPr algn="just">
              <a:buClr>
                <a:srgbClr val="F15822"/>
              </a:buClr>
            </a:pPr>
            <a:r>
              <a:rPr lang="el-GR" i="1" dirty="0"/>
              <a:t>Σημείωση: Σε αυτή την επίδειξη έχει γίνει αναζήτηση πελάτη με το όνομα </a:t>
            </a:r>
            <a:r>
              <a:rPr lang="en-US" i="1" dirty="0"/>
              <a:t>ALFA.</a:t>
            </a:r>
          </a:p>
        </p:txBody>
      </p:sp>
      <p:sp>
        <p:nvSpPr>
          <p:cNvPr id="9" name="Rectangle 5">
            <a:extLst>
              <a:ext uri="{FF2B5EF4-FFF2-40B4-BE49-F238E27FC236}">
                <a16:creationId xmlns:a16="http://schemas.microsoft.com/office/drawing/2014/main" id="{9A862234-DA36-CC00-1109-25AE65918DC9}"/>
              </a:ext>
            </a:extLst>
          </p:cNvPr>
          <p:cNvSpPr/>
          <p:nvPr/>
        </p:nvSpPr>
        <p:spPr>
          <a:xfrm>
            <a:off x="5575911" y="1473429"/>
            <a:ext cx="104683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onnector: Elbow 9">
            <a:extLst>
              <a:ext uri="{FF2B5EF4-FFF2-40B4-BE49-F238E27FC236}">
                <a16:creationId xmlns:a16="http://schemas.microsoft.com/office/drawing/2014/main" id="{A5D57C66-349F-11C3-1868-EE080B5D32C5}"/>
              </a:ext>
            </a:extLst>
          </p:cNvPr>
          <p:cNvCxnSpPr>
            <a:cxnSpLocks/>
            <a:stCxn id="9" idx="2"/>
            <a:endCxn id="18" idx="0"/>
          </p:cNvCxnSpPr>
          <p:nvPr/>
        </p:nvCxnSpPr>
        <p:spPr>
          <a:xfrm rot="5400000">
            <a:off x="3766539" y="2271022"/>
            <a:ext cx="2760852" cy="19047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5907C185-3C13-5D77-BC98-71BEFC824C79}"/>
              </a:ext>
            </a:extLst>
          </p:cNvPr>
          <p:cNvSpPr>
            <a:spLocks noChangeAspect="1"/>
          </p:cNvSpPr>
          <p:nvPr/>
        </p:nvSpPr>
        <p:spPr bwMode="gray">
          <a:xfrm>
            <a:off x="5473909" y="17409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8" name="Picture 17">
            <a:extLst>
              <a:ext uri="{FF2B5EF4-FFF2-40B4-BE49-F238E27FC236}">
                <a16:creationId xmlns:a16="http://schemas.microsoft.com/office/drawing/2014/main" id="{CD406001-5D2E-3CA1-A3E3-36A5739BE599}"/>
              </a:ext>
            </a:extLst>
          </p:cNvPr>
          <p:cNvPicPr>
            <a:picLocks noChangeAspect="1"/>
          </p:cNvPicPr>
          <p:nvPr/>
        </p:nvPicPr>
        <p:blipFill>
          <a:blip r:embed="rId3"/>
          <a:stretch>
            <a:fillRect/>
          </a:stretch>
        </p:blipFill>
        <p:spPr>
          <a:xfrm>
            <a:off x="201843" y="4603810"/>
            <a:ext cx="7985518" cy="1264332"/>
          </a:xfrm>
          <a:prstGeom prst="rect">
            <a:avLst/>
          </a:prstGeom>
          <a:ln>
            <a:solidFill>
              <a:srgbClr val="FF0000"/>
            </a:solidFill>
            <a:prstDash val="dash"/>
          </a:ln>
        </p:spPr>
      </p:pic>
      <p:sp>
        <p:nvSpPr>
          <p:cNvPr id="19" name="Rectangle 5">
            <a:extLst>
              <a:ext uri="{FF2B5EF4-FFF2-40B4-BE49-F238E27FC236}">
                <a16:creationId xmlns:a16="http://schemas.microsoft.com/office/drawing/2014/main" id="{2E953BDA-6E13-6392-C10D-47673B391AD9}"/>
              </a:ext>
            </a:extLst>
          </p:cNvPr>
          <p:cNvSpPr/>
          <p:nvPr/>
        </p:nvSpPr>
        <p:spPr>
          <a:xfrm>
            <a:off x="210721" y="4643815"/>
            <a:ext cx="2448753" cy="1159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1B5235BC-6ADF-4BDD-149A-53BC629197F6}"/>
              </a:ext>
            </a:extLst>
          </p:cNvPr>
          <p:cNvSpPr/>
          <p:nvPr/>
        </p:nvSpPr>
        <p:spPr>
          <a:xfrm>
            <a:off x="7121279" y="4628646"/>
            <a:ext cx="85974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2475C077-89D6-994E-9132-8D408A01DA55}"/>
              </a:ext>
            </a:extLst>
          </p:cNvPr>
          <p:cNvSpPr>
            <a:spLocks noChangeAspect="1"/>
          </p:cNvSpPr>
          <p:nvPr/>
        </p:nvSpPr>
        <p:spPr bwMode="gray">
          <a:xfrm>
            <a:off x="7019277" y="48721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2" name="Oval 9">
            <a:extLst>
              <a:ext uri="{FF2B5EF4-FFF2-40B4-BE49-F238E27FC236}">
                <a16:creationId xmlns:a16="http://schemas.microsoft.com/office/drawing/2014/main" id="{8C927D71-B920-779A-CD85-F716393DA965}"/>
              </a:ext>
            </a:extLst>
          </p:cNvPr>
          <p:cNvSpPr>
            <a:spLocks noChangeAspect="1"/>
          </p:cNvSpPr>
          <p:nvPr/>
        </p:nvSpPr>
        <p:spPr bwMode="gray">
          <a:xfrm>
            <a:off x="2557471" y="45192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5" name="Rectangle 5">
            <a:extLst>
              <a:ext uri="{FF2B5EF4-FFF2-40B4-BE49-F238E27FC236}">
                <a16:creationId xmlns:a16="http://schemas.microsoft.com/office/drawing/2014/main" id="{748B21AC-1845-D904-0FD9-3C8988BE4C18}"/>
              </a:ext>
            </a:extLst>
          </p:cNvPr>
          <p:cNvSpPr/>
          <p:nvPr/>
        </p:nvSpPr>
        <p:spPr>
          <a:xfrm>
            <a:off x="2930582" y="5330097"/>
            <a:ext cx="298548" cy="2989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EF9642D7-725F-2818-179B-A4B3E5ED1F28}"/>
              </a:ext>
            </a:extLst>
          </p:cNvPr>
          <p:cNvSpPr>
            <a:spLocks noChangeAspect="1"/>
          </p:cNvSpPr>
          <p:nvPr/>
        </p:nvSpPr>
        <p:spPr bwMode="gray">
          <a:xfrm>
            <a:off x="3087579" y="52260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596048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886329-2D91-AA2E-4A89-1CC586F9CD06}"/>
              </a:ext>
            </a:extLst>
          </p:cNvPr>
          <p:cNvPicPr>
            <a:picLocks noChangeAspect="1"/>
          </p:cNvPicPr>
          <p:nvPr/>
        </p:nvPicPr>
        <p:blipFill>
          <a:blip r:embed="rId2"/>
          <a:stretch>
            <a:fillRect/>
          </a:stretch>
        </p:blipFill>
        <p:spPr>
          <a:xfrm>
            <a:off x="1744419" y="3259874"/>
            <a:ext cx="4961299" cy="2800947"/>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5067909-2BF7-A5EE-665A-8F5230DEDBCD}"/>
              </a:ext>
            </a:extLst>
          </p:cNvPr>
          <p:cNvPicPr>
            <a:picLocks noChangeAspect="1"/>
          </p:cNvPicPr>
          <p:nvPr/>
        </p:nvPicPr>
        <p:blipFill rotWithShape="1">
          <a:blip r:embed="rId3"/>
          <a:srcRect l="34159"/>
          <a:stretch/>
        </p:blipFill>
        <p:spPr>
          <a:xfrm>
            <a:off x="195306" y="1199060"/>
            <a:ext cx="7971861" cy="1917002"/>
          </a:xfrm>
          <a:prstGeom prst="rect">
            <a:avLst/>
          </a:prstGeom>
          <a:ln>
            <a:no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31633"/>
          </a:xfrm>
        </p:spPr>
        <p:txBody>
          <a:bodyPr/>
          <a:lstStyle/>
          <a:p>
            <a:r>
              <a:rPr lang="el-GR" b="1" dirty="0">
                <a:latin typeface="+mn-lt"/>
              </a:rPr>
              <a:t>6</a:t>
            </a:r>
            <a:r>
              <a:rPr lang="en-US" b="1" dirty="0">
                <a:latin typeface="+mn-lt"/>
              </a:rPr>
              <a:t>.2</a:t>
            </a:r>
            <a:r>
              <a:rPr lang="el-GR" b="1" dirty="0">
                <a:latin typeface="+mn-lt"/>
              </a:rPr>
              <a:t> 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Έλεγχος Πιστοποιήσεων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επίσης δυνατό να ελέγξετε τις πληροφορίες των Πελατών, όπως την </a:t>
            </a:r>
            <a:r>
              <a:rPr lang="el-GR" b="1" dirty="0"/>
              <a:t>Πιστοποίησή</a:t>
            </a:r>
            <a:r>
              <a:rPr lang="el-GR" dirty="0"/>
              <a:t> τους στη σελίδα Πρόσκληση προμηθευτή:</a:t>
            </a:r>
            <a:endParaRPr lang="en-US" dirty="0"/>
          </a:p>
          <a:p>
            <a:pPr marL="228600" indent="-228600" algn="just">
              <a:buClr>
                <a:srgbClr val="F15822"/>
              </a:buClr>
              <a:buFont typeface="+mj-lt"/>
              <a:buAutoNum type="arabicPeriod"/>
            </a:pPr>
            <a:r>
              <a:rPr lang="el-GR" dirty="0"/>
              <a:t>Κάντε κλικ στον </a:t>
            </a:r>
            <a:r>
              <a:rPr lang="el-GR" b="1" dirty="0"/>
              <a:t>Προμηθευτή/Πελάτη</a:t>
            </a:r>
            <a:r>
              <a:rPr lang="el-GR" dirty="0"/>
              <a:t> για τον οποίο θέλετε πληροφορίες.</a:t>
            </a:r>
            <a:endParaRPr lang="en-US" dirty="0"/>
          </a:p>
          <a:p>
            <a:pPr marL="228600" indent="-228600" algn="just">
              <a:buClr>
                <a:srgbClr val="F15822"/>
              </a:buClr>
              <a:buFont typeface="+mj-lt"/>
              <a:buAutoNum type="arabicPeriod"/>
            </a:pPr>
            <a:r>
              <a:rPr lang="el-GR" dirty="0"/>
              <a:t>Ένα παράθυρο όπως φαίνεται εδώ θα εμφανιστεί. Μεταβείτε στην καρτέλα </a:t>
            </a:r>
            <a:r>
              <a:rPr lang="el-GR" b="1" dirty="0"/>
              <a:t>Αξιολογήσεις.</a:t>
            </a:r>
            <a:endParaRPr lang="en-US" b="1" dirty="0"/>
          </a:p>
          <a:p>
            <a:pPr marL="228600" indent="-228600" algn="just">
              <a:buClr>
                <a:srgbClr val="F15822"/>
              </a:buClr>
              <a:buFont typeface="+mj-lt"/>
              <a:buAutoNum type="arabicPeriod"/>
            </a:pPr>
            <a:r>
              <a:rPr lang="el-GR" dirty="0"/>
              <a:t>Όταν τελειώσετε, κάντε κλικ στο </a:t>
            </a:r>
            <a:r>
              <a:rPr lang="el-GR" b="1" dirty="0"/>
              <a:t>Κλείσιμο</a:t>
            </a:r>
            <a:r>
              <a:rPr lang="en-US" dirty="0"/>
              <a:t>.</a:t>
            </a:r>
          </a:p>
          <a:p>
            <a:pPr marL="228600" indent="-228600" algn="just">
              <a:buClr>
                <a:srgbClr val="F15822"/>
              </a:buClr>
              <a:buFont typeface="+mj-lt"/>
              <a:buAutoNum type="arabicPeriod"/>
            </a:pPr>
            <a:endParaRPr lang="en-US" dirty="0"/>
          </a:p>
          <a:p>
            <a:pPr algn="just">
              <a:buClr>
                <a:srgbClr val="F15822"/>
              </a:buClr>
            </a:pPr>
            <a:r>
              <a:rPr lang="el-GR" i="1" dirty="0"/>
              <a:t>Σημείωση: Αυτός είναι ένας </a:t>
            </a:r>
            <a:r>
              <a:rPr lang="en-GB" i="1" dirty="0"/>
              <a:t> </a:t>
            </a:r>
            <a:r>
              <a:rPr lang="el-GR" i="1" dirty="0"/>
              <a:t>Δοκιμαστικός Πελάτης</a:t>
            </a:r>
            <a:r>
              <a:rPr lang="en-GB" i="1" dirty="0"/>
              <a:t> </a:t>
            </a:r>
            <a:endParaRPr lang="en-US" i="1" dirty="0"/>
          </a:p>
        </p:txBody>
      </p:sp>
      <p:sp>
        <p:nvSpPr>
          <p:cNvPr id="14" name="Rectangle 5">
            <a:extLst>
              <a:ext uri="{FF2B5EF4-FFF2-40B4-BE49-F238E27FC236}">
                <a16:creationId xmlns:a16="http://schemas.microsoft.com/office/drawing/2014/main" id="{344792A4-9D28-395A-8B4D-A4B8468F6851}"/>
              </a:ext>
            </a:extLst>
          </p:cNvPr>
          <p:cNvSpPr/>
          <p:nvPr/>
        </p:nvSpPr>
        <p:spPr>
          <a:xfrm>
            <a:off x="748208" y="2363289"/>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00CD8553-3563-F5B6-B539-F2AC5B6CAC43}"/>
              </a:ext>
            </a:extLst>
          </p:cNvPr>
          <p:cNvSpPr/>
          <p:nvPr/>
        </p:nvSpPr>
        <p:spPr>
          <a:xfrm>
            <a:off x="5159191" y="3699791"/>
            <a:ext cx="771093" cy="3276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906FD6C8-1347-546C-810C-676DC418E15D}"/>
              </a:ext>
            </a:extLst>
          </p:cNvPr>
          <p:cNvSpPr/>
          <p:nvPr/>
        </p:nvSpPr>
        <p:spPr>
          <a:xfrm>
            <a:off x="6237499" y="5777420"/>
            <a:ext cx="468219" cy="2834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BC1162F6-1EFA-C43C-490B-64A93376C539}"/>
              </a:ext>
            </a:extLst>
          </p:cNvPr>
          <p:cNvCxnSpPr>
            <a:cxnSpLocks/>
            <a:stCxn id="14" idx="3"/>
            <a:endCxn id="10" idx="0"/>
          </p:cNvCxnSpPr>
          <p:nvPr/>
        </p:nvCxnSpPr>
        <p:spPr>
          <a:xfrm>
            <a:off x="1901595" y="2521932"/>
            <a:ext cx="2323474" cy="7379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4AE00417-6B3E-2647-2FE0-F4D7D7FD3D88}"/>
              </a:ext>
            </a:extLst>
          </p:cNvPr>
          <p:cNvSpPr>
            <a:spLocks noChangeAspect="1"/>
          </p:cNvSpPr>
          <p:nvPr/>
        </p:nvSpPr>
        <p:spPr bwMode="gray">
          <a:xfrm>
            <a:off x="1816581" y="224620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BE1ECCBD-B5A3-0DE0-6564-A738AEB2DECA}"/>
              </a:ext>
            </a:extLst>
          </p:cNvPr>
          <p:cNvSpPr>
            <a:spLocks noChangeAspect="1"/>
          </p:cNvSpPr>
          <p:nvPr/>
        </p:nvSpPr>
        <p:spPr bwMode="gray">
          <a:xfrm>
            <a:off x="5057189" y="359778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C699E57-97A9-6F33-79D4-B3DDDA5CABA2}"/>
              </a:ext>
            </a:extLst>
          </p:cNvPr>
          <p:cNvSpPr>
            <a:spLocks noChangeAspect="1"/>
          </p:cNvSpPr>
          <p:nvPr/>
        </p:nvSpPr>
        <p:spPr bwMode="gray">
          <a:xfrm>
            <a:off x="6135497" y="567541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702838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934E2-CE8F-40D4-9592-C78AEFDDBB46}"/>
              </a:ext>
            </a:extLst>
          </p:cNvPr>
          <p:cNvPicPr>
            <a:picLocks noChangeAspect="1"/>
          </p:cNvPicPr>
          <p:nvPr/>
        </p:nvPicPr>
        <p:blipFill>
          <a:blip r:embed="rId2"/>
          <a:stretch>
            <a:fillRect/>
          </a:stretch>
        </p:blipFill>
        <p:spPr>
          <a:xfrm>
            <a:off x="220259" y="1139114"/>
            <a:ext cx="7966771" cy="253186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41458"/>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Συνημμένων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υποβάλετε τον Διαγωνισμό, είναι υποχρεωτικό να ανεβάσετε τα συνημμένα που απαιτούνται μέσα στην ενότητα </a:t>
            </a:r>
            <a:r>
              <a:rPr lang="el-GR" b="1" dirty="0"/>
              <a:t>2.0 ΠΡΟΣΚΛΗΣΗ ΥΠΟΒΟΛΗΣ ΠΡΟΣΦΟΡΑΣ</a:t>
            </a:r>
            <a:r>
              <a:rPr lang="en-US" dirty="0"/>
              <a:t>.</a:t>
            </a:r>
          </a:p>
          <a:p>
            <a:pPr algn="just">
              <a:buClr>
                <a:srgbClr val="F15822"/>
              </a:buClr>
            </a:pPr>
            <a:r>
              <a:rPr lang="el-GR" dirty="0"/>
              <a:t>Για να το κάνετε αυτό</a:t>
            </a:r>
            <a:r>
              <a:rPr lang="en-US" dirty="0"/>
              <a:t>:</a:t>
            </a:r>
          </a:p>
          <a:p>
            <a:pPr marL="342900" indent="-342900" algn="just">
              <a:buClr>
                <a:srgbClr val="F15822"/>
              </a:buClr>
              <a:buFont typeface="+mj-lt"/>
              <a:buAutoNum type="arabicPeriod"/>
            </a:pPr>
            <a:r>
              <a:rPr lang="el-GR" dirty="0"/>
              <a:t>Μεταβείτε στην ενότητα </a:t>
            </a:r>
            <a:r>
              <a:rPr lang="el-GR" b="1" dirty="0"/>
              <a:t>Ερωτήσεις, προϋποθέσεις και συνημμένα </a:t>
            </a:r>
            <a:r>
              <a:rPr lang="el-GR" dirty="0"/>
              <a:t>του Διαγωνισμού.</a:t>
            </a:r>
            <a:r>
              <a:rPr lang="el-GR" b="1" dirty="0"/>
              <a:t> </a:t>
            </a:r>
            <a:endParaRPr lang="en-US" dirty="0"/>
          </a:p>
          <a:p>
            <a:pPr marL="342900" indent="-342900" algn="just">
              <a:buClr>
                <a:srgbClr val="F15822"/>
              </a:buClr>
              <a:buFont typeface="+mj-lt"/>
              <a:buAutoNum type="arabicPeriod"/>
            </a:pPr>
            <a:r>
              <a:rPr lang="el-GR" dirty="0"/>
              <a:t>Επεκτείνετε το </a:t>
            </a:r>
            <a:r>
              <a:rPr lang="el-GR" b="1" dirty="0"/>
              <a:t>2.0 ΠΡΟΣΚΛΗΣΗ ΥΠΟΒΟΛΗΣ ΠΡΟΣΦΟΡΑΣ.</a:t>
            </a:r>
            <a:endParaRPr lang="en-US" dirty="0"/>
          </a:p>
          <a:p>
            <a:pPr marL="342900" indent="-342900" algn="just">
              <a:buClr>
                <a:srgbClr val="F15822"/>
              </a:buClr>
              <a:buFont typeface="+mj-lt"/>
              <a:buAutoNum type="arabicPeriod"/>
            </a:pPr>
            <a:r>
              <a:rPr lang="el-GR" dirty="0"/>
              <a:t>Ανεβάστε τα συνημμένα κάνοντας κλικ στο </a:t>
            </a:r>
            <a:r>
              <a:rPr lang="el-GR" b="1" dirty="0"/>
              <a:t>κάντε αναζήτηση</a:t>
            </a:r>
            <a:r>
              <a:rPr lang="en-US"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492508" y="1109165"/>
            <a:ext cx="2433278"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57893" y="12914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10">
            <a:extLst>
              <a:ext uri="{FF2B5EF4-FFF2-40B4-BE49-F238E27FC236}">
                <a16:creationId xmlns:a16="http://schemas.microsoft.com/office/drawing/2014/main" id="{FA890FEB-00B1-74D8-E4A5-A338FB907495}"/>
              </a:ext>
            </a:extLst>
          </p:cNvPr>
          <p:cNvSpPr/>
          <p:nvPr/>
        </p:nvSpPr>
        <p:spPr>
          <a:xfrm>
            <a:off x="466140" y="2501666"/>
            <a:ext cx="2433278" cy="4328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F5BA51B-79CD-6FEA-0E11-560F4EB7A8BB}"/>
              </a:ext>
            </a:extLst>
          </p:cNvPr>
          <p:cNvSpPr>
            <a:spLocks noChangeAspect="1"/>
          </p:cNvSpPr>
          <p:nvPr/>
        </p:nvSpPr>
        <p:spPr bwMode="gray">
          <a:xfrm>
            <a:off x="2822380" y="24034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3" name="Connector: Elbow 9">
            <a:extLst>
              <a:ext uri="{FF2B5EF4-FFF2-40B4-BE49-F238E27FC236}">
                <a16:creationId xmlns:a16="http://schemas.microsoft.com/office/drawing/2014/main" id="{C3FBA3DA-8777-5F58-F022-F23A2C6F21C0}"/>
              </a:ext>
            </a:extLst>
          </p:cNvPr>
          <p:cNvCxnSpPr>
            <a:cxnSpLocks/>
            <a:stCxn id="11" idx="3"/>
            <a:endCxn id="14" idx="0"/>
          </p:cNvCxnSpPr>
          <p:nvPr/>
        </p:nvCxnSpPr>
        <p:spPr>
          <a:xfrm>
            <a:off x="2899418" y="2718098"/>
            <a:ext cx="1304227" cy="192904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D844DA45-6608-B450-193E-950132B5A0CA}"/>
              </a:ext>
            </a:extLst>
          </p:cNvPr>
          <p:cNvPicPr>
            <a:picLocks noChangeAspect="1"/>
          </p:cNvPicPr>
          <p:nvPr/>
        </p:nvPicPr>
        <p:blipFill>
          <a:blip r:embed="rId3"/>
          <a:stretch>
            <a:fillRect/>
          </a:stretch>
        </p:blipFill>
        <p:spPr>
          <a:xfrm>
            <a:off x="220259" y="4647146"/>
            <a:ext cx="7966771" cy="756868"/>
          </a:xfrm>
          <a:prstGeom prst="rect">
            <a:avLst/>
          </a:prstGeom>
          <a:ln>
            <a:solidFill>
              <a:srgbClr val="FF0000"/>
            </a:solidFill>
            <a:prstDash val="dash"/>
          </a:ln>
        </p:spPr>
      </p:pic>
      <p:sp>
        <p:nvSpPr>
          <p:cNvPr id="17" name="Rectangle 16">
            <a:extLst>
              <a:ext uri="{FF2B5EF4-FFF2-40B4-BE49-F238E27FC236}">
                <a16:creationId xmlns:a16="http://schemas.microsoft.com/office/drawing/2014/main" id="{E7400230-CFE9-1A8A-640F-C32CB09A32BC}"/>
              </a:ext>
            </a:extLst>
          </p:cNvPr>
          <p:cNvSpPr/>
          <p:nvPr/>
        </p:nvSpPr>
        <p:spPr>
          <a:xfrm>
            <a:off x="6349395" y="5085920"/>
            <a:ext cx="717230" cy="3180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ACE68C-AB60-F8EB-C9C2-A6D10A23F5C7}"/>
              </a:ext>
            </a:extLst>
          </p:cNvPr>
          <p:cNvSpPr>
            <a:spLocks noChangeAspect="1"/>
          </p:cNvSpPr>
          <p:nvPr/>
        </p:nvSpPr>
        <p:spPr bwMode="gray">
          <a:xfrm>
            <a:off x="6998732" y="5018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2492847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03011-F5FE-D26B-8D8C-31D7B15E9841}"/>
              </a:ext>
            </a:extLst>
          </p:cNvPr>
          <p:cNvPicPr>
            <a:picLocks noChangeAspect="1"/>
          </p:cNvPicPr>
          <p:nvPr/>
        </p:nvPicPr>
        <p:blipFill>
          <a:blip r:embed="rId2"/>
          <a:stretch>
            <a:fillRect/>
          </a:stretch>
        </p:blipFill>
        <p:spPr>
          <a:xfrm>
            <a:off x="204184" y="1115013"/>
            <a:ext cx="7952302" cy="26463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14579"/>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r>
              <a:rPr lang="en-US" dirty="0"/>
              <a:t>: </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a:t>
            </a:r>
            <a:endParaRPr lang="en-US" dirty="0"/>
          </a:p>
          <a:p>
            <a:pPr marL="228600" indent="-228600" algn="just">
              <a:buClr>
                <a:srgbClr val="F15822"/>
              </a:buClr>
              <a:buFont typeface="+mj-lt"/>
              <a:buAutoNum type="arabicPeriod"/>
            </a:pPr>
            <a:r>
              <a:rPr lang="el-GR" dirty="0"/>
              <a:t>Επιλέξτε τον φάκελο </a:t>
            </a:r>
            <a:r>
              <a:rPr lang="el-GR" b="1" dirty="0"/>
              <a:t>3.0 Δικαιολογητικών &amp; Τεχνικής Προσφοράς </a:t>
            </a:r>
            <a:r>
              <a:rPr lang="el-GR" dirty="0"/>
              <a:t>κάνοντας κλικ στο κουτάκι αριστερά. </a:t>
            </a:r>
            <a:endParaRPr lang="en-US" dirty="0"/>
          </a:p>
          <a:p>
            <a:pPr marL="228600" indent="-228600" algn="just">
              <a:buClr>
                <a:srgbClr val="F15822"/>
              </a:buClr>
              <a:buFont typeface="+mj-lt"/>
              <a:buAutoNum type="arabicPeriod"/>
            </a:pPr>
            <a:r>
              <a:rPr lang="el-GR" dirty="0"/>
              <a:t>Κάντε κλικ στο </a:t>
            </a:r>
            <a:r>
              <a:rPr lang="el-GR" b="1" dirty="0"/>
              <a:t>Προσθήκη</a:t>
            </a:r>
            <a:r>
              <a:rPr lang="el-GR" dirty="0"/>
              <a:t>.</a:t>
            </a:r>
            <a:endParaRPr lang="en-US" b="1" dirty="0"/>
          </a:p>
          <a:p>
            <a:pPr marL="228600" indent="-228600" algn="just">
              <a:buClr>
                <a:srgbClr val="F15822"/>
              </a:buClr>
              <a:buFont typeface="+mj-lt"/>
              <a:buAutoNum type="arabicPeriod"/>
            </a:pPr>
            <a:r>
              <a:rPr lang="el-GR" dirty="0"/>
              <a:t>Κάντε κλικ στις </a:t>
            </a:r>
            <a:r>
              <a:rPr lang="el-GR" b="1" dirty="0"/>
              <a:t>Ερωτήσεις</a:t>
            </a:r>
            <a:r>
              <a:rPr lang="el-GR" dirty="0"/>
              <a:t> και εισάγετε το όνομα της ερώτησης, επιλέξτε τον Τύπο απάντησης και ορίστε εάν Απαιτείται απάντηση από τον Πελάτη.</a:t>
            </a:r>
            <a:endParaRPr lang="en-US" dirty="0"/>
          </a:p>
          <a:p>
            <a:pPr marL="228600" indent="-228600" algn="just">
              <a:buClr>
                <a:srgbClr val="F15822"/>
              </a:buClr>
              <a:buFont typeface="+mj-lt"/>
              <a:buAutoNum type="arabicPeriod"/>
            </a:pPr>
            <a:r>
              <a:rPr lang="el-GR" dirty="0"/>
              <a:t>Κάντε κλικ στο </a:t>
            </a:r>
            <a:r>
              <a:rPr lang="el-GR" b="1" dirty="0"/>
              <a:t>Προσθήκη</a:t>
            </a:r>
            <a:r>
              <a:rPr lang="en-US" b="1"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186799" y="1104624"/>
            <a:ext cx="2707887"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86799" y="2959180"/>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2201662" y="1537530"/>
            <a:ext cx="701524" cy="2947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44178" y="12869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391433" y="31505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32" name="Connector: Elbow 9">
            <a:extLst>
              <a:ext uri="{FF2B5EF4-FFF2-40B4-BE49-F238E27FC236}">
                <a16:creationId xmlns:a16="http://schemas.microsoft.com/office/drawing/2014/main" id="{6BB4255B-D86F-9188-645A-4E7C69E4649B}"/>
              </a:ext>
            </a:extLst>
          </p:cNvPr>
          <p:cNvCxnSpPr>
            <a:cxnSpLocks/>
            <a:stCxn id="28" idx="2"/>
            <a:endCxn id="26" idx="1"/>
          </p:cNvCxnSpPr>
          <p:nvPr/>
        </p:nvCxnSpPr>
        <p:spPr>
          <a:xfrm rot="16200000" flipH="1">
            <a:off x="3246907" y="2456930"/>
            <a:ext cx="1378853" cy="173594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09744A39-D8AB-6983-1B6E-E2DF5EE31867}"/>
              </a:ext>
            </a:extLst>
          </p:cNvPr>
          <p:cNvPicPr>
            <a:picLocks noChangeAspect="1"/>
          </p:cNvPicPr>
          <p:nvPr/>
        </p:nvPicPr>
        <p:blipFill>
          <a:blip r:embed="rId3"/>
          <a:stretch>
            <a:fillRect/>
          </a:stretch>
        </p:blipFill>
        <p:spPr>
          <a:xfrm>
            <a:off x="2605492" y="1922356"/>
            <a:ext cx="1913413" cy="122620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835293" y="17056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8" name="Rectangle 27">
            <a:extLst>
              <a:ext uri="{FF2B5EF4-FFF2-40B4-BE49-F238E27FC236}">
                <a16:creationId xmlns:a16="http://schemas.microsoft.com/office/drawing/2014/main" id="{E8A242CE-DEF2-D0E4-B463-3F10F95996FF}"/>
              </a:ext>
            </a:extLst>
          </p:cNvPr>
          <p:cNvSpPr/>
          <p:nvPr/>
        </p:nvSpPr>
        <p:spPr>
          <a:xfrm>
            <a:off x="2589994" y="2455189"/>
            <a:ext cx="956734"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3510206" y="23862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1"/>
            <a:endCxn id="28" idx="1"/>
          </p:cNvCxnSpPr>
          <p:nvPr/>
        </p:nvCxnSpPr>
        <p:spPr>
          <a:xfrm rot="10800000" flipH="1" flipV="1">
            <a:off x="2201662" y="1684907"/>
            <a:ext cx="388332" cy="860425"/>
          </a:xfrm>
          <a:prstGeom prst="bentConnector3">
            <a:avLst>
              <a:gd name="adj1" fmla="val -5886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09AA7043-B4F1-F206-F1A0-2A664E68B85D}"/>
              </a:ext>
            </a:extLst>
          </p:cNvPr>
          <p:cNvPicPr>
            <a:picLocks noChangeAspect="1"/>
          </p:cNvPicPr>
          <p:nvPr/>
        </p:nvPicPr>
        <p:blipFill>
          <a:blip r:embed="rId4"/>
          <a:stretch>
            <a:fillRect/>
          </a:stretch>
        </p:blipFill>
        <p:spPr>
          <a:xfrm>
            <a:off x="4804306" y="1891740"/>
            <a:ext cx="3246015" cy="424517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8" name="Rectangle 17">
            <a:extLst>
              <a:ext uri="{FF2B5EF4-FFF2-40B4-BE49-F238E27FC236}">
                <a16:creationId xmlns:a16="http://schemas.microsoft.com/office/drawing/2014/main" id="{29666CB7-85A2-5B38-3619-894DD50565E3}"/>
              </a:ext>
            </a:extLst>
          </p:cNvPr>
          <p:cNvSpPr/>
          <p:nvPr/>
        </p:nvSpPr>
        <p:spPr>
          <a:xfrm>
            <a:off x="4893794" y="2122212"/>
            <a:ext cx="3049065" cy="15849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D851A1E-E3D2-BDE1-7C79-FAF70A6A1753}"/>
              </a:ext>
            </a:extLst>
          </p:cNvPr>
          <p:cNvSpPr/>
          <p:nvPr/>
        </p:nvSpPr>
        <p:spPr>
          <a:xfrm>
            <a:off x="4887570" y="3958307"/>
            <a:ext cx="3049065"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3936BEB-E58B-A8B8-2A89-9CD3BBB55B35}"/>
              </a:ext>
            </a:extLst>
          </p:cNvPr>
          <p:cNvSpPr/>
          <p:nvPr/>
        </p:nvSpPr>
        <p:spPr>
          <a:xfrm>
            <a:off x="4893795" y="5083960"/>
            <a:ext cx="3042841" cy="468096"/>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794CA97-C078-BC5E-9848-4B2579E22A89}"/>
              </a:ext>
            </a:extLst>
          </p:cNvPr>
          <p:cNvSpPr/>
          <p:nvPr/>
        </p:nvSpPr>
        <p:spPr>
          <a:xfrm>
            <a:off x="5601810" y="5852831"/>
            <a:ext cx="679516" cy="2840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7CBBBBF-191E-C000-0261-EBE23F7CB74D}"/>
              </a:ext>
            </a:extLst>
          </p:cNvPr>
          <p:cNvSpPr>
            <a:spLocks noChangeAspect="1"/>
          </p:cNvSpPr>
          <p:nvPr/>
        </p:nvSpPr>
        <p:spPr bwMode="gray">
          <a:xfrm>
            <a:off x="6213433" y="577659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7802127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B3B14E-A978-0381-8E32-36F13A687695}"/>
              </a:ext>
            </a:extLst>
          </p:cNvPr>
          <p:cNvPicPr>
            <a:picLocks noChangeAspect="1"/>
          </p:cNvPicPr>
          <p:nvPr/>
        </p:nvPicPr>
        <p:blipFill>
          <a:blip r:embed="rId2"/>
          <a:stretch>
            <a:fillRect/>
          </a:stretch>
        </p:blipFill>
        <p:spPr>
          <a:xfrm>
            <a:off x="2791389" y="4180233"/>
            <a:ext cx="2933851" cy="1143059"/>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004BA990-F87A-D2BE-1404-00E3DBA71AFD}"/>
              </a:ext>
            </a:extLst>
          </p:cNvPr>
          <p:cNvPicPr>
            <a:picLocks noChangeAspect="1"/>
          </p:cNvPicPr>
          <p:nvPr/>
        </p:nvPicPr>
        <p:blipFill>
          <a:blip r:embed="rId3"/>
          <a:stretch>
            <a:fillRect/>
          </a:stretch>
        </p:blipFill>
        <p:spPr>
          <a:xfrm>
            <a:off x="187891" y="1117729"/>
            <a:ext cx="7979565" cy="29469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28336"/>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 Διαγραφή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 </a:t>
            </a:r>
            <a:r>
              <a:rPr lang="en-US" dirty="0"/>
              <a:t>: </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endParaRPr lang="en-US" dirty="0"/>
          </a:p>
          <a:p>
            <a:pPr marL="228600" indent="-228600" algn="just">
              <a:buClr>
                <a:srgbClr val="F15822"/>
              </a:buClr>
              <a:buFont typeface="+mj-lt"/>
              <a:buAutoNum type="arabicPeriod"/>
            </a:pPr>
            <a:r>
              <a:rPr lang="el-GR" dirty="0"/>
              <a:t>Κάντε κλικ στο εικονίδιο</a:t>
            </a:r>
            <a:r>
              <a:rPr lang="en-US" dirty="0"/>
              <a:t> </a:t>
            </a:r>
            <a:r>
              <a:rPr lang="en-US" sz="1400" b="1" dirty="0">
                <a:sym typeface="Wingdings 3" panose="05040102010807070707" pitchFamily="18" charset="2"/>
              </a:rPr>
              <a:t></a:t>
            </a:r>
            <a:r>
              <a:rPr lang="en-US" sz="1400" b="1" dirty="0"/>
              <a:t> </a:t>
            </a:r>
            <a:r>
              <a:rPr lang="el-GR" sz="1400" dirty="0"/>
              <a:t>δίπλα στον φάκελο </a:t>
            </a:r>
            <a:r>
              <a:rPr lang="el-GR" sz="1400" b="1" dirty="0"/>
              <a:t>3.0 </a:t>
            </a:r>
            <a:r>
              <a:rPr lang="el-GR" b="1" dirty="0"/>
              <a:t>Δικαιολογητικών &amp; Τεχνικής Προσφοράς.</a:t>
            </a:r>
            <a:endParaRPr lang="el-GR" sz="1400" b="1" dirty="0"/>
          </a:p>
          <a:p>
            <a:pPr marL="228600" indent="-228600" algn="just">
              <a:buClr>
                <a:srgbClr val="F15822"/>
              </a:buClr>
              <a:buFont typeface="+mj-lt"/>
              <a:buAutoNum type="arabicPeriod"/>
            </a:pPr>
            <a:r>
              <a:rPr lang="el-GR" dirty="0"/>
              <a:t>Επιλέξτε το περιεχόμενο που θέλετε να διαγράψετε κάνοντας κλικ στο κουτάκι στα αριστερά του.</a:t>
            </a:r>
            <a:endParaRPr lang="en-US" dirty="0"/>
          </a:p>
          <a:p>
            <a:pPr marL="228600" indent="-228600" algn="just">
              <a:buClr>
                <a:srgbClr val="F15822"/>
              </a:buClr>
              <a:buFont typeface="+mj-lt"/>
              <a:buAutoNum type="arabicPeriod"/>
            </a:pPr>
            <a:r>
              <a:rPr lang="el-GR" dirty="0"/>
              <a:t>Κάντε κλικ στο </a:t>
            </a:r>
            <a:r>
              <a:rPr lang="el-GR" b="1" dirty="0"/>
              <a:t>Διαγραφή</a:t>
            </a:r>
            <a:r>
              <a:rPr lang="el-GR" dirty="0"/>
              <a:t>.</a:t>
            </a:r>
            <a:r>
              <a:rPr lang="en-US" dirty="0"/>
              <a:t> </a:t>
            </a:r>
            <a:endParaRPr lang="el-GR" dirty="0"/>
          </a:p>
          <a:p>
            <a:pPr marL="228600" indent="-228600" algn="just">
              <a:buClr>
                <a:srgbClr val="F15822"/>
              </a:buClr>
              <a:buFont typeface="+mj-lt"/>
              <a:buAutoNum type="arabicPeriod"/>
            </a:pPr>
            <a:r>
              <a:rPr lang="el-GR" dirty="0"/>
              <a:t>Ένα παράθυρο επιβεβαίωσης θα ανοίξει, κάντε κλικ στο </a:t>
            </a:r>
            <a:r>
              <a:rPr lang="el-GR" b="1" dirty="0"/>
              <a:t>Διαγραφή</a:t>
            </a:r>
            <a:r>
              <a:rPr lang="el-GR" dirty="0"/>
              <a:t>.</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392817" y="1117729"/>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401510" y="2181734"/>
            <a:ext cx="2090806" cy="327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4451514" y="1413692"/>
            <a:ext cx="542032" cy="2959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415729" y="12321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2421478" y="20917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4925652" y="1345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12">
            <a:extLst>
              <a:ext uri="{FF2B5EF4-FFF2-40B4-BE49-F238E27FC236}">
                <a16:creationId xmlns:a16="http://schemas.microsoft.com/office/drawing/2014/main" id="{802560F7-3265-D89F-510D-137EC5ADCDF4}"/>
              </a:ext>
            </a:extLst>
          </p:cNvPr>
          <p:cNvSpPr/>
          <p:nvPr/>
        </p:nvSpPr>
        <p:spPr>
          <a:xfrm>
            <a:off x="194642" y="2963114"/>
            <a:ext cx="135785" cy="983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14D4E44-7E08-1E1D-A7E0-D0C4F5BE2808}"/>
              </a:ext>
            </a:extLst>
          </p:cNvPr>
          <p:cNvSpPr>
            <a:spLocks noChangeAspect="1"/>
          </p:cNvSpPr>
          <p:nvPr/>
        </p:nvSpPr>
        <p:spPr bwMode="gray">
          <a:xfrm>
            <a:off x="268346" y="2895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7" name="Rectangle 16">
            <a:extLst>
              <a:ext uri="{FF2B5EF4-FFF2-40B4-BE49-F238E27FC236}">
                <a16:creationId xmlns:a16="http://schemas.microsoft.com/office/drawing/2014/main" id="{DB5896E3-1DA4-CB75-B46F-86A9375D0CA7}"/>
              </a:ext>
            </a:extLst>
          </p:cNvPr>
          <p:cNvSpPr/>
          <p:nvPr/>
        </p:nvSpPr>
        <p:spPr>
          <a:xfrm>
            <a:off x="4331635" y="5016944"/>
            <a:ext cx="712645" cy="31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88B6702-918C-1B1B-D3E0-C263E7BD5431}"/>
              </a:ext>
            </a:extLst>
          </p:cNvPr>
          <p:cNvSpPr>
            <a:spLocks noChangeAspect="1"/>
          </p:cNvSpPr>
          <p:nvPr/>
        </p:nvSpPr>
        <p:spPr bwMode="gray">
          <a:xfrm>
            <a:off x="4960545" y="49378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D7ECBB78-1896-C387-867E-3789FE33E18D}"/>
              </a:ext>
            </a:extLst>
          </p:cNvPr>
          <p:cNvCxnSpPr>
            <a:cxnSpLocks/>
            <a:stCxn id="8" idx="2"/>
            <a:endCxn id="22" idx="0"/>
          </p:cNvCxnSpPr>
          <p:nvPr/>
        </p:nvCxnSpPr>
        <p:spPr>
          <a:xfrm rot="5400000">
            <a:off x="3255134" y="2712836"/>
            <a:ext cx="2470579" cy="4642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0361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AE22D2-6FAF-7C6E-0E7F-127A0CB327A0}"/>
              </a:ext>
            </a:extLst>
          </p:cNvPr>
          <p:cNvPicPr>
            <a:picLocks noChangeAspect="1"/>
          </p:cNvPicPr>
          <p:nvPr/>
        </p:nvPicPr>
        <p:blipFill>
          <a:blip r:embed="rId2"/>
          <a:stretch>
            <a:fillRect/>
          </a:stretch>
        </p:blipFill>
        <p:spPr>
          <a:xfrm>
            <a:off x="177451" y="1131576"/>
            <a:ext cx="7994044" cy="17824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61226"/>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προσθέσετε ένα ή περισσότερα Στοιχεία στη Δημοπρασία</a:t>
            </a:r>
            <a:r>
              <a:rPr lang="en-US" dirty="0"/>
              <a:t>:</a:t>
            </a:r>
          </a:p>
          <a:p>
            <a:pPr marL="342900" indent="-342900" algn="just">
              <a:buClr>
                <a:srgbClr val="F15822"/>
              </a:buClr>
              <a:buFont typeface="+mj-lt"/>
              <a:buAutoNum type="arabicPeriod"/>
            </a:pPr>
            <a:r>
              <a:rPr lang="el-GR" dirty="0"/>
              <a:t>Μεταβείτε στην ενότητα </a:t>
            </a:r>
            <a:r>
              <a:rPr lang="el-GR" b="1" dirty="0"/>
              <a:t>Στοιχεία που χρειάζονται προσφορές</a:t>
            </a:r>
            <a:r>
              <a:rPr lang="el-GR" dirty="0"/>
              <a:t> του Διαγωνισμού</a:t>
            </a:r>
            <a:r>
              <a:rPr lang="en-US" dirty="0"/>
              <a:t>. </a:t>
            </a:r>
            <a:endParaRPr lang="el-GR" dirty="0"/>
          </a:p>
          <a:p>
            <a:pPr marL="342900" indent="-342900" algn="just">
              <a:buClr>
                <a:srgbClr val="F15822"/>
              </a:buClr>
              <a:buFont typeface="+mj-lt"/>
              <a:buAutoNum type="arabicPeriod"/>
            </a:pPr>
            <a:r>
              <a:rPr lang="el-GR" dirty="0"/>
              <a:t>Επιλέξτε </a:t>
            </a:r>
            <a:r>
              <a:rPr lang="el-GR" b="1" dirty="0"/>
              <a:t>1.0 Φάκελος </a:t>
            </a:r>
            <a:r>
              <a:rPr lang="en-US" b="1" dirty="0"/>
              <a:t>C – </a:t>
            </a:r>
            <a:r>
              <a:rPr lang="el-GR" b="1" dirty="0"/>
              <a:t>Οικονομική Προσφορά.</a:t>
            </a:r>
          </a:p>
          <a:p>
            <a:pPr marL="342900" indent="-342900" algn="just">
              <a:buClr>
                <a:srgbClr val="F15822"/>
              </a:buClr>
              <a:buFont typeface="+mj-lt"/>
              <a:buAutoNum type="arabicPeriod"/>
            </a:pPr>
            <a:r>
              <a:rPr lang="el-GR" dirty="0"/>
              <a:t>Κάντε κλικ στο </a:t>
            </a:r>
            <a:r>
              <a:rPr lang="el-GR" b="1" dirty="0"/>
              <a:t>Προσθήκη</a:t>
            </a:r>
            <a:r>
              <a:rPr lang="el-GR" dirty="0"/>
              <a:t>.</a:t>
            </a:r>
          </a:p>
          <a:p>
            <a:pPr marL="342900" indent="-342900" algn="just">
              <a:buClr>
                <a:srgbClr val="F15822"/>
              </a:buClr>
              <a:buFont typeface="+mj-lt"/>
              <a:buAutoNum type="arabicPeriod"/>
            </a:pPr>
            <a:r>
              <a:rPr lang="el-GR" dirty="0"/>
              <a:t>Επιλέξτε το </a:t>
            </a:r>
            <a:r>
              <a:rPr lang="el-GR" b="1" dirty="0"/>
              <a:t>Στοιχείο</a:t>
            </a:r>
            <a:r>
              <a:rPr lang="el-GR" dirty="0"/>
              <a:t>.</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82114" y="1122698"/>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77348" y="2182302"/>
            <a:ext cx="248780" cy="290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1740024" y="1462144"/>
            <a:ext cx="65203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205026" y="1035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350718" y="21002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341922" y="1369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9" name="Connector: Elbow 9">
            <a:extLst>
              <a:ext uri="{FF2B5EF4-FFF2-40B4-BE49-F238E27FC236}">
                <a16:creationId xmlns:a16="http://schemas.microsoft.com/office/drawing/2014/main" id="{D7ECBB78-1896-C387-867E-3789FE33E18D}"/>
              </a:ext>
            </a:extLst>
          </p:cNvPr>
          <p:cNvCxnSpPr>
            <a:cxnSpLocks/>
            <a:stCxn id="8" idx="1"/>
            <a:endCxn id="20" idx="1"/>
          </p:cNvCxnSpPr>
          <p:nvPr/>
        </p:nvCxnSpPr>
        <p:spPr>
          <a:xfrm rot="10800000" flipH="1" flipV="1">
            <a:off x="1740023" y="1594735"/>
            <a:ext cx="50339" cy="484478"/>
          </a:xfrm>
          <a:prstGeom prst="bentConnector3">
            <a:avLst>
              <a:gd name="adj1" fmla="val -45412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F1978F1-0FE1-4D0E-8A44-886B221AB192}"/>
              </a:ext>
            </a:extLst>
          </p:cNvPr>
          <p:cNvSpPr/>
          <p:nvPr/>
        </p:nvSpPr>
        <p:spPr>
          <a:xfrm>
            <a:off x="1790363" y="1946622"/>
            <a:ext cx="57964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2302897" y="1839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4999480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8572C1-00F3-5BBA-225B-AFD7AE4B2182}"/>
              </a:ext>
            </a:extLst>
          </p:cNvPr>
          <p:cNvPicPr>
            <a:picLocks noChangeAspect="1"/>
          </p:cNvPicPr>
          <p:nvPr/>
        </p:nvPicPr>
        <p:blipFill rotWithShape="1">
          <a:blip r:embed="rId2"/>
          <a:srcRect r="5051"/>
          <a:stretch/>
        </p:blipFill>
        <p:spPr>
          <a:xfrm>
            <a:off x="1474732" y="1197640"/>
            <a:ext cx="5107048" cy="501675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Μερικές πληροφορίες για το στοιχείο είναι υποχρεωτικές και είναι μαρκαρισμένες με ένα </a:t>
            </a:r>
            <a:r>
              <a:rPr lang="el-GR" dirty="0">
                <a:solidFill>
                  <a:srgbClr val="FF0000"/>
                </a:solidFill>
              </a:rPr>
              <a:t>κόκκινο*. </a:t>
            </a:r>
            <a:endParaRPr lang="en-US" dirty="0">
              <a:solidFill>
                <a:srgbClr val="FF0000"/>
              </a:solidFill>
            </a:endParaRPr>
          </a:p>
          <a:p>
            <a:pPr marL="342900" indent="-342900" algn="just">
              <a:buClr>
                <a:srgbClr val="F15822"/>
              </a:buClr>
              <a:buFont typeface="+mj-lt"/>
              <a:buAutoNum type="arabicPeriod"/>
            </a:pPr>
            <a:r>
              <a:rPr lang="el-GR" dirty="0"/>
              <a:t>Ορίστε το Όνομα του στοιχείου. </a:t>
            </a:r>
            <a:endParaRPr lang="en-US" dirty="0"/>
          </a:p>
          <a:p>
            <a:pPr marL="342900" indent="-342900" algn="just">
              <a:buClr>
                <a:srgbClr val="F15822"/>
              </a:buClr>
              <a:buFont typeface="+mj-lt"/>
              <a:buAutoNum type="arabicPeriod"/>
            </a:pPr>
            <a:r>
              <a:rPr lang="el-GR" dirty="0"/>
              <a:t>Προαιρετικά εισάγετε μια Περιγραφή.</a:t>
            </a:r>
            <a:endParaRPr lang="en-US" dirty="0"/>
          </a:p>
          <a:p>
            <a:pPr marL="342900" indent="-342900" algn="just">
              <a:buClr>
                <a:srgbClr val="F15822"/>
              </a:buClr>
              <a:buFont typeface="+mj-lt"/>
              <a:buAutoNum type="arabicPeriod"/>
            </a:pPr>
            <a:r>
              <a:rPr lang="el-GR" dirty="0"/>
              <a:t>Το πεδίο Αγαθό/Κατηγορία Δαπάνης είναι αυτομάτως συμπληρωμένο, βασισμένο στην επιλογή που έγινε κατά τη διάρκεια της δημιουργίας του διαγωνισμού. </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474208" y="1564810"/>
            <a:ext cx="5107048" cy="565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474208" y="2407279"/>
            <a:ext cx="5107049" cy="19112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6508965" y="14505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6508965" y="23393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0" name="Rectangle 19">
            <a:extLst>
              <a:ext uri="{FF2B5EF4-FFF2-40B4-BE49-F238E27FC236}">
                <a16:creationId xmlns:a16="http://schemas.microsoft.com/office/drawing/2014/main" id="{1F1978F1-0FE1-4D0E-8A44-886B221AB192}"/>
              </a:ext>
            </a:extLst>
          </p:cNvPr>
          <p:cNvSpPr/>
          <p:nvPr/>
        </p:nvSpPr>
        <p:spPr>
          <a:xfrm>
            <a:off x="1474207" y="4761704"/>
            <a:ext cx="5107050" cy="53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6508965" y="4652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6115228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278B3-8028-C5FE-CB37-A3377115D65B}"/>
              </a:ext>
            </a:extLst>
          </p:cNvPr>
          <p:cNvPicPr>
            <a:picLocks noChangeAspect="1"/>
          </p:cNvPicPr>
          <p:nvPr/>
        </p:nvPicPr>
        <p:blipFill>
          <a:blip r:embed="rId2"/>
          <a:stretch>
            <a:fillRect/>
          </a:stretch>
        </p:blipFill>
        <p:spPr>
          <a:xfrm>
            <a:off x="1119461" y="3544780"/>
            <a:ext cx="5953883" cy="2243161"/>
          </a:xfrm>
          <a:prstGeom prst="rect">
            <a:avLst/>
          </a:prstGeom>
        </p:spPr>
      </p:pic>
      <p:pic>
        <p:nvPicPr>
          <p:cNvPr id="6" name="Picture 5">
            <a:extLst>
              <a:ext uri="{FF2B5EF4-FFF2-40B4-BE49-F238E27FC236}">
                <a16:creationId xmlns:a16="http://schemas.microsoft.com/office/drawing/2014/main" id="{E36DE15B-3E94-5F5A-E5DC-37213774361B}"/>
              </a:ext>
            </a:extLst>
          </p:cNvPr>
          <p:cNvPicPr>
            <a:picLocks noChangeAspect="1"/>
          </p:cNvPicPr>
          <p:nvPr/>
        </p:nvPicPr>
        <p:blipFill rotWithShape="1">
          <a:blip r:embed="rId3"/>
          <a:srcRect t="33097"/>
          <a:stretch/>
        </p:blipFill>
        <p:spPr>
          <a:xfrm>
            <a:off x="1067701" y="1241684"/>
            <a:ext cx="5953883" cy="20715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3</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 </a:t>
            </a:r>
            <a:r>
              <a:rPr lang="el-GR" b="1" dirty="0"/>
              <a:t>Ποσότητα</a:t>
            </a:r>
            <a:r>
              <a:rPr lang="el-GR" dirty="0"/>
              <a:t> του Στοιχείου.</a:t>
            </a:r>
            <a:endParaRPr lang="en-US" dirty="0"/>
          </a:p>
          <a:p>
            <a:pPr marL="342900" indent="-342900" algn="just">
              <a:buClr>
                <a:srgbClr val="F15822"/>
              </a:buClr>
              <a:buFont typeface="+mj-lt"/>
              <a:buAutoNum type="arabicPeriod" startAt="4"/>
            </a:pPr>
            <a:r>
              <a:rPr lang="el-GR" dirty="0"/>
              <a:t>Ορίστε το </a:t>
            </a:r>
            <a:r>
              <a:rPr lang="en-US" b="1" dirty="0"/>
              <a:t>ID </a:t>
            </a:r>
            <a:r>
              <a:rPr lang="el-GR" b="1" dirty="0"/>
              <a:t>αίτησης </a:t>
            </a:r>
            <a:r>
              <a:rPr lang="el-GR" dirty="0"/>
              <a:t>και το </a:t>
            </a:r>
            <a:r>
              <a:rPr lang="en-US" b="1" dirty="0"/>
              <a:t>Material group</a:t>
            </a:r>
            <a:r>
              <a:rPr lang="en-US" dirty="0"/>
              <a:t>. </a:t>
            </a:r>
          </a:p>
        </p:txBody>
      </p:sp>
      <p:sp>
        <p:nvSpPr>
          <p:cNvPr id="7" name="Rectangle 6">
            <a:extLst>
              <a:ext uri="{FF2B5EF4-FFF2-40B4-BE49-F238E27FC236}">
                <a16:creationId xmlns:a16="http://schemas.microsoft.com/office/drawing/2014/main" id="{01496B5D-2B05-792E-F5A6-37EF72AE3519}"/>
              </a:ext>
            </a:extLst>
          </p:cNvPr>
          <p:cNvSpPr/>
          <p:nvPr/>
        </p:nvSpPr>
        <p:spPr>
          <a:xfrm>
            <a:off x="1135438" y="2233604"/>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1067702" y="21657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Rectangle 19">
            <a:extLst>
              <a:ext uri="{FF2B5EF4-FFF2-40B4-BE49-F238E27FC236}">
                <a16:creationId xmlns:a16="http://schemas.microsoft.com/office/drawing/2014/main" id="{1F1978F1-0FE1-4D0E-8A44-886B221AB192}"/>
              </a:ext>
            </a:extLst>
          </p:cNvPr>
          <p:cNvSpPr/>
          <p:nvPr/>
        </p:nvSpPr>
        <p:spPr>
          <a:xfrm>
            <a:off x="1135439" y="4202041"/>
            <a:ext cx="3063700" cy="1585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1067702" y="41140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48751113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4CF58-6D7E-09B8-264E-5DA890D88699}"/>
              </a:ext>
            </a:extLst>
          </p:cNvPr>
          <p:cNvPicPr>
            <a:picLocks noChangeAspect="1"/>
          </p:cNvPicPr>
          <p:nvPr/>
        </p:nvPicPr>
        <p:blipFill>
          <a:blip r:embed="rId2"/>
          <a:stretch>
            <a:fillRect/>
          </a:stretch>
        </p:blipFill>
        <p:spPr>
          <a:xfrm>
            <a:off x="195608" y="1117288"/>
            <a:ext cx="7962740" cy="260245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6"/>
            </a:pPr>
            <a:r>
              <a:rPr lang="el-GR" dirty="0"/>
              <a:t>Ορίστε την </a:t>
            </a:r>
            <a:r>
              <a:rPr lang="el-GR" b="1" dirty="0"/>
              <a:t>Αύξηση προσφοράς</a:t>
            </a:r>
            <a:r>
              <a:rPr lang="el-GR" dirty="0"/>
              <a:t>, η οποία αντιπροσωπεύει την ελάχιστη τιμή που ένας συμμετέχοντας πρέπει να αυξήσει τη προηγούμενη προσφορά του. </a:t>
            </a:r>
            <a:endParaRPr lang="en-US" dirty="0"/>
          </a:p>
          <a:p>
            <a:pPr marL="342900" indent="-342900" algn="just">
              <a:buClr>
                <a:srgbClr val="F15822"/>
              </a:buClr>
              <a:buFont typeface="+mj-lt"/>
              <a:buAutoNum type="arabicPeriod" startAt="6"/>
            </a:pPr>
            <a:r>
              <a:rPr lang="el-GR" dirty="0"/>
              <a:t>Κάντε κλικ στο </a:t>
            </a:r>
            <a:r>
              <a:rPr lang="el-GR" b="1" dirty="0"/>
              <a:t>Προσθήκη</a:t>
            </a:r>
            <a:r>
              <a:rPr lang="en-US" dirty="0"/>
              <a:t>.</a:t>
            </a:r>
          </a:p>
          <a:p>
            <a:pPr marL="400050" indent="-400050" algn="just">
              <a:buClr>
                <a:srgbClr val="F15822"/>
              </a:buClr>
              <a:buFont typeface="+mj-lt"/>
              <a:buAutoNum type="romanUcPeriod"/>
            </a:pPr>
            <a:endParaRPr lang="en-US" dirty="0"/>
          </a:p>
        </p:txBody>
      </p:sp>
      <p:sp>
        <p:nvSpPr>
          <p:cNvPr id="25" name="Rectangle 24">
            <a:extLst>
              <a:ext uri="{FF2B5EF4-FFF2-40B4-BE49-F238E27FC236}">
                <a16:creationId xmlns:a16="http://schemas.microsoft.com/office/drawing/2014/main" id="{702F118E-F59E-DF81-9A94-F22528A8F799}"/>
              </a:ext>
            </a:extLst>
          </p:cNvPr>
          <p:cNvSpPr/>
          <p:nvPr/>
        </p:nvSpPr>
        <p:spPr>
          <a:xfrm>
            <a:off x="3409025" y="3231278"/>
            <a:ext cx="1197147" cy="4884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4538280" y="31282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8" name="Rectangle 7">
            <a:extLst>
              <a:ext uri="{FF2B5EF4-FFF2-40B4-BE49-F238E27FC236}">
                <a16:creationId xmlns:a16="http://schemas.microsoft.com/office/drawing/2014/main" id="{BF8328A7-9E9D-AF18-2DE3-63E54C7D1BF5}"/>
              </a:ext>
            </a:extLst>
          </p:cNvPr>
          <p:cNvSpPr/>
          <p:nvPr/>
        </p:nvSpPr>
        <p:spPr>
          <a:xfrm>
            <a:off x="195608" y="1220344"/>
            <a:ext cx="7894847" cy="12032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F7658F4-AB61-CC49-0186-91A72133383F}"/>
              </a:ext>
            </a:extLst>
          </p:cNvPr>
          <p:cNvSpPr>
            <a:spLocks noChangeAspect="1"/>
          </p:cNvSpPr>
          <p:nvPr/>
        </p:nvSpPr>
        <p:spPr bwMode="gray">
          <a:xfrm>
            <a:off x="8022563" y="11172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16480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550648" cy="440940"/>
          </a:xfrm>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Έλεγχος Πιστοποιήσεων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δείτε πληροφορίες για τους προμηθευτές, όπως τις </a:t>
            </a:r>
            <a:r>
              <a:rPr lang="el-GR" sz="1200" b="1"/>
              <a:t>αξιολογήσεις/Πιστοποιήσεις</a:t>
            </a:r>
            <a:r>
              <a:rPr lang="el-GR" sz="1200"/>
              <a:t> τους στην </a:t>
            </a:r>
            <a:r>
              <a:rPr lang="el-GR" sz="1200" b="1"/>
              <a:t>σελίδα πρόσκλησης </a:t>
            </a:r>
            <a:r>
              <a:rPr lang="el-GR" sz="1200"/>
              <a:t>των προμηθευτών.</a:t>
            </a:r>
            <a:endParaRPr lang="it-IT" sz="1200"/>
          </a:p>
          <a:p>
            <a:pPr marL="228600" indent="-228600" algn="just" rtl="0">
              <a:buClr>
                <a:srgbClr val="F15822"/>
              </a:buClr>
              <a:buFont typeface="+mj-lt"/>
              <a:buAutoNum type="arabicPeriod"/>
            </a:pPr>
            <a:r>
              <a:rPr lang="it-IT" sz="1200"/>
              <a:t>Κάντε κλικ στο</a:t>
            </a:r>
            <a:r>
              <a:rPr lang="el-GR" sz="1200"/>
              <a:t> όνομα του </a:t>
            </a:r>
            <a:r>
              <a:rPr lang="it-IT" sz="1200" b="1"/>
              <a:t>Προμηθευτή</a:t>
            </a:r>
            <a:r>
              <a:rPr lang="el-GR" sz="1200" b="1"/>
              <a:t> </a:t>
            </a:r>
          </a:p>
          <a:p>
            <a:pPr marL="228600" indent="-228600" algn="just" rtl="0">
              <a:buClr>
                <a:srgbClr val="F15822"/>
              </a:buClr>
              <a:buFont typeface="+mj-lt"/>
              <a:buAutoNum type="arabicPeriod"/>
            </a:pPr>
            <a:r>
              <a:rPr lang="el-GR" sz="1200"/>
              <a:t>Θα εμφανιστεί ένα νέο παράθυρο.</a:t>
            </a:r>
            <a:r>
              <a:rPr lang="it-IT" sz="1200"/>
              <a:t> </a:t>
            </a:r>
            <a:r>
              <a:rPr lang="el-GR" sz="1200"/>
              <a:t>Επιλέξτε την καρτέλα </a:t>
            </a:r>
            <a:r>
              <a:rPr lang="el-GR" sz="1200" b="1"/>
              <a:t>Αξιολογήσεις</a:t>
            </a:r>
            <a:r>
              <a:rPr lang="el-GR" sz="1200"/>
              <a:t>.</a:t>
            </a:r>
            <a:endParaRPr lang="it-IT" sz="1200"/>
          </a:p>
          <a:p>
            <a:pPr marL="228600" indent="-228600" algn="just" rtl="0">
              <a:buClr>
                <a:srgbClr val="F15822"/>
              </a:buClr>
              <a:buFont typeface="+mj-lt"/>
              <a:buAutoNum type="arabicPeriod"/>
            </a:pPr>
            <a:r>
              <a:rPr lang="el-GR" sz="1200"/>
              <a:t>Όταν έχετε ολοκληρώσει τη διαδικασία, επιλέξτε </a:t>
            </a:r>
            <a:r>
              <a:rPr lang="el-GR" sz="1200" b="1"/>
              <a:t>Κλείσιμο</a:t>
            </a:r>
            <a:r>
              <a:rPr lang="el-GR" sz="1200"/>
              <a:t>.</a:t>
            </a:r>
            <a:endParaRPr lang="it-IT" sz="1200"/>
          </a:p>
          <a:p>
            <a:pPr algn="just" rtl="0">
              <a:buClr>
                <a:srgbClr val="F15822"/>
              </a:buClr>
            </a:pPr>
            <a:endParaRPr lang="it-IT" sz="1200"/>
          </a:p>
          <a:p>
            <a:pPr algn="just" rtl="0">
              <a:buClr>
                <a:srgbClr val="F15822"/>
              </a:buClr>
            </a:pPr>
            <a:r>
              <a:rPr lang="it-IT" sz="1200"/>
              <a:t>Σημεί</a:t>
            </a:r>
            <a:r>
              <a:rPr lang="el-GR" sz="1200"/>
              <a:t>ωση</a:t>
            </a:r>
            <a:r>
              <a:rPr lang="it-IT" sz="1200"/>
              <a:t>:</a:t>
            </a:r>
            <a:r>
              <a:rPr lang="el-GR" sz="1200"/>
              <a:t> </a:t>
            </a:r>
            <a:r>
              <a:rPr lang="el-GR" sz="1200" i="1"/>
              <a:t>Το παρόν αποτελεί ένα παράδειγμα προμηθευτή.</a:t>
            </a:r>
            <a:endParaRPr lang="it-IT" sz="1200"/>
          </a:p>
        </p:txBody>
      </p:sp>
      <p:pic>
        <p:nvPicPr>
          <p:cNvPr id="5" name="Picture 4">
            <a:extLst>
              <a:ext uri="{FF2B5EF4-FFF2-40B4-BE49-F238E27FC236}">
                <a16:creationId xmlns:a16="http://schemas.microsoft.com/office/drawing/2014/main" id="{D7F90E1C-7C57-CFD1-BC0E-EAF1ECAB483A}"/>
              </a:ext>
            </a:extLst>
          </p:cNvPr>
          <p:cNvPicPr>
            <a:picLocks noChangeAspect="1"/>
          </p:cNvPicPr>
          <p:nvPr/>
        </p:nvPicPr>
        <p:blipFill>
          <a:blip r:embed="rId2"/>
          <a:stretch>
            <a:fillRect/>
          </a:stretch>
        </p:blipFill>
        <p:spPr>
          <a:xfrm>
            <a:off x="249713" y="1162589"/>
            <a:ext cx="7213971" cy="1803493"/>
          </a:xfrm>
          <a:prstGeom prst="rect">
            <a:avLst/>
          </a:prstGeom>
        </p:spPr>
      </p:pic>
      <p:pic>
        <p:nvPicPr>
          <p:cNvPr id="7" name="Picture 6">
            <a:extLst>
              <a:ext uri="{FF2B5EF4-FFF2-40B4-BE49-F238E27FC236}">
                <a16:creationId xmlns:a16="http://schemas.microsoft.com/office/drawing/2014/main" id="{AB5B2653-B38D-916F-BD54-B47F628E09EE}"/>
              </a:ext>
            </a:extLst>
          </p:cNvPr>
          <p:cNvPicPr>
            <a:picLocks noChangeAspect="1"/>
          </p:cNvPicPr>
          <p:nvPr/>
        </p:nvPicPr>
        <p:blipFill>
          <a:blip r:embed="rId3"/>
          <a:stretch>
            <a:fillRect/>
          </a:stretch>
        </p:blipFill>
        <p:spPr>
          <a:xfrm>
            <a:off x="3020291" y="3423333"/>
            <a:ext cx="4892741" cy="2761249"/>
          </a:xfrm>
          <a:prstGeom prst="rect">
            <a:avLst/>
          </a:prstGeom>
          <a:ln>
            <a:solidFill>
              <a:srgbClr val="FF0000"/>
            </a:solidFill>
            <a:prstDash val="dash"/>
          </a:ln>
        </p:spPr>
      </p:pic>
      <p:sp>
        <p:nvSpPr>
          <p:cNvPr id="8" name="Rectangle 5">
            <a:extLst>
              <a:ext uri="{FF2B5EF4-FFF2-40B4-BE49-F238E27FC236}">
                <a16:creationId xmlns:a16="http://schemas.microsoft.com/office/drawing/2014/main" id="{00CD8553-3563-F5B6-B539-F2AC5B6CAC43}"/>
              </a:ext>
            </a:extLst>
          </p:cNvPr>
          <p:cNvSpPr/>
          <p:nvPr/>
        </p:nvSpPr>
        <p:spPr>
          <a:xfrm>
            <a:off x="6483927" y="3869535"/>
            <a:ext cx="595992" cy="1901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906FD6C8-1347-546C-810C-676DC418E15D}"/>
              </a:ext>
            </a:extLst>
          </p:cNvPr>
          <p:cNvSpPr/>
          <p:nvPr/>
        </p:nvSpPr>
        <p:spPr>
          <a:xfrm>
            <a:off x="7463684" y="5919643"/>
            <a:ext cx="449348" cy="236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344792A4-9D28-395A-8B4D-A4B8468F6851}"/>
              </a:ext>
            </a:extLst>
          </p:cNvPr>
          <p:cNvSpPr/>
          <p:nvPr/>
        </p:nvSpPr>
        <p:spPr>
          <a:xfrm>
            <a:off x="501652" y="1930230"/>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nector: Elbow 9">
            <a:extLst>
              <a:ext uri="{FF2B5EF4-FFF2-40B4-BE49-F238E27FC236}">
                <a16:creationId xmlns:a16="http://schemas.microsoft.com/office/drawing/2014/main" id="{BC1162F6-1EFA-C43C-490B-64A93376C539}"/>
              </a:ext>
            </a:extLst>
          </p:cNvPr>
          <p:cNvCxnSpPr>
            <a:cxnSpLocks/>
            <a:stCxn id="22" idx="3"/>
            <a:endCxn id="7" idx="1"/>
          </p:cNvCxnSpPr>
          <p:nvPr/>
        </p:nvCxnSpPr>
        <p:spPr>
          <a:xfrm>
            <a:off x="1655039" y="2088873"/>
            <a:ext cx="1365252" cy="271508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7D0E23-7013-E765-F3F8-1D4359426A9B}"/>
              </a:ext>
            </a:extLst>
          </p:cNvPr>
          <p:cNvSpPr>
            <a:spLocks noChangeAspect="1"/>
          </p:cNvSpPr>
          <p:nvPr/>
        </p:nvSpPr>
        <p:spPr bwMode="gray">
          <a:xfrm>
            <a:off x="1553037" y="18087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42B413B7-EF2D-AD58-76A2-5E017CF123D7}"/>
              </a:ext>
            </a:extLst>
          </p:cNvPr>
          <p:cNvSpPr>
            <a:spLocks noChangeAspect="1"/>
          </p:cNvSpPr>
          <p:nvPr/>
        </p:nvSpPr>
        <p:spPr bwMode="gray">
          <a:xfrm>
            <a:off x="6381925" y="370601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AA4FCDDF-2B3B-1371-8950-72CC38D4DA82}"/>
              </a:ext>
            </a:extLst>
          </p:cNvPr>
          <p:cNvSpPr>
            <a:spLocks noChangeAspect="1"/>
          </p:cNvSpPr>
          <p:nvPr/>
        </p:nvSpPr>
        <p:spPr bwMode="gray">
          <a:xfrm>
            <a:off x="7361682" y="57890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5741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18F9-3075-FB15-0225-6A2169236637}"/>
              </a:ext>
            </a:extLst>
          </p:cNvPr>
          <p:cNvPicPr>
            <a:picLocks noChangeAspect="1"/>
          </p:cNvPicPr>
          <p:nvPr/>
        </p:nvPicPr>
        <p:blipFill>
          <a:blip r:embed="rId2"/>
          <a:stretch>
            <a:fillRect/>
          </a:stretch>
        </p:blipFill>
        <p:spPr>
          <a:xfrm>
            <a:off x="189491" y="1106133"/>
            <a:ext cx="8010466" cy="311201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Ορισμός Κανόνων Διαγωνισμού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επεξεργαστεί τους </a:t>
            </a:r>
            <a:r>
              <a:rPr lang="el-GR" b="1" dirty="0"/>
              <a:t>Κανόνες του Διαγωνισμού</a:t>
            </a:r>
            <a:r>
              <a:rPr lang="en-US" dirty="0"/>
              <a:t>.</a:t>
            </a:r>
          </a:p>
          <a:p>
            <a:pPr marL="342900" indent="-342900" algn="just">
              <a:buClr>
                <a:srgbClr val="F15822"/>
              </a:buClr>
              <a:buFont typeface="+mj-lt"/>
              <a:buAutoNum type="arabicPeriod"/>
            </a:pPr>
            <a:r>
              <a:rPr lang="el-GR" dirty="0"/>
              <a:t>Κάντε κλικ στις τρείς τελείες πάνω δεξιά στη σελίδα.</a:t>
            </a:r>
            <a:endParaRPr lang="en-US" dirty="0"/>
          </a:p>
          <a:p>
            <a:pPr marL="342900" indent="-342900" algn="just">
              <a:buClr>
                <a:srgbClr val="F15822"/>
              </a:buClr>
              <a:buFont typeface="+mj-lt"/>
              <a:buAutoNum type="arabicPeriod"/>
            </a:pPr>
            <a:r>
              <a:rPr lang="el-GR" dirty="0"/>
              <a:t>Κάντε κλικ στις </a:t>
            </a:r>
            <a:r>
              <a:rPr lang="el-GR" b="1" dirty="0"/>
              <a:t>Ρυθμίσεις διαγωνισμού.</a:t>
            </a:r>
            <a:endParaRPr lang="en-US" b="1" dirty="0"/>
          </a:p>
          <a:p>
            <a:pPr marL="342900" indent="-342900" algn="just">
              <a:buClr>
                <a:srgbClr val="F15822"/>
              </a:buClr>
              <a:buFont typeface="+mj-lt"/>
              <a:buAutoNum type="arabicPeriod"/>
            </a:pPr>
            <a:r>
              <a:rPr lang="el-GR" dirty="0"/>
              <a:t>Κάντε κλικ στο </a:t>
            </a:r>
            <a:r>
              <a:rPr lang="el-GR" b="1" dirty="0"/>
              <a:t>Ορισμός κανόνων διαγωνισμών</a:t>
            </a:r>
            <a:r>
              <a:rPr lang="el-GR" dirty="0"/>
              <a:t>. </a:t>
            </a:r>
            <a:endParaRPr lang="en-US" dirty="0"/>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986226" y="1097366"/>
            <a:ext cx="213731" cy="2520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F1CFE9A-B76A-BD35-E753-DDA04EE566F9}"/>
              </a:ext>
            </a:extLst>
          </p:cNvPr>
          <p:cNvSpPr>
            <a:spLocks noChangeAspect="1"/>
          </p:cNvSpPr>
          <p:nvPr/>
        </p:nvSpPr>
        <p:spPr bwMode="gray">
          <a:xfrm>
            <a:off x="7874369" y="1256138"/>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72088380-28EB-7506-C25A-8C043D8ABEB9}"/>
              </a:ext>
            </a:extLst>
          </p:cNvPr>
          <p:cNvSpPr/>
          <p:nvPr/>
        </p:nvSpPr>
        <p:spPr>
          <a:xfrm>
            <a:off x="7135979" y="2262003"/>
            <a:ext cx="1044743" cy="2471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6B4AB-A6F9-EBA3-8C4B-F49061A46332}"/>
              </a:ext>
            </a:extLst>
          </p:cNvPr>
          <p:cNvSpPr>
            <a:spLocks noChangeAspect="1"/>
          </p:cNvSpPr>
          <p:nvPr/>
        </p:nvSpPr>
        <p:spPr bwMode="gray">
          <a:xfrm>
            <a:off x="7024122" y="2420774"/>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1C9D5D6C-28D3-525D-5EF1-6490F23A1374}"/>
              </a:ext>
            </a:extLst>
          </p:cNvPr>
          <p:cNvSpPr/>
          <p:nvPr/>
        </p:nvSpPr>
        <p:spPr>
          <a:xfrm>
            <a:off x="5425340" y="2509127"/>
            <a:ext cx="1545515" cy="2368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6C5418C-F7FA-C3C2-312F-2ECF0CB53649}"/>
              </a:ext>
            </a:extLst>
          </p:cNvPr>
          <p:cNvSpPr>
            <a:spLocks noChangeAspect="1"/>
          </p:cNvSpPr>
          <p:nvPr/>
        </p:nvSpPr>
        <p:spPr bwMode="gray">
          <a:xfrm>
            <a:off x="5313483" y="2650142"/>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8962957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5600E-C36E-D840-1F58-20B65CB28873}"/>
              </a:ext>
            </a:extLst>
          </p:cNvPr>
          <p:cNvPicPr>
            <a:picLocks noChangeAspect="1"/>
          </p:cNvPicPr>
          <p:nvPr/>
        </p:nvPicPr>
        <p:blipFill>
          <a:blip r:embed="rId2"/>
          <a:stretch>
            <a:fillRect/>
          </a:stretch>
        </p:blipFill>
        <p:spPr>
          <a:xfrm>
            <a:off x="194144" y="1161390"/>
            <a:ext cx="7952470" cy="166171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Ορισμός Κανόνων Διαγωνισμού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παράδειγμα, ο Χρήστης μπορεί να επεξεργαστεί τον τρόπο που λειτουργεί η Αύξηση της Προσφοράς</a:t>
            </a:r>
            <a:r>
              <a:rPr lang="en-US" dirty="0"/>
              <a:t>. </a:t>
            </a:r>
            <a:r>
              <a:rPr lang="el-GR" dirty="0"/>
              <a:t>Οι πιθανές επιλογές είναι</a:t>
            </a:r>
            <a:r>
              <a:rPr lang="en-US" dirty="0"/>
              <a:t>:</a:t>
            </a:r>
          </a:p>
          <a:p>
            <a:pPr marL="285750" indent="-285750" algn="just">
              <a:buClr>
                <a:srgbClr val="F15822"/>
              </a:buClr>
              <a:buFont typeface="Arial" panose="020B0604020202020204" pitchFamily="34" charset="0"/>
              <a:buChar char="•"/>
            </a:pPr>
            <a:r>
              <a:rPr lang="el-GR" dirty="0"/>
              <a:t>Ονομαστικό ποσό.</a:t>
            </a:r>
            <a:endParaRPr lang="en-US" dirty="0"/>
          </a:p>
          <a:p>
            <a:pPr marL="285750" indent="-285750" algn="just">
              <a:buClr>
                <a:srgbClr val="F15822"/>
              </a:buClr>
              <a:buFont typeface="Arial" panose="020B0604020202020204" pitchFamily="34" charset="0"/>
              <a:buChar char="•"/>
            </a:pPr>
            <a:r>
              <a:rPr lang="el-GR" dirty="0"/>
              <a:t>Ποσοστό</a:t>
            </a:r>
            <a:r>
              <a:rPr lang="en-US" dirty="0"/>
              <a:t>.</a:t>
            </a:r>
          </a:p>
          <a:p>
            <a:pPr algn="just">
              <a:buClr>
                <a:srgbClr val="F15822"/>
              </a:buClr>
            </a:pPr>
            <a:r>
              <a:rPr lang="el-GR" dirty="0"/>
              <a:t>Μόλις ολοκληρώσετε, κάντε κλικ στο </a:t>
            </a:r>
            <a:r>
              <a:rPr lang="el-GR" b="1" dirty="0"/>
              <a:t>Αποθήκευση</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071093" y="1090365"/>
            <a:ext cx="573403" cy="346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90CB5E-947D-9434-61A5-3A14ECB7818E}"/>
              </a:ext>
            </a:extLst>
          </p:cNvPr>
          <p:cNvSpPr/>
          <p:nvPr/>
        </p:nvSpPr>
        <p:spPr>
          <a:xfrm>
            <a:off x="328475" y="1935333"/>
            <a:ext cx="2201662" cy="8877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4799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13309078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1C900E-74F9-403D-390B-F8EBD7677E52}"/>
              </a:ext>
            </a:extLst>
          </p:cNvPr>
          <p:cNvPicPr>
            <a:picLocks noChangeAspect="1"/>
          </p:cNvPicPr>
          <p:nvPr/>
        </p:nvPicPr>
        <p:blipFill>
          <a:blip r:embed="rId2"/>
          <a:stretch>
            <a:fillRect/>
          </a:stretch>
        </p:blipFill>
        <p:spPr>
          <a:xfrm>
            <a:off x="202242" y="1115011"/>
            <a:ext cx="7968186" cy="30663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56850"/>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 </a:t>
            </a:r>
            <a:r>
              <a:rPr lang="en-US" b="1" dirty="0">
                <a:latin typeface="+mn-lt"/>
              </a:rPr>
              <a:t>– </a:t>
            </a:r>
            <a:r>
              <a:rPr lang="el-GR" b="1" dirty="0">
                <a:latin typeface="+mn-lt"/>
              </a:rPr>
              <a:t>Υποβολή Έγκρισης</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Πλειοδοτική Δημοπρασία μπορεί πλέον να σταλθεί για έγκριση</a:t>
            </a:r>
            <a:r>
              <a:rPr lang="en-US" dirty="0"/>
              <a:t>. </a:t>
            </a:r>
          </a:p>
          <a:p>
            <a:pPr marL="228600" indent="-228600" algn="just">
              <a:buClr>
                <a:srgbClr val="F15822"/>
              </a:buClr>
              <a:buFont typeface="+mj-lt"/>
              <a:buAutoNum type="arabicPeriod"/>
            </a:pPr>
            <a:r>
              <a:rPr lang="el-GR" dirty="0"/>
              <a:t>Ο Χρήστης κάνει κλικ στην </a:t>
            </a:r>
            <a:r>
              <a:rPr lang="el-GR" b="1" dirty="0"/>
              <a:t>Υποβολή</a:t>
            </a:r>
            <a:r>
              <a:rPr lang="el-GR" dirty="0"/>
              <a:t>.</a:t>
            </a:r>
            <a:endParaRPr lang="en-US" dirty="0"/>
          </a:p>
          <a:p>
            <a:pPr marL="228600" indent="-228600" algn="just">
              <a:buClr>
                <a:srgbClr val="F15822"/>
              </a:buClr>
              <a:buFont typeface="+mj-lt"/>
              <a:buAutoNum type="arabicPeriod"/>
            </a:pPr>
            <a:r>
              <a:rPr lang="el-GR" dirty="0"/>
              <a:t>Μόλις ο Διαγωνισμός υποβληθεί, μπορείτε να παρακολουθήσετε τη κατάστασή του κάνοντας κλικ στο κουμπί </a:t>
            </a:r>
            <a:r>
              <a:rPr lang="el-GR" b="1" dirty="0"/>
              <a:t>Παρακολούθηση διαγωνισμού.</a:t>
            </a:r>
            <a:r>
              <a:rPr lang="el-GR" dirty="0"/>
              <a:t> </a:t>
            </a:r>
            <a:endParaRPr lang="en-US"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7004481" y="1096784"/>
            <a:ext cx="519219" cy="2703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7455809" y="1052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19" idx="0"/>
          </p:cNvCxnSpPr>
          <p:nvPr/>
        </p:nvCxnSpPr>
        <p:spPr>
          <a:xfrm rot="10800000" flipV="1">
            <a:off x="4449087" y="1231972"/>
            <a:ext cx="2555395" cy="11179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CADEBFD8-9A94-635A-8825-ED321D591E22}"/>
              </a:ext>
            </a:extLst>
          </p:cNvPr>
          <p:cNvPicPr>
            <a:picLocks noChangeAspect="1"/>
          </p:cNvPicPr>
          <p:nvPr/>
        </p:nvPicPr>
        <p:blipFill>
          <a:blip r:embed="rId3"/>
          <a:stretch>
            <a:fillRect/>
          </a:stretch>
        </p:blipFill>
        <p:spPr>
          <a:xfrm>
            <a:off x="2806403" y="2349926"/>
            <a:ext cx="3285365" cy="378332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5" name="Rectangle 5">
            <a:extLst>
              <a:ext uri="{FF2B5EF4-FFF2-40B4-BE49-F238E27FC236}">
                <a16:creationId xmlns:a16="http://schemas.microsoft.com/office/drawing/2014/main" id="{F14BD526-CC74-7B0C-5DE4-161842242005}"/>
              </a:ext>
            </a:extLst>
          </p:cNvPr>
          <p:cNvSpPr/>
          <p:nvPr/>
        </p:nvSpPr>
        <p:spPr>
          <a:xfrm>
            <a:off x="4449087" y="5620283"/>
            <a:ext cx="1622273" cy="3366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4378542" y="55523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525040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816AD8-323E-7426-953F-AC19B3746E63}"/>
              </a:ext>
            </a:extLst>
          </p:cNvPr>
          <p:cNvPicPr>
            <a:picLocks noChangeAspect="1"/>
          </p:cNvPicPr>
          <p:nvPr/>
        </p:nvPicPr>
        <p:blipFill>
          <a:blip r:embed="rId2"/>
          <a:stretch>
            <a:fillRect/>
          </a:stretch>
        </p:blipFill>
        <p:spPr>
          <a:xfrm>
            <a:off x="195632" y="1113402"/>
            <a:ext cx="7998457" cy="186480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0695"/>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 </a:t>
            </a:r>
            <a:r>
              <a:rPr lang="en-US" b="1" dirty="0">
                <a:latin typeface="+mn-lt"/>
              </a:rPr>
              <a:t>– </a:t>
            </a:r>
            <a:r>
              <a:rPr lang="el-GR" b="1" dirty="0">
                <a:latin typeface="+mn-lt"/>
              </a:rPr>
              <a:t>Ανάκληση της υποβολής για έγκριση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 ο χρήστης θέλει να αποσύρει την υποβολή της Δημοπρασίας για έγκριση, κάντε κλικ στο </a:t>
            </a:r>
            <a:r>
              <a:rPr lang="el-GR" b="1" dirty="0"/>
              <a:t>Ανάκληση</a:t>
            </a:r>
            <a:r>
              <a:rPr lang="el-GR" dirty="0"/>
              <a:t> στη στήλη εργασίας Ενέργεια</a:t>
            </a: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6466173" y="2295707"/>
            <a:ext cx="547185" cy="3054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2805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255333-9EC6-7E7C-0B92-199668D51850}"/>
              </a:ext>
            </a:extLst>
          </p:cNvPr>
          <p:cNvPicPr>
            <a:picLocks noChangeAspect="1"/>
          </p:cNvPicPr>
          <p:nvPr/>
        </p:nvPicPr>
        <p:blipFill>
          <a:blip r:embed="rId3"/>
          <a:stretch>
            <a:fillRect/>
          </a:stretch>
        </p:blipFill>
        <p:spPr>
          <a:xfrm>
            <a:off x="211810" y="1208572"/>
            <a:ext cx="7785717" cy="42398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5884" y="304992"/>
            <a:ext cx="11180232" cy="440940"/>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rtl="0">
              <a:buClr>
                <a:srgbClr val="F15822"/>
              </a:buClr>
            </a:pPr>
            <a:r>
              <a:rPr lang="en-US" sz="1400" dirty="0" err="1"/>
              <a:t>Γι</a:t>
            </a:r>
            <a:r>
              <a:rPr lang="en-US" sz="1400" dirty="0"/>
              <a:t>α έγκριση (ή απόρριψη) απευθείας από το e-mail:</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228600" indent="-228600" algn="just">
              <a:buClr>
                <a:srgbClr val="F15822"/>
              </a:buClr>
              <a:buFont typeface="+mj-lt"/>
              <a:buAutoNum type="arabicPeriod"/>
            </a:pPr>
            <a:r>
              <a:rPr lang="el-GR" dirty="0"/>
              <a:t>Κάντε κλικ στο </a:t>
            </a:r>
            <a:r>
              <a:rPr lang="el-GR" b="1" dirty="0"/>
              <a:t>Αποστολή</a:t>
            </a:r>
            <a:r>
              <a:rPr lang="el-GR" dirty="0"/>
              <a:t>.</a:t>
            </a:r>
            <a:endParaRPr lang="el-GR" b="1" dirty="0"/>
          </a:p>
        </p:txBody>
      </p:sp>
      <p:pic>
        <p:nvPicPr>
          <p:cNvPr id="9" name="Picture 8">
            <a:extLst>
              <a:ext uri="{FF2B5EF4-FFF2-40B4-BE49-F238E27FC236}">
                <a16:creationId xmlns:a16="http://schemas.microsoft.com/office/drawing/2014/main" id="{48711F84-6D9A-96F6-FF0E-2CE4A5C681F5}"/>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11" name="Rectangle 5">
            <a:extLst>
              <a:ext uri="{FF2B5EF4-FFF2-40B4-BE49-F238E27FC236}">
                <a16:creationId xmlns:a16="http://schemas.microsoft.com/office/drawing/2014/main" id="{27CF76D5-469C-4F72-5314-E299F7A5995D}"/>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4EFCA23A-A583-C74D-2ACC-7FC36209CAC1}"/>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A849AFE-FB39-788D-3AAF-CAF56B6B0AEB}"/>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E3E357BF-16D3-66E4-84F9-CEC0EB41116E}"/>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758D51E-3499-A92D-C7B7-B9FD0B63EEAF}"/>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6" name="Rectangle 5">
            <a:extLst>
              <a:ext uri="{FF2B5EF4-FFF2-40B4-BE49-F238E27FC236}">
                <a16:creationId xmlns:a16="http://schemas.microsoft.com/office/drawing/2014/main" id="{3CB2F3CF-6D30-65FA-3612-983C26362F68}"/>
              </a:ext>
            </a:extLst>
          </p:cNvPr>
          <p:cNvSpPr/>
          <p:nvPr/>
        </p:nvSpPr>
        <p:spPr>
          <a:xfrm>
            <a:off x="807885" y="3850042"/>
            <a:ext cx="78121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98C771D4-F38D-EA55-2424-55270D6D5591}"/>
              </a:ext>
            </a:extLst>
          </p:cNvPr>
          <p:cNvCxnSpPr>
            <a:cxnSpLocks/>
            <a:stCxn id="16" idx="3"/>
            <a:endCxn id="9" idx="1"/>
          </p:cNvCxnSpPr>
          <p:nvPr/>
        </p:nvCxnSpPr>
        <p:spPr>
          <a:xfrm>
            <a:off x="1589103" y="3917935"/>
            <a:ext cx="1812830" cy="2159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9CFA0C31-A758-93ED-56FE-F39A6C6A2CEB}"/>
              </a:ext>
            </a:extLst>
          </p:cNvPr>
          <p:cNvSpPr>
            <a:spLocks noChangeAspect="1"/>
          </p:cNvSpPr>
          <p:nvPr/>
        </p:nvSpPr>
        <p:spPr bwMode="gray">
          <a:xfrm>
            <a:off x="717606" y="37397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1" name="Rectangle 20">
            <a:extLst>
              <a:ext uri="{FF2B5EF4-FFF2-40B4-BE49-F238E27FC236}">
                <a16:creationId xmlns:a16="http://schemas.microsoft.com/office/drawing/2014/main" id="{F6287AA1-9534-5F55-F853-45D72961F1C8}"/>
              </a:ext>
            </a:extLst>
          </p:cNvPr>
          <p:cNvSpPr/>
          <p:nvPr/>
        </p:nvSpPr>
        <p:spPr>
          <a:xfrm>
            <a:off x="3502206" y="2885244"/>
            <a:ext cx="913589" cy="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0279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1C9D21-A18B-19BB-8A2B-3C4BF36156A9}"/>
              </a:ext>
            </a:extLst>
          </p:cNvPr>
          <p:cNvPicPr>
            <a:picLocks noChangeAspect="1"/>
          </p:cNvPicPr>
          <p:nvPr/>
        </p:nvPicPr>
        <p:blipFill>
          <a:blip r:embed="rId3"/>
          <a:stretch>
            <a:fillRect/>
          </a:stretch>
        </p:blipFill>
        <p:spPr>
          <a:xfrm>
            <a:off x="192478" y="1128332"/>
            <a:ext cx="8010489" cy="23511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a:buClr>
                <a:srgbClr val="F15822"/>
              </a:buClr>
            </a:pPr>
            <a:r>
              <a:rPr lang="el-GR" dirty="0">
                <a:solidFill>
                  <a:srgbClr val="000000"/>
                </a:solidFill>
              </a:rPr>
              <a:t>Για να εγκρίνετε (ή να αρνηθείτε) μέσω Ariba</a:t>
            </a:r>
            <a:r>
              <a:rPr lang="en-US" dirty="0"/>
              <a:t>:</a:t>
            </a:r>
          </a:p>
          <a:p>
            <a:pPr marL="228600" indent="-228600" algn="just" rtl="0">
              <a:buClr>
                <a:srgbClr val="F15822"/>
              </a:buClr>
              <a:buFont typeface="+mj-lt"/>
              <a:buAutoNum type="arabicPeriod"/>
            </a:pPr>
            <a:r>
              <a:rPr lang="el-GR" sz="1400" dirty="0"/>
              <a:t>Συνδεθείτε στο σύστημα </a:t>
            </a:r>
            <a:r>
              <a:rPr lang="en-US" sz="1400" dirty="0"/>
              <a:t>ARIBA και, </a:t>
            </a:r>
            <a:r>
              <a:rPr lang="en-US" sz="1400" dirty="0" err="1"/>
              <a:t>στην</a:t>
            </a:r>
            <a:r>
              <a:rPr lang="en-US" sz="1400" dirty="0"/>
              <a:t> α</a:t>
            </a:r>
            <a:r>
              <a:rPr lang="en-US" sz="1400" dirty="0" err="1"/>
              <a:t>ρχική</a:t>
            </a:r>
            <a:r>
              <a:rPr lang="en-US" sz="1400" dirty="0"/>
              <a:t> </a:t>
            </a:r>
            <a:r>
              <a:rPr lang="en-US" sz="1400" dirty="0" err="1"/>
              <a:t>σελίδ</a:t>
            </a:r>
            <a:r>
              <a:rPr lang="en-US" sz="1400" dirty="0"/>
              <a:t>α, μεταβείτε </a:t>
            </a:r>
            <a:r>
              <a:rPr lang="el-GR" sz="1400" dirty="0"/>
              <a:t>στην καρτέλα </a:t>
            </a:r>
            <a:r>
              <a:rPr lang="el-GR" sz="1400" b="1" dirty="0"/>
              <a:t>Διαχείριση</a:t>
            </a:r>
            <a:r>
              <a:rPr lang="en-US" sz="1400" dirty="0"/>
              <a:t> και </a:t>
            </a:r>
            <a:r>
              <a:rPr lang="en-US" sz="1400" dirty="0" err="1"/>
              <a:t>κάντε</a:t>
            </a:r>
            <a:r>
              <a:rPr lang="en-US" sz="1400" dirty="0"/>
              <a:t> </a:t>
            </a:r>
            <a:r>
              <a:rPr lang="en-US" sz="1400" dirty="0" err="1"/>
              <a:t>κλικ</a:t>
            </a:r>
            <a:r>
              <a:rPr lang="en-US" sz="1400" dirty="0"/>
              <a:t> </a:t>
            </a:r>
            <a:r>
              <a:rPr lang="el-GR" sz="1400" dirty="0"/>
              <a:t>στην επιλογή </a:t>
            </a:r>
            <a:r>
              <a:rPr lang="en-US" sz="1400" b="1" dirty="0" err="1"/>
              <a:t>Οι</a:t>
            </a:r>
            <a:r>
              <a:rPr lang="en-US" sz="1400" b="1" dirty="0"/>
              <a:t> </a:t>
            </a:r>
            <a:r>
              <a:rPr lang="en-US" sz="1400" b="1" dirty="0" err="1"/>
              <a:t>εργ</a:t>
            </a:r>
            <a:r>
              <a:rPr lang="en-US" sz="1400" b="1" dirty="0"/>
              <a:t>ασίες μου</a:t>
            </a:r>
            <a:r>
              <a:rPr lang="el-GR" sz="1400" b="1" dirty="0"/>
              <a:t>.</a:t>
            </a:r>
            <a:endParaRPr lang="en-US" sz="1400"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V δίπλα στην </a:t>
            </a:r>
            <a:r>
              <a:rPr lang="el-GR" b="1" dirty="0"/>
              <a:t>Έγκριση Δημοσίευσης της Δημοπρασίας</a:t>
            </a:r>
            <a:r>
              <a:rPr lang="el-GR" dirty="0"/>
              <a:t>. </a:t>
            </a:r>
            <a:endParaRPr lang="en-US" dirty="0"/>
          </a:p>
          <a:p>
            <a:pPr marL="228600" indent="-228600" algn="just">
              <a:buClr>
                <a:srgbClr val="F15822"/>
              </a:buClr>
              <a:buFont typeface="+mj-lt"/>
              <a:buAutoNum type="arabicPeriod"/>
            </a:pPr>
            <a:r>
              <a:rPr lang="el-GR" dirty="0"/>
              <a:t>Κάντε κλικ στο </a:t>
            </a:r>
            <a:r>
              <a:rPr lang="el-GR" b="1" dirty="0"/>
              <a:t>Έγκριση</a:t>
            </a:r>
            <a:r>
              <a:rPr lang="en-US" b="1" dirty="0"/>
              <a:t>.</a:t>
            </a: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Φίλτρου</a:t>
            </a:r>
            <a:r>
              <a:rPr lang="en-US" i="1" dirty="0"/>
              <a:t>.</a:t>
            </a:r>
          </a:p>
        </p:txBody>
      </p:sp>
      <p:sp>
        <p:nvSpPr>
          <p:cNvPr id="9" name="Rectangle 5">
            <a:extLst>
              <a:ext uri="{FF2B5EF4-FFF2-40B4-BE49-F238E27FC236}">
                <a16:creationId xmlns:a16="http://schemas.microsoft.com/office/drawing/2014/main" id="{C5873005-AFDE-B1FD-38DA-97152BF708B1}"/>
              </a:ext>
            </a:extLst>
          </p:cNvPr>
          <p:cNvSpPr/>
          <p:nvPr/>
        </p:nvSpPr>
        <p:spPr>
          <a:xfrm>
            <a:off x="6587204" y="1446808"/>
            <a:ext cx="1429332" cy="799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6523877" y="13346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6" name="Picture 15">
            <a:extLst>
              <a:ext uri="{FF2B5EF4-FFF2-40B4-BE49-F238E27FC236}">
                <a16:creationId xmlns:a16="http://schemas.microsoft.com/office/drawing/2014/main" id="{94D20E3C-6C22-A407-2F99-20BD1A901C2C}"/>
              </a:ext>
            </a:extLst>
          </p:cNvPr>
          <p:cNvPicPr>
            <a:picLocks noChangeAspect="1"/>
          </p:cNvPicPr>
          <p:nvPr/>
        </p:nvPicPr>
        <p:blipFill>
          <a:blip r:embed="rId4"/>
          <a:stretch>
            <a:fillRect/>
          </a:stretch>
        </p:blipFill>
        <p:spPr>
          <a:xfrm>
            <a:off x="233191" y="2896066"/>
            <a:ext cx="7682015" cy="3431771"/>
          </a:xfrm>
          <a:prstGeom prst="rect">
            <a:avLst/>
          </a:prstGeom>
        </p:spPr>
      </p:pic>
      <p:sp>
        <p:nvSpPr>
          <p:cNvPr id="15" name="Rectangle 5">
            <a:extLst>
              <a:ext uri="{FF2B5EF4-FFF2-40B4-BE49-F238E27FC236}">
                <a16:creationId xmlns:a16="http://schemas.microsoft.com/office/drawing/2014/main" id="{DCF93BD2-A480-789E-36B9-0FAADD055AA1}"/>
              </a:ext>
            </a:extLst>
          </p:cNvPr>
          <p:cNvSpPr/>
          <p:nvPr/>
        </p:nvSpPr>
        <p:spPr>
          <a:xfrm>
            <a:off x="635998" y="5781119"/>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1226592" y="57030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1" name="Rectangle 5">
            <a:extLst>
              <a:ext uri="{FF2B5EF4-FFF2-40B4-BE49-F238E27FC236}">
                <a16:creationId xmlns:a16="http://schemas.microsoft.com/office/drawing/2014/main" id="{6F26F76F-42F4-2864-18E5-1C0472733484}"/>
              </a:ext>
            </a:extLst>
          </p:cNvPr>
          <p:cNvSpPr/>
          <p:nvPr/>
        </p:nvSpPr>
        <p:spPr>
          <a:xfrm>
            <a:off x="541014" y="4750774"/>
            <a:ext cx="1634015" cy="154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465135" y="469768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9843208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990C4-AAF1-48D8-9C8A-DB257DD20749}"/>
              </a:ext>
            </a:extLst>
          </p:cNvPr>
          <p:cNvPicPr>
            <a:picLocks noChangeAspect="1"/>
          </p:cNvPicPr>
          <p:nvPr/>
        </p:nvPicPr>
        <p:blipFill>
          <a:blip r:embed="rId3"/>
          <a:stretch>
            <a:fillRect/>
          </a:stretch>
        </p:blipFill>
        <p:spPr>
          <a:xfrm>
            <a:off x="191864" y="1106134"/>
            <a:ext cx="8011104" cy="27717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της έγκρισης: </a:t>
            </a:r>
            <a:endParaRPr lang="en-US" dirty="0"/>
          </a:p>
          <a:p>
            <a:pPr marL="228600" indent="-228600" algn="just">
              <a:buClr>
                <a:srgbClr val="F15822"/>
              </a:buClr>
              <a:buFont typeface="+mj-lt"/>
              <a:buAutoNum type="arabicPeriod"/>
            </a:pPr>
            <a:r>
              <a:rPr lang="el-GR" dirty="0"/>
              <a:t>Κάντε κλικ στο </a:t>
            </a:r>
            <a:r>
              <a:rPr lang="el-GR" b="1" dirty="0"/>
              <a:t>ΟΚ</a:t>
            </a:r>
            <a:r>
              <a:rPr lang="en-US" b="1" dirty="0"/>
              <a:t>.</a:t>
            </a:r>
            <a:endParaRPr lang="en-US" dirty="0"/>
          </a:p>
          <a:p>
            <a:pPr algn="just">
              <a:buClr>
                <a:srgbClr val="F15822"/>
              </a:buClr>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92800474-75E8-918F-3DC1-9FC2171640D7}"/>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037252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20026162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7D5D90-335D-D093-6377-C4173557084B}"/>
              </a:ext>
            </a:extLst>
          </p:cNvPr>
          <p:cNvPicPr>
            <a:picLocks noChangeAspect="1"/>
          </p:cNvPicPr>
          <p:nvPr/>
        </p:nvPicPr>
        <p:blipFill>
          <a:blip r:embed="rId3"/>
          <a:stretch>
            <a:fillRect/>
          </a:stretch>
        </p:blipFill>
        <p:spPr>
          <a:xfrm>
            <a:off x="198965" y="1131568"/>
            <a:ext cx="7961045" cy="28811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37628"/>
          </a:xfrm>
        </p:spPr>
        <p:txBody>
          <a:bodyPr/>
          <a:lstStyle/>
          <a:p>
            <a:r>
              <a:rPr lang="el-GR" b="1" dirty="0">
                <a:latin typeface="+mn-lt"/>
              </a:rPr>
              <a:t>6</a:t>
            </a:r>
            <a:r>
              <a:rPr lang="it-IT" b="1" dirty="0">
                <a:latin typeface="+mn-lt"/>
              </a:rPr>
              <a:t>.4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Παρακολούθηση Δημοπρασίας</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παρακολουθήσει τον διαγωνισμό στην ενότητα </a:t>
            </a:r>
            <a:r>
              <a:rPr lang="el-GR" b="1" dirty="0"/>
              <a:t>Παρακολούθηση διαγωνισμού</a:t>
            </a:r>
            <a:r>
              <a:rPr lang="en-US" dirty="0"/>
              <a:t>. </a:t>
            </a:r>
          </a:p>
          <a:p>
            <a:pPr algn="just">
              <a:buClr>
                <a:srgbClr val="F15822"/>
              </a:buClr>
            </a:pPr>
            <a:r>
              <a:rPr lang="el-GR" dirty="0"/>
              <a:t>Σε αυτήν την ενότητα, οι ακόλουθες πληροφορίες είναι διαθέσιμες</a:t>
            </a:r>
            <a:r>
              <a:rPr lang="en-US" dirty="0"/>
              <a:t>:</a:t>
            </a:r>
          </a:p>
          <a:p>
            <a:pPr marL="171450" indent="-171450" algn="just">
              <a:buClr>
                <a:srgbClr val="F15822"/>
              </a:buClr>
              <a:buFontTx/>
              <a:buChar char="-"/>
            </a:pPr>
            <a:r>
              <a:rPr lang="el-GR" dirty="0"/>
              <a:t>Η κατάσταση συμμετοχής του πελάτη μέσω του πλακιδίου </a:t>
            </a:r>
            <a:r>
              <a:rPr lang="el-GR" b="1" dirty="0"/>
              <a:t>Συνεργασία συμμετέχοντος. </a:t>
            </a:r>
            <a:endParaRPr lang="el-GR" b="1" dirty="0">
              <a:highlight>
                <a:srgbClr val="FFFF00"/>
              </a:highlight>
            </a:endParaRPr>
          </a:p>
          <a:p>
            <a:pPr marL="171450" indent="-171450" algn="just">
              <a:buClr>
                <a:srgbClr val="F15822"/>
              </a:buClr>
              <a:buFontTx/>
              <a:buChar char="-"/>
            </a:pPr>
            <a:r>
              <a:rPr lang="el-GR" dirty="0"/>
              <a:t>Ο υπολειπόμενος χρόνος μέχρι το τέλος του διαγωνισμού μέσω του πλακιδίου </a:t>
            </a:r>
            <a:r>
              <a:rPr lang="el-GR" b="1" dirty="0"/>
              <a:t>Διάρκεια διαγωνισμού.</a:t>
            </a:r>
            <a:r>
              <a:rPr lang="en-US" b="1" dirty="0"/>
              <a:t> </a:t>
            </a:r>
            <a:endParaRPr lang="el-GR" b="1" dirty="0"/>
          </a:p>
          <a:p>
            <a:pPr marL="171450" indent="-171450" algn="just">
              <a:buClr>
                <a:srgbClr val="F15822"/>
              </a:buClr>
              <a:buFontTx/>
              <a:buChar char="-"/>
            </a:pPr>
            <a:r>
              <a:rPr lang="el-GR" dirty="0"/>
              <a:t>Ο αριθμός των Στοιχείων που έλαβαν τουλάχιστον μία προσφορά από Πελάτες στο πλακίδιο </a:t>
            </a:r>
            <a:r>
              <a:rPr lang="el-GR" b="1" dirty="0"/>
              <a:t>Συνολική κάλυψη στοιχείου</a:t>
            </a:r>
            <a:r>
              <a:rPr lang="en-US" dirty="0"/>
              <a:t>.</a:t>
            </a:r>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marL="171450" indent="-171450" algn="just">
              <a:buClr>
                <a:srgbClr val="F15822"/>
              </a:buClr>
              <a:buFontTx/>
              <a:buChar char="-"/>
            </a:pPr>
            <a:endParaRPr lang="en-US" dirty="0"/>
          </a:p>
          <a:p>
            <a:pPr algn="just">
              <a:buClr>
                <a:srgbClr val="F15822"/>
              </a:buClr>
            </a:pPr>
            <a:endParaRPr lang="en-US" dirty="0"/>
          </a:p>
        </p:txBody>
      </p:sp>
      <p:sp>
        <p:nvSpPr>
          <p:cNvPr id="8" name="Rectangle 7">
            <a:extLst>
              <a:ext uri="{FF2B5EF4-FFF2-40B4-BE49-F238E27FC236}">
                <a16:creationId xmlns:a16="http://schemas.microsoft.com/office/drawing/2014/main" id="{E1F35E32-D80D-D7A5-13C1-33BF1C5194E7}"/>
              </a:ext>
            </a:extLst>
          </p:cNvPr>
          <p:cNvSpPr/>
          <p:nvPr/>
        </p:nvSpPr>
        <p:spPr>
          <a:xfrm>
            <a:off x="234477" y="1544220"/>
            <a:ext cx="1208948"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4DCA511-06BD-9464-E3BE-A01D50D7804D}"/>
              </a:ext>
            </a:extLst>
          </p:cNvPr>
          <p:cNvSpPr/>
          <p:nvPr/>
        </p:nvSpPr>
        <p:spPr>
          <a:xfrm>
            <a:off x="2867610" y="1544220"/>
            <a:ext cx="1065197"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913108-5D6D-43EF-F324-F4FCE490595D}"/>
              </a:ext>
            </a:extLst>
          </p:cNvPr>
          <p:cNvSpPr/>
          <p:nvPr/>
        </p:nvSpPr>
        <p:spPr>
          <a:xfrm>
            <a:off x="5511447" y="1544220"/>
            <a:ext cx="1208948"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79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7EA74-7457-FD48-F4B6-3345BD6D3E48}"/>
              </a:ext>
            </a:extLst>
          </p:cNvPr>
          <p:cNvPicPr>
            <a:picLocks noChangeAspect="1"/>
          </p:cNvPicPr>
          <p:nvPr/>
        </p:nvPicPr>
        <p:blipFill>
          <a:blip r:embed="rId2"/>
          <a:stretch>
            <a:fillRect/>
          </a:stretch>
        </p:blipFill>
        <p:spPr>
          <a:xfrm>
            <a:off x="250635" y="1136215"/>
            <a:ext cx="7892502" cy="25548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 </a:t>
            </a:r>
            <a:r>
              <a:rPr lang="el-GR" b="1" dirty="0"/>
              <a:t>Προσθήκη Συνημμένων αρχείων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την υποβολή του </a:t>
            </a:r>
            <a:r>
              <a:rPr lang="el-GR" sz="1200" err="1"/>
              <a:t>διαγωνισμου</a:t>
            </a:r>
            <a:r>
              <a:rPr lang="el-GR" sz="1200"/>
              <a:t> είναι υποχρεωτική η μεταφόρτωση των συνημμένων που απαιτούνται στην ερώτηση Οδηγίες Συμμετοχής </a:t>
            </a:r>
            <a:r>
              <a:rPr lang="el-GR" sz="1200" err="1"/>
              <a:t>μεσα</a:t>
            </a:r>
            <a:r>
              <a:rPr lang="el-GR" sz="1200"/>
              <a:t> στην ενότητα ΠΡΟΣΚΛΗΣΗ ΓΙΑ ΠΑΡΟΧΗ ΠΛΗΡΟΦΟΡΙΩΝ (RFI).</a:t>
            </a:r>
          </a:p>
          <a:p>
            <a:pPr algn="just" rtl="0">
              <a:buClr>
                <a:srgbClr val="F15822"/>
              </a:buClr>
            </a:pPr>
            <a:r>
              <a:rPr lang="el-GR" sz="1200"/>
              <a:t>Για να το κάνετε αυτό:</a:t>
            </a:r>
          </a:p>
          <a:p>
            <a:pPr marL="228600" indent="-228600" algn="just" rtl="0">
              <a:buClr>
                <a:srgbClr val="F15822"/>
              </a:buClr>
              <a:buFont typeface="+mj-lt"/>
              <a:buAutoNum type="arabicPeriod"/>
            </a:pPr>
            <a:r>
              <a:rPr lang="el-GR" sz="1200"/>
              <a:t>Μεταβείτε στην ενότητα Ερωτήσεις, προϋποθέσεις και συνημμένα</a:t>
            </a:r>
          </a:p>
          <a:p>
            <a:pPr marL="228600" indent="-228600" algn="just" rtl="0">
              <a:buClr>
                <a:srgbClr val="F15822"/>
              </a:buClr>
              <a:buFont typeface="+mj-lt"/>
              <a:buAutoNum type="arabicPeriod"/>
            </a:pPr>
            <a:r>
              <a:rPr lang="el-GR" sz="1200"/>
              <a:t>Αναπτύξτε την ενότητα 1.0 ΠΡΟΣΚΛΗΣΗ ΓΙΑ ΠΑΡΟΧΗ ΠΛΗΡΟΦΟΡΙΩΝ (RFI) και ανεβάστε τα συνημμένα κάνοντας κλικ στο κουμπί </a:t>
            </a:r>
            <a:r>
              <a:rPr lang="el-GR" sz="1200" b="1"/>
              <a:t>Κάντε Αναζήτηση </a:t>
            </a:r>
            <a:r>
              <a:rPr lang="el-GR" sz="1200"/>
              <a:t>στη στήλη Αρχική Τιμή.</a:t>
            </a:r>
            <a:endParaRPr lang="it-IT" sz="1200"/>
          </a:p>
        </p:txBody>
      </p:sp>
      <p:sp>
        <p:nvSpPr>
          <p:cNvPr id="26" name="Rectangle 25">
            <a:extLst>
              <a:ext uri="{FF2B5EF4-FFF2-40B4-BE49-F238E27FC236}">
                <a16:creationId xmlns:a16="http://schemas.microsoft.com/office/drawing/2014/main" id="{DD2EF72A-78C3-21D9-10AA-6AB0BBA15D14}"/>
              </a:ext>
            </a:extLst>
          </p:cNvPr>
          <p:cNvSpPr/>
          <p:nvPr/>
        </p:nvSpPr>
        <p:spPr>
          <a:xfrm>
            <a:off x="274780" y="1169119"/>
            <a:ext cx="2411270" cy="2578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282419C-AC0B-1954-F14B-7F0E059DED95}"/>
              </a:ext>
            </a:extLst>
          </p:cNvPr>
          <p:cNvSpPr/>
          <p:nvPr/>
        </p:nvSpPr>
        <p:spPr>
          <a:xfrm>
            <a:off x="6419775" y="2614115"/>
            <a:ext cx="642215" cy="118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7B30B51-95E3-F4E4-194D-8514D3E00385}"/>
              </a:ext>
            </a:extLst>
          </p:cNvPr>
          <p:cNvSpPr>
            <a:spLocks noChangeAspect="1"/>
          </p:cNvSpPr>
          <p:nvPr/>
        </p:nvSpPr>
        <p:spPr bwMode="gray">
          <a:xfrm>
            <a:off x="221863" y="11012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3" name="Oval 32">
            <a:extLst>
              <a:ext uri="{FF2B5EF4-FFF2-40B4-BE49-F238E27FC236}">
                <a16:creationId xmlns:a16="http://schemas.microsoft.com/office/drawing/2014/main" id="{6E177B37-6188-FA28-F043-B94AB4D7F76E}"/>
              </a:ext>
            </a:extLst>
          </p:cNvPr>
          <p:cNvSpPr>
            <a:spLocks noChangeAspect="1"/>
          </p:cNvSpPr>
          <p:nvPr/>
        </p:nvSpPr>
        <p:spPr bwMode="gray">
          <a:xfrm>
            <a:off x="6351882" y="25158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Rectangle 5">
            <a:extLst>
              <a:ext uri="{FF2B5EF4-FFF2-40B4-BE49-F238E27FC236}">
                <a16:creationId xmlns:a16="http://schemas.microsoft.com/office/drawing/2014/main" id="{3B668CFE-4AF3-A815-653D-734DD1CA49F2}"/>
              </a:ext>
            </a:extLst>
          </p:cNvPr>
          <p:cNvSpPr/>
          <p:nvPr/>
        </p:nvSpPr>
        <p:spPr>
          <a:xfrm>
            <a:off x="274780" y="2095500"/>
            <a:ext cx="7868357" cy="73486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3831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13853719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46095"/>
          </a:xfrm>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Ειδοποίηση Απαντήσεων Πελάτη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ένας Πελάτης υποβάλει την απάντησή του, ο Ιδιοκτήτης του Έργου λαμβάνει μια ειδοποίηση μέσω email, δηλώνοντας ότι μια απάντηση έχει υποβληθεί από έναν συμμετέχοντα.</a:t>
            </a:r>
            <a:endParaRPr lang="en-US" dirty="0"/>
          </a:p>
          <a:p>
            <a:pPr algn="just">
              <a:buClr>
                <a:srgbClr val="F15822"/>
              </a:buClr>
            </a:pPr>
            <a:endParaRPr lang="en-US" dirty="0"/>
          </a:p>
          <a:p>
            <a:pPr algn="just">
              <a:buClr>
                <a:srgbClr val="F15822"/>
              </a:buClr>
            </a:pPr>
            <a:endParaRPr lang="en-US" dirty="0"/>
          </a:p>
          <a:p>
            <a:pPr algn="just">
              <a:buClr>
                <a:srgbClr val="F15822"/>
              </a:buClr>
            </a:pPr>
            <a:endParaRPr lang="en-US" dirty="0"/>
          </a:p>
          <a:p>
            <a:pPr algn="just">
              <a:buClr>
                <a:srgbClr val="F15822"/>
              </a:buClr>
            </a:pPr>
            <a:endParaRPr lang="en-US" dirty="0"/>
          </a:p>
        </p:txBody>
      </p:sp>
      <p:pic>
        <p:nvPicPr>
          <p:cNvPr id="5" name="Picture 4">
            <a:extLst>
              <a:ext uri="{FF2B5EF4-FFF2-40B4-BE49-F238E27FC236}">
                <a16:creationId xmlns:a16="http://schemas.microsoft.com/office/drawing/2014/main" id="{8C32B459-BDA0-E2DD-D08B-FD8ECAC02AF0}"/>
              </a:ext>
            </a:extLst>
          </p:cNvPr>
          <p:cNvPicPr>
            <a:picLocks noChangeAspect="1"/>
          </p:cNvPicPr>
          <p:nvPr/>
        </p:nvPicPr>
        <p:blipFill>
          <a:blip r:embed="rId3"/>
          <a:stretch>
            <a:fillRect/>
          </a:stretch>
        </p:blipFill>
        <p:spPr>
          <a:xfrm>
            <a:off x="225224" y="1162573"/>
            <a:ext cx="7942231" cy="3233220"/>
          </a:xfrm>
          <a:prstGeom prst="rect">
            <a:avLst/>
          </a:prstGeom>
        </p:spPr>
      </p:pic>
    </p:spTree>
    <p:extLst>
      <p:ext uri="{BB962C8B-B14F-4D97-AF65-F5344CB8AC3E}">
        <p14:creationId xmlns:p14="http://schemas.microsoft.com/office/powerpoint/2010/main" val="12766348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2F1856-D074-E443-6370-758A15BDAA66}"/>
              </a:ext>
            </a:extLst>
          </p:cNvPr>
          <p:cNvPicPr>
            <a:picLocks noChangeAspect="1"/>
          </p:cNvPicPr>
          <p:nvPr/>
        </p:nvPicPr>
        <p:blipFill rotWithShape="1">
          <a:blip r:embed="rId3"/>
          <a:srcRect r="7058" b="27846"/>
          <a:stretch/>
        </p:blipFill>
        <p:spPr>
          <a:xfrm>
            <a:off x="236892" y="1128133"/>
            <a:ext cx="7939443" cy="22435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η Δημοπρασία κλείσει, η κατάσταση του διαγωνισμού μετατρέπεται αυτόματα σε </a:t>
            </a:r>
            <a:r>
              <a:rPr lang="el-GR" b="1" dirty="0"/>
              <a:t>Έλεγχος απαντήσεων</a:t>
            </a:r>
            <a:r>
              <a:rPr lang="en-US" dirty="0"/>
              <a:t>. </a:t>
            </a:r>
            <a:endParaRPr lang="el-GR" dirty="0"/>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marL="342900" indent="-342900" algn="just">
              <a:buClr>
                <a:srgbClr val="F15822"/>
              </a:buClr>
              <a:buFont typeface="+mj-lt"/>
              <a:buAutoNum type="arabicPeriod"/>
            </a:pPr>
            <a:r>
              <a:rPr lang="el-GR" dirty="0"/>
              <a:t>Ο χρήστης </a:t>
            </a:r>
            <a:r>
              <a:rPr lang="el-GR" b="1" dirty="0"/>
              <a:t>ανοίγει τον φάκελο </a:t>
            </a:r>
            <a:r>
              <a:rPr lang="el-GR" dirty="0"/>
              <a:t>για να αποκαλύψει τις απαντήσεις των Πελατών</a:t>
            </a:r>
            <a:r>
              <a:rPr lang="en-US" dirty="0"/>
              <a:t>.</a:t>
            </a:r>
          </a:p>
          <a:p>
            <a:pPr algn="just">
              <a:buClr>
                <a:srgbClr val="F15822"/>
              </a:buClr>
            </a:pPr>
            <a:endParaRPr lang="en-US" dirty="0"/>
          </a:p>
          <a:p>
            <a:pPr marL="228600" indent="-228600" algn="just">
              <a:buClr>
                <a:srgbClr val="F15822"/>
              </a:buClr>
              <a:buFont typeface="+mj-lt"/>
              <a:buAutoNum type="arabicPeriod"/>
            </a:pPr>
            <a:endParaRPr lang="en-US" dirty="0"/>
          </a:p>
          <a:p>
            <a:pPr marL="228600" indent="-228600" algn="just">
              <a:buClr>
                <a:srgbClr val="F15822"/>
              </a:buClr>
              <a:buFont typeface="+mj-lt"/>
              <a:buAutoNum type="arabicPeriod"/>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7342756" y="1108619"/>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8076051" y="10482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4467784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782400-00C1-14F7-F1AA-AEDC38A84018}"/>
              </a:ext>
            </a:extLst>
          </p:cNvPr>
          <p:cNvPicPr>
            <a:picLocks noChangeAspect="1"/>
          </p:cNvPicPr>
          <p:nvPr/>
        </p:nvPicPr>
        <p:blipFill rotWithShape="1">
          <a:blip r:embed="rId3"/>
          <a:srcRect r="5233"/>
          <a:stretch/>
        </p:blipFill>
        <p:spPr>
          <a:xfrm>
            <a:off x="175212" y="1183314"/>
            <a:ext cx="8039863" cy="30158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endParaRPr lang="el-GR" b="1" i="1" dirty="0">
              <a:solidFill>
                <a:srgbClr val="FF0000"/>
              </a:solidFill>
            </a:endParaRPr>
          </a:p>
          <a:p>
            <a:pPr marL="228600" indent="-228600" algn="just">
              <a:buClr>
                <a:srgbClr val="F15822"/>
              </a:buClr>
              <a:buFont typeface="+mj-lt"/>
              <a:buAutoNum type="arabicPeriod"/>
            </a:pPr>
            <a:r>
              <a:rPr lang="el-GR" dirty="0"/>
              <a:t>Επιλέξτε τους </a:t>
            </a:r>
            <a:r>
              <a:rPr lang="el-GR" b="1" dirty="0"/>
              <a:t>Συμμετέχοντες</a:t>
            </a:r>
            <a:r>
              <a:rPr lang="el-GR" dirty="0"/>
              <a:t> των οποίων την απάντηση θέλετε να αποκαλύψετε.</a:t>
            </a:r>
            <a:endParaRPr lang="en-US" dirty="0"/>
          </a:p>
          <a:p>
            <a:pPr marL="228600" indent="-228600" algn="just">
              <a:buClr>
                <a:srgbClr val="F15822"/>
              </a:buClr>
              <a:buFont typeface="+mj-lt"/>
              <a:buAutoNum type="arabicPeriod"/>
            </a:pPr>
            <a:r>
              <a:rPr lang="el-GR" dirty="0"/>
              <a:t>Κάντε κλικ στο </a:t>
            </a:r>
            <a:r>
              <a:rPr lang="el-GR" b="1" dirty="0"/>
              <a:t>Άνοιγμα φακέλου</a:t>
            </a:r>
            <a:r>
              <a:rPr lang="en-US" dirty="0"/>
              <a:t>.</a:t>
            </a:r>
          </a:p>
          <a:p>
            <a:pPr marL="228600" indent="-228600" algn="just">
              <a:buClr>
                <a:srgbClr val="F15822"/>
              </a:buClr>
              <a:buFont typeface="+mj-lt"/>
              <a:buAutoNum type="arabicPeriod"/>
            </a:pPr>
            <a:endParaRPr lang="en-US" dirty="0"/>
          </a:p>
          <a:p>
            <a:pPr algn="just">
              <a:buClr>
                <a:srgbClr val="F15822"/>
              </a:buClr>
            </a:pPr>
            <a:r>
              <a:rPr lang="el-GR" b="1" i="1" dirty="0">
                <a:solidFill>
                  <a:srgbClr val="FF0000"/>
                </a:solidFill>
              </a:rPr>
              <a:t>Σημείωση: </a:t>
            </a:r>
            <a:r>
              <a:rPr lang="el-GR" i="1" dirty="0">
                <a:solidFill>
                  <a:srgbClr val="FF0000"/>
                </a:solidFill>
              </a:rPr>
              <a:t>Η επιλογή 'Αποστολή Email στους Επιλεγμένους Συμμετέχοντες' είναι επιλεγμένη ως προεπιλογή. Αν ο χρήστης δεν θέλει να στείλει Email ειδοποιώντας ότι οι φάκελοι ανοίγονται, </a:t>
            </a:r>
            <a:r>
              <a:rPr lang="el-GR" i="1" dirty="0" err="1">
                <a:solidFill>
                  <a:srgbClr val="FF0000"/>
                </a:solidFill>
              </a:rPr>
              <a:t>αποεπιλέξτε</a:t>
            </a:r>
            <a:r>
              <a:rPr lang="el-GR" i="1" dirty="0">
                <a:solidFill>
                  <a:srgbClr val="FF0000"/>
                </a:solidFill>
              </a:rPr>
              <a:t> την επιλογή.</a:t>
            </a:r>
            <a:endParaRPr lang="en-US" i="1" dirty="0">
              <a:solidFill>
                <a:srgbClr val="FF0000"/>
              </a:solidFill>
            </a:endParaRPr>
          </a:p>
          <a:p>
            <a:pPr algn="just">
              <a:buClr>
                <a:srgbClr val="F15822"/>
              </a:buClr>
            </a:pPr>
            <a:endParaRPr lang="en-US" b="1" i="1" dirty="0">
              <a:solidFill>
                <a:srgbClr val="FF0000"/>
              </a:solidFill>
            </a:endParaRPr>
          </a:p>
          <a:p>
            <a:pPr algn="just">
              <a:buClr>
                <a:srgbClr val="F15822"/>
              </a:buClr>
            </a:pPr>
            <a:endParaRPr lang="en-US" dirty="0"/>
          </a:p>
        </p:txBody>
      </p:sp>
      <p:sp>
        <p:nvSpPr>
          <p:cNvPr id="11" name="Rectangle 5">
            <a:extLst>
              <a:ext uri="{FF2B5EF4-FFF2-40B4-BE49-F238E27FC236}">
                <a16:creationId xmlns:a16="http://schemas.microsoft.com/office/drawing/2014/main" id="{393482E3-5860-20CD-D63F-3E3E5CE7B3FD}"/>
              </a:ext>
            </a:extLst>
          </p:cNvPr>
          <p:cNvSpPr/>
          <p:nvPr/>
        </p:nvSpPr>
        <p:spPr>
          <a:xfrm>
            <a:off x="326420" y="2662474"/>
            <a:ext cx="336942" cy="59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383F1823-C892-AD70-0C9C-C43CFF4DE0AC}"/>
              </a:ext>
            </a:extLst>
          </p:cNvPr>
          <p:cNvSpPr/>
          <p:nvPr/>
        </p:nvSpPr>
        <p:spPr>
          <a:xfrm>
            <a:off x="7414257" y="1138176"/>
            <a:ext cx="775988" cy="30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83EE152-03F9-5FDA-EA99-3105B2B6858C}"/>
              </a:ext>
            </a:extLst>
          </p:cNvPr>
          <p:cNvSpPr>
            <a:spLocks noChangeAspect="1"/>
          </p:cNvSpPr>
          <p:nvPr/>
        </p:nvSpPr>
        <p:spPr bwMode="gray">
          <a:xfrm>
            <a:off x="265748" y="255615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7321534" y="13512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51275761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BA5671-A64D-6C89-92A1-58A5680A0C4B}"/>
              </a:ext>
            </a:extLst>
          </p:cNvPr>
          <p:cNvPicPr>
            <a:picLocks noChangeAspect="1"/>
          </p:cNvPicPr>
          <p:nvPr/>
        </p:nvPicPr>
        <p:blipFill>
          <a:blip r:embed="rId3"/>
          <a:stretch>
            <a:fillRect/>
          </a:stretch>
        </p:blipFill>
        <p:spPr>
          <a:xfrm>
            <a:off x="186179" y="1106133"/>
            <a:ext cx="7954643" cy="30090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0695"/>
          </a:xfrm>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Έλεγχος Απαντήσεων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Φάκελος ανοίξει, ο </a:t>
            </a:r>
            <a:r>
              <a:rPr lang="el-GR" b="1" dirty="0"/>
              <a:t>χρήστης</a:t>
            </a:r>
            <a:r>
              <a:rPr lang="el-GR" dirty="0"/>
              <a:t> μπορεί να ελέγξει τις απαντήσεις των Πελατών</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στον </a:t>
            </a:r>
            <a:r>
              <a:rPr lang="el-GR" b="1" dirty="0"/>
              <a:t>Φάκελο 4.0 – Οικονομικής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είχαν ανεβάσει προηγουμένως οι Πελάτες για να τα κατεβάσετε </a:t>
            </a:r>
            <a:r>
              <a:rPr lang="el-GR" b="1" dirty="0"/>
              <a:t>αυτόματα</a:t>
            </a:r>
            <a:r>
              <a:rPr lang="en-US" b="1" dirty="0"/>
              <a:t>.</a:t>
            </a:r>
            <a:endParaRPr lang="el-GR" b="1" dirty="0"/>
          </a:p>
          <a:p>
            <a:pPr marL="228600" indent="-2286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207613" y="341124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2601157" y="387715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2261919" y="3343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3933313" y="38092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7492174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B338A4-8194-60FF-F63F-C8C628C5DBEB}"/>
              </a:ext>
            </a:extLst>
          </p:cNvPr>
          <p:cNvPicPr>
            <a:picLocks noChangeAspect="1"/>
          </p:cNvPicPr>
          <p:nvPr/>
        </p:nvPicPr>
        <p:blipFill>
          <a:blip r:embed="rId3"/>
          <a:stretch>
            <a:fillRect/>
          </a:stretch>
        </p:blipFill>
        <p:spPr>
          <a:xfrm>
            <a:off x="195624" y="1112411"/>
            <a:ext cx="7992310" cy="28663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Πελάτη (</a:t>
            </a:r>
            <a:r>
              <a:rPr lang="en-US" b="1" dirty="0">
                <a:latin typeface="+mn-lt"/>
              </a:rPr>
              <a:t>1/2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εύκολα να κατεβάσει όλα τα συνημμένα των Πελάτων σε λίγα βήματα.</a:t>
            </a:r>
          </a:p>
          <a:p>
            <a:pPr algn="just">
              <a:buClr>
                <a:srgbClr val="F15822"/>
              </a:buClr>
            </a:pPr>
            <a:r>
              <a:rPr lang="el-GR" dirty="0"/>
              <a:t>Μέσα στη σελίδα του Διαγωνισμού </a:t>
            </a:r>
            <a:r>
              <a:rPr lang="en-US" dirty="0"/>
              <a:t>:</a:t>
            </a:r>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πρόσκλησης προμηθευτή.</a:t>
            </a:r>
            <a:endParaRPr lang="en-US" b="1" dirty="0"/>
          </a:p>
          <a:p>
            <a:pPr marL="342900" indent="-342900" algn="just">
              <a:buClr>
                <a:srgbClr val="F15822"/>
              </a:buClr>
              <a:buFont typeface="+mj-lt"/>
              <a:buAutoNum type="arabicPeriod"/>
            </a:pPr>
            <a:r>
              <a:rPr lang="el-GR" dirty="0"/>
              <a:t>Κάντε κλικ στο </a:t>
            </a:r>
            <a:r>
              <a:rPr lang="el-GR" b="1" dirty="0"/>
              <a:t>Λήψη Συνημμένων Προμηθευτή</a:t>
            </a:r>
            <a:r>
              <a:rPr lang="en-US" b="1" dirty="0"/>
              <a:t>.</a:t>
            </a:r>
          </a:p>
          <a:p>
            <a:pPr marL="342900" indent="-342900" algn="just">
              <a:buClr>
                <a:srgbClr val="F15822"/>
              </a:buClr>
              <a:buFont typeface="+mj-lt"/>
              <a:buAutoNum type="arabicPeriod"/>
            </a:pPr>
            <a:endParaRPr lang="en-US" dirty="0"/>
          </a:p>
          <a:p>
            <a:pPr algn="just">
              <a:buClr>
                <a:srgbClr val="F15822"/>
              </a:buClr>
            </a:pPr>
            <a:r>
              <a:rPr lang="el-GR" dirty="0"/>
              <a:t>Ένα νέο παράθυρο θα ανοίξει όπως φαίνεται στην επόμενη διαφάνεια.</a:t>
            </a:r>
            <a:endParaRPr lang="en-US" dirty="0"/>
          </a:p>
          <a:p>
            <a:pPr algn="just">
              <a:buClr>
                <a:srgbClr val="F15822"/>
              </a:buClr>
            </a:pP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786294" y="2550953"/>
            <a:ext cx="1266139"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7126315" y="2267198"/>
            <a:ext cx="1061619"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705392" y="24459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7052433" y="21948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37296" y="1117579"/>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869403" y="1255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70345278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5A386C-95E6-D654-D716-0093AFE31B61}"/>
              </a:ext>
            </a:extLst>
          </p:cNvPr>
          <p:cNvPicPr>
            <a:picLocks noChangeAspect="1"/>
          </p:cNvPicPr>
          <p:nvPr/>
        </p:nvPicPr>
        <p:blipFill>
          <a:blip r:embed="rId3"/>
          <a:stretch>
            <a:fillRect/>
          </a:stretch>
        </p:blipFill>
        <p:spPr>
          <a:xfrm>
            <a:off x="201846" y="1180864"/>
            <a:ext cx="7918278" cy="406583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Πελάτη (</a:t>
            </a:r>
            <a:r>
              <a:rPr lang="en-US" b="1" dirty="0">
                <a:latin typeface="+mn-lt"/>
              </a:rPr>
              <a:t>2/2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Ίδια διαδικασία για την επιλογή Πελάτη. Ο χρήστης μπορεί είτε να επιλέξει να κατεβάσει τα συνημμένα όλων των πελατών είτε συγκεκριμένων πελατών.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Η λήψη θα ξεκινήσει </a:t>
            </a:r>
            <a:r>
              <a:rPr lang="el-GR" b="1" dirty="0"/>
              <a:t>αυτόματα</a:t>
            </a:r>
            <a:r>
              <a:rPr lang="en-US" dirty="0"/>
              <a:t>.</a:t>
            </a:r>
            <a:endParaRPr lang="el-GR" dirty="0"/>
          </a:p>
          <a:p>
            <a:pPr marL="342900" indent="-342900" algn="just">
              <a:buClr>
                <a:srgbClr val="F15822"/>
              </a:buClr>
              <a:buFont typeface="+mj-lt"/>
              <a:buAutoNum type="arabicPeriod"/>
            </a:pPr>
            <a:endParaRPr lang="el-GR" dirty="0"/>
          </a:p>
          <a:p>
            <a:pPr algn="just">
              <a:buClr>
                <a:srgbClr val="F15822"/>
              </a:buClr>
            </a:pP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92565" y="2762141"/>
            <a:ext cx="801188"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2952206" y="2753263"/>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1120013" y="26942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265932" y="26853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A0B2BBC-7030-3308-378E-07C4DBDA92F8}"/>
              </a:ext>
            </a:extLst>
          </p:cNvPr>
          <p:cNvSpPr/>
          <p:nvPr/>
        </p:nvSpPr>
        <p:spPr>
          <a:xfrm>
            <a:off x="4808550" y="1910763"/>
            <a:ext cx="801188" cy="2176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6DCCD4C-614E-4D33-87E1-AE776E63A8C5}"/>
              </a:ext>
            </a:extLst>
          </p:cNvPr>
          <p:cNvSpPr>
            <a:spLocks noChangeAspect="1"/>
          </p:cNvSpPr>
          <p:nvPr/>
        </p:nvSpPr>
        <p:spPr bwMode="gray">
          <a:xfrm>
            <a:off x="5535998" y="18428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4" name="Rectangle 5">
            <a:extLst>
              <a:ext uri="{FF2B5EF4-FFF2-40B4-BE49-F238E27FC236}">
                <a16:creationId xmlns:a16="http://schemas.microsoft.com/office/drawing/2014/main" id="{72815E9E-F09C-6CE2-8323-3F4030B771D9}"/>
              </a:ext>
            </a:extLst>
          </p:cNvPr>
          <p:cNvSpPr/>
          <p:nvPr/>
        </p:nvSpPr>
        <p:spPr>
          <a:xfrm>
            <a:off x="7003936" y="4916511"/>
            <a:ext cx="563941" cy="330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BF97C0E-99AF-E7A3-DFCD-A144B006C15B}"/>
              </a:ext>
            </a:extLst>
          </p:cNvPr>
          <p:cNvSpPr>
            <a:spLocks noChangeAspect="1"/>
          </p:cNvSpPr>
          <p:nvPr/>
        </p:nvSpPr>
        <p:spPr bwMode="gray">
          <a:xfrm>
            <a:off x="7494138" y="48381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4090114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r>
              <a:rPr lang="el-GR" sz="1600" dirty="0"/>
              <a:t>6</a:t>
            </a:r>
            <a:r>
              <a:rPr lang="it-IT" sz="1600" dirty="0"/>
              <a:t>.4</a:t>
            </a:r>
            <a:endParaRPr lang="en-US" sz="1600" dirty="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8643776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4D4DB0-AC51-FF4E-E5D7-A822858872C9}"/>
              </a:ext>
            </a:extLst>
          </p:cNvPr>
          <p:cNvPicPr>
            <a:picLocks noChangeAspect="1"/>
          </p:cNvPicPr>
          <p:nvPr/>
        </p:nvPicPr>
        <p:blipFill>
          <a:blip r:embed="rId3"/>
          <a:stretch>
            <a:fillRect/>
          </a:stretch>
        </p:blipFill>
        <p:spPr>
          <a:xfrm>
            <a:off x="175212" y="3542730"/>
            <a:ext cx="7995523" cy="2334097"/>
          </a:xfrm>
          <a:prstGeom prst="rect">
            <a:avLst/>
          </a:prstGeom>
        </p:spPr>
      </p:pic>
      <p:pic>
        <p:nvPicPr>
          <p:cNvPr id="6" name="Picture 5">
            <a:extLst>
              <a:ext uri="{FF2B5EF4-FFF2-40B4-BE49-F238E27FC236}">
                <a16:creationId xmlns:a16="http://schemas.microsoft.com/office/drawing/2014/main" id="{9D2CFA22-50B2-4614-8C6E-61CDE7B84E83}"/>
              </a:ext>
            </a:extLst>
          </p:cNvPr>
          <p:cNvPicPr>
            <a:picLocks noChangeAspect="1"/>
          </p:cNvPicPr>
          <p:nvPr/>
        </p:nvPicPr>
        <p:blipFill rotWithShape="1">
          <a:blip r:embed="rId4"/>
          <a:srcRect r="11930"/>
          <a:stretch/>
        </p:blipFill>
        <p:spPr>
          <a:xfrm>
            <a:off x="175212" y="1153230"/>
            <a:ext cx="7995523" cy="192699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Ανάθεση Πελατών</a:t>
            </a:r>
            <a:br>
              <a:rPr lang="el-GR" b="1" dirty="0">
                <a:latin typeface="+mn-lt"/>
              </a:rPr>
            </a:br>
            <a:r>
              <a:rPr lang="en-US" b="1" dirty="0">
                <a:latin typeface="+mn-lt"/>
              </a:rPr>
              <a:t>– </a:t>
            </a:r>
            <a:r>
              <a:rPr lang="el-GR" b="1" dirty="0">
                <a:latin typeface="+mn-lt"/>
              </a:rPr>
              <a:t>Επισύναψη εγγράφου για τους </a:t>
            </a:r>
            <a:r>
              <a:rPr lang="el-GR" b="1" dirty="0" err="1">
                <a:latin typeface="+mn-lt"/>
              </a:rPr>
              <a:t>Προσυπογράφοντες</a:t>
            </a:r>
            <a:r>
              <a:rPr lang="el-GR" b="1" dirty="0">
                <a:latin typeface="+mn-lt"/>
              </a:rPr>
              <a:t> Ανάθεσης &amp; τον Τελικό Εγκρίνων Ανάθεσης </a:t>
            </a:r>
            <a:endParaRPr lang="en-US" b="1" dirty="0">
              <a:highlight>
                <a:srgbClr val="FFFF00"/>
              </a:highlight>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Πριν υποβάλει τη έγκριση για ανάθεση, ο Αγοραστής μπορεί να εισάγει ένα συνημμένο στην εργασία που υποστηρίζει το υποβληθέν σενάριο ανάθεσης, ώστε οι </a:t>
            </a:r>
            <a:r>
              <a:rPr lang="el-GR" dirty="0" err="1"/>
              <a:t>εγκριτές</a:t>
            </a:r>
            <a:r>
              <a:rPr lang="el-GR" dirty="0"/>
              <a:t> να δουν το έγγραφο που έχει στείλει ο Αγοραστής στο email που ζητά έγκριση.</a:t>
            </a:r>
          </a:p>
          <a:p>
            <a:pPr algn="just">
              <a:buClr>
                <a:srgbClr val="F15822"/>
              </a:buClr>
            </a:pPr>
            <a:r>
              <a:rPr lang="el-GR" dirty="0"/>
              <a:t>Για να εισάγετε το συνημμένο:</a:t>
            </a:r>
            <a:endParaRPr lang="en-US" dirty="0"/>
          </a:p>
          <a:p>
            <a:pPr marL="228600" indent="-228600" algn="just">
              <a:buClr>
                <a:srgbClr val="F15822"/>
              </a:buClr>
              <a:buAutoNum type="arabicPeriod"/>
            </a:pPr>
            <a:r>
              <a:rPr lang="el-GR" dirty="0"/>
              <a:t>Στην καρτέλα Εργασίες, κάντε κλικ στην </a:t>
            </a:r>
            <a:r>
              <a:rPr lang="el-GR" b="1" dirty="0"/>
              <a:t>Έγκριση Ανάθεσης.</a:t>
            </a:r>
            <a:endParaRPr lang="en-US" b="1" dirty="0"/>
          </a:p>
          <a:p>
            <a:pPr marL="228600" indent="-228600" algn="just">
              <a:buClr>
                <a:srgbClr val="F15822"/>
              </a:buClr>
              <a:buAutoNum type="arabicPeriod"/>
            </a:pPr>
            <a:r>
              <a:rPr lang="el-GR" dirty="0"/>
              <a:t>Μεταβείτε στην ενότητα </a:t>
            </a:r>
            <a:r>
              <a:rPr lang="el-GR" b="1" dirty="0"/>
              <a:t>Σχόλια και ιστορικό δραστηριοτήτων.</a:t>
            </a:r>
            <a:endParaRPr lang="en-US" b="1" dirty="0"/>
          </a:p>
          <a:p>
            <a:pPr marL="228600" indent="-228600" algn="just">
              <a:buClr>
                <a:srgbClr val="F15822"/>
              </a:buClr>
              <a:buAutoNum type="arabicPeriod"/>
            </a:pPr>
            <a:r>
              <a:rPr lang="el-GR" dirty="0"/>
              <a:t>Εισάγετε ένα σχόλιο και κάντε κλικ στο </a:t>
            </a:r>
            <a:r>
              <a:rPr lang="el-GR" b="1" dirty="0"/>
              <a:t>κάντε αναζήτηση </a:t>
            </a:r>
            <a:r>
              <a:rPr lang="el-GR" dirty="0"/>
              <a:t>και εισάγετε ένα αρχείο από τον υπολογιστή σας.</a:t>
            </a:r>
          </a:p>
          <a:p>
            <a:pPr marL="228600" indent="-228600" algn="just">
              <a:buClr>
                <a:srgbClr val="F15822"/>
              </a:buClr>
              <a:buAutoNum type="arabicPeriod"/>
            </a:pPr>
            <a:r>
              <a:rPr lang="el-GR" dirty="0"/>
              <a:t>Κάντε κλικ στο </a:t>
            </a:r>
            <a:r>
              <a:rPr lang="el-GR" b="1" dirty="0"/>
              <a:t>Αποστολή</a:t>
            </a:r>
            <a:r>
              <a:rPr lang="el-GR" dirty="0"/>
              <a:t>.</a:t>
            </a:r>
            <a:endParaRPr lang="en-US" dirty="0"/>
          </a:p>
        </p:txBody>
      </p:sp>
      <p:sp>
        <p:nvSpPr>
          <p:cNvPr id="23" name="Rectangle 5">
            <a:extLst>
              <a:ext uri="{FF2B5EF4-FFF2-40B4-BE49-F238E27FC236}">
                <a16:creationId xmlns:a16="http://schemas.microsoft.com/office/drawing/2014/main" id="{86FD0932-C1C9-3DF5-FEBF-6CCA9ADD35AA}"/>
              </a:ext>
            </a:extLst>
          </p:cNvPr>
          <p:cNvSpPr/>
          <p:nvPr/>
        </p:nvSpPr>
        <p:spPr>
          <a:xfrm>
            <a:off x="224078" y="2705097"/>
            <a:ext cx="138657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59933D5-DAD4-D1A4-AA4A-A690E5C808C7}"/>
              </a:ext>
            </a:extLst>
          </p:cNvPr>
          <p:cNvSpPr>
            <a:spLocks noChangeAspect="1"/>
          </p:cNvSpPr>
          <p:nvPr/>
        </p:nvSpPr>
        <p:spPr bwMode="gray">
          <a:xfrm>
            <a:off x="1542758" y="28579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7" name="Rectangle 5">
            <a:extLst>
              <a:ext uri="{FF2B5EF4-FFF2-40B4-BE49-F238E27FC236}">
                <a16:creationId xmlns:a16="http://schemas.microsoft.com/office/drawing/2014/main" id="{45613914-172A-4721-8FA6-37E13AFC2FA9}"/>
              </a:ext>
            </a:extLst>
          </p:cNvPr>
          <p:cNvSpPr/>
          <p:nvPr/>
        </p:nvSpPr>
        <p:spPr>
          <a:xfrm>
            <a:off x="330201" y="3522778"/>
            <a:ext cx="1685442" cy="2886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BC65433F-66B4-D346-5EA8-121BAD2264EF}"/>
              </a:ext>
            </a:extLst>
          </p:cNvPr>
          <p:cNvSpPr>
            <a:spLocks noChangeAspect="1"/>
          </p:cNvSpPr>
          <p:nvPr/>
        </p:nvSpPr>
        <p:spPr bwMode="gray">
          <a:xfrm>
            <a:off x="1947749" y="36756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9" name="Rectangle 5">
            <a:extLst>
              <a:ext uri="{FF2B5EF4-FFF2-40B4-BE49-F238E27FC236}">
                <a16:creationId xmlns:a16="http://schemas.microsoft.com/office/drawing/2014/main" id="{A5F366A3-D0CF-F10F-BA50-53EE2B185FFD}"/>
              </a:ext>
            </a:extLst>
          </p:cNvPr>
          <p:cNvSpPr/>
          <p:nvPr/>
        </p:nvSpPr>
        <p:spPr>
          <a:xfrm>
            <a:off x="485186" y="3897008"/>
            <a:ext cx="7622493" cy="178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9C6CE3D-BF03-33F4-41C5-A1F201AA8FFB}"/>
              </a:ext>
            </a:extLst>
          </p:cNvPr>
          <p:cNvSpPr>
            <a:spLocks noChangeAspect="1"/>
          </p:cNvSpPr>
          <p:nvPr/>
        </p:nvSpPr>
        <p:spPr bwMode="gray">
          <a:xfrm>
            <a:off x="422130" y="55839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1" name="Rectangle 5">
            <a:extLst>
              <a:ext uri="{FF2B5EF4-FFF2-40B4-BE49-F238E27FC236}">
                <a16:creationId xmlns:a16="http://schemas.microsoft.com/office/drawing/2014/main" id="{CBE0DCF6-89C0-7A92-E92E-8E5FE942DDD6}"/>
              </a:ext>
            </a:extLst>
          </p:cNvPr>
          <p:cNvSpPr/>
          <p:nvPr/>
        </p:nvSpPr>
        <p:spPr>
          <a:xfrm>
            <a:off x="7564803" y="5717564"/>
            <a:ext cx="542877" cy="1792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7A67006-B6DB-4B41-FC14-5AC60327CBE0}"/>
              </a:ext>
            </a:extLst>
          </p:cNvPr>
          <p:cNvSpPr>
            <a:spLocks noChangeAspect="1"/>
          </p:cNvSpPr>
          <p:nvPr/>
        </p:nvSpPr>
        <p:spPr bwMode="gray">
          <a:xfrm>
            <a:off x="7496910" y="58172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66370678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6D37C-ACA9-86E4-E652-9B44B005F0B1}"/>
              </a:ext>
            </a:extLst>
          </p:cNvPr>
          <p:cNvPicPr>
            <a:picLocks noChangeAspect="1"/>
          </p:cNvPicPr>
          <p:nvPr/>
        </p:nvPicPr>
        <p:blipFill>
          <a:blip r:embed="rId3"/>
          <a:stretch>
            <a:fillRect/>
          </a:stretch>
        </p:blipFill>
        <p:spPr>
          <a:xfrm>
            <a:off x="182041" y="1282781"/>
            <a:ext cx="4591223" cy="421249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Ανάθεση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Για να υποβάλετε ένα σενάριο ανάθεσης για έγκριση, επιλέξτε το επιθυμητό σενάριο κάνοντας κλικ σε αυτό.</a:t>
            </a:r>
            <a:endParaRPr lang="en-US" dirty="0"/>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r>
              <a:rPr lang="el-GR" dirty="0"/>
              <a:t>. </a:t>
            </a:r>
            <a:endParaRPr lang="en-US" dirty="0"/>
          </a:p>
          <a:p>
            <a:pPr marL="342900" indent="-342900" algn="just">
              <a:buClr>
                <a:srgbClr val="F15822"/>
              </a:buClr>
              <a:buFont typeface="+mj-lt"/>
              <a:buAutoNum type="arabicPeriod"/>
            </a:pPr>
            <a:r>
              <a:rPr lang="el-GR" dirty="0"/>
              <a:t>Κάντε κλικ στην </a:t>
            </a:r>
            <a:r>
              <a:rPr lang="el-GR" b="1" dirty="0"/>
              <a:t>Επιβεβαίωση</a:t>
            </a:r>
            <a:r>
              <a:rPr lang="el-GR" dirty="0"/>
              <a:t>. </a:t>
            </a:r>
            <a:endParaRPr lang="en-US" dirty="0"/>
          </a:p>
          <a:p>
            <a:pPr marL="342900" indent="-342900" algn="just">
              <a:buClr>
                <a:srgbClr val="F15822"/>
              </a:buClr>
              <a:buFont typeface="+mj-lt"/>
              <a:buAutoNum type="arabicPeriod"/>
            </a:pPr>
            <a:r>
              <a:rPr lang="el-GR" dirty="0"/>
              <a:t>Κάντε κλικ στο</a:t>
            </a:r>
            <a:r>
              <a:rPr lang="en-US" dirty="0"/>
              <a:t> </a:t>
            </a:r>
            <a:r>
              <a:rPr lang="el-GR" b="1" dirty="0"/>
              <a:t>Παραμείνετε</a:t>
            </a:r>
            <a:r>
              <a:rPr lang="en-US" dirty="0"/>
              <a:t>.</a:t>
            </a:r>
          </a:p>
        </p:txBody>
      </p:sp>
      <p:sp>
        <p:nvSpPr>
          <p:cNvPr id="13" name="Rectangle 5">
            <a:extLst>
              <a:ext uri="{FF2B5EF4-FFF2-40B4-BE49-F238E27FC236}">
                <a16:creationId xmlns:a16="http://schemas.microsoft.com/office/drawing/2014/main" id="{56A4C7DF-9E5F-314C-A4C1-6FD14EF3F4F8}"/>
              </a:ext>
            </a:extLst>
          </p:cNvPr>
          <p:cNvSpPr/>
          <p:nvPr/>
        </p:nvSpPr>
        <p:spPr>
          <a:xfrm>
            <a:off x="235461" y="2201023"/>
            <a:ext cx="1628850" cy="11965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153656" y="21259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5" name="Rectangle 5">
            <a:extLst>
              <a:ext uri="{FF2B5EF4-FFF2-40B4-BE49-F238E27FC236}">
                <a16:creationId xmlns:a16="http://schemas.microsoft.com/office/drawing/2014/main" id="{4550B1E8-2BEF-8630-A4C1-A617F357E825}"/>
              </a:ext>
            </a:extLst>
          </p:cNvPr>
          <p:cNvSpPr/>
          <p:nvPr/>
        </p:nvSpPr>
        <p:spPr>
          <a:xfrm>
            <a:off x="1554232" y="4442585"/>
            <a:ext cx="2109200" cy="4312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1468467" y="43785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stCxn id="13" idx="3"/>
            <a:endCxn id="12" idx="1"/>
          </p:cNvCxnSpPr>
          <p:nvPr/>
        </p:nvCxnSpPr>
        <p:spPr>
          <a:xfrm flipV="1">
            <a:off x="1864311" y="2499514"/>
            <a:ext cx="2439611" cy="29978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9">
            <a:extLst>
              <a:ext uri="{FF2B5EF4-FFF2-40B4-BE49-F238E27FC236}">
                <a16:creationId xmlns:a16="http://schemas.microsoft.com/office/drawing/2014/main" id="{EB817BA5-E9EA-3CDD-1A5D-354E20CEB8CE}"/>
              </a:ext>
            </a:extLst>
          </p:cNvPr>
          <p:cNvCxnSpPr>
            <a:cxnSpLocks/>
            <a:stCxn id="12" idx="2"/>
            <a:endCxn id="29" idx="0"/>
          </p:cNvCxnSpPr>
          <p:nvPr/>
        </p:nvCxnSpPr>
        <p:spPr>
          <a:xfrm rot="16200000" flipH="1">
            <a:off x="5793102" y="3807209"/>
            <a:ext cx="384756" cy="44949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6CDD10A-AE18-4D53-CF49-F4497F1CF413}"/>
              </a:ext>
            </a:extLst>
          </p:cNvPr>
          <p:cNvPicPr>
            <a:picLocks noChangeAspect="1"/>
          </p:cNvPicPr>
          <p:nvPr/>
        </p:nvPicPr>
        <p:blipFill>
          <a:blip r:embed="rId4"/>
          <a:stretch>
            <a:fillRect/>
          </a:stretch>
        </p:blipFill>
        <p:spPr>
          <a:xfrm>
            <a:off x="4303922" y="1159450"/>
            <a:ext cx="2913624" cy="2680128"/>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3" name="Rectangle 5">
            <a:extLst>
              <a:ext uri="{FF2B5EF4-FFF2-40B4-BE49-F238E27FC236}">
                <a16:creationId xmlns:a16="http://schemas.microsoft.com/office/drawing/2014/main" id="{8B60F14F-A317-F7BA-C09A-8A75EB644893}"/>
              </a:ext>
            </a:extLst>
          </p:cNvPr>
          <p:cNvSpPr/>
          <p:nvPr/>
        </p:nvSpPr>
        <p:spPr>
          <a:xfrm>
            <a:off x="6018168" y="3591383"/>
            <a:ext cx="774431" cy="2792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B1006521-E45C-3EBB-DFE8-396DB873FD63}"/>
              </a:ext>
            </a:extLst>
          </p:cNvPr>
          <p:cNvSpPr>
            <a:spLocks noChangeAspect="1"/>
          </p:cNvSpPr>
          <p:nvPr/>
        </p:nvSpPr>
        <p:spPr bwMode="gray">
          <a:xfrm>
            <a:off x="5960215" y="35052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pic>
        <p:nvPicPr>
          <p:cNvPr id="29" name="Picture 28">
            <a:extLst>
              <a:ext uri="{FF2B5EF4-FFF2-40B4-BE49-F238E27FC236}">
                <a16:creationId xmlns:a16="http://schemas.microsoft.com/office/drawing/2014/main" id="{951C7686-1002-85FD-4D0D-67829EFA395F}"/>
              </a:ext>
            </a:extLst>
          </p:cNvPr>
          <p:cNvPicPr>
            <a:picLocks noChangeAspect="1"/>
          </p:cNvPicPr>
          <p:nvPr/>
        </p:nvPicPr>
        <p:blipFill>
          <a:blip r:embed="rId5"/>
          <a:stretch>
            <a:fillRect/>
          </a:stretch>
        </p:blipFill>
        <p:spPr>
          <a:xfrm>
            <a:off x="4569068" y="4224334"/>
            <a:ext cx="3282317" cy="2020323"/>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36" name="Rectangle 5">
            <a:extLst>
              <a:ext uri="{FF2B5EF4-FFF2-40B4-BE49-F238E27FC236}">
                <a16:creationId xmlns:a16="http://schemas.microsoft.com/office/drawing/2014/main" id="{94B591DD-CD35-E665-2321-337A379F7BCB}"/>
              </a:ext>
            </a:extLst>
          </p:cNvPr>
          <p:cNvSpPr/>
          <p:nvPr/>
        </p:nvSpPr>
        <p:spPr>
          <a:xfrm>
            <a:off x="5418212" y="5935614"/>
            <a:ext cx="799682" cy="2432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9">
            <a:extLst>
              <a:ext uri="{FF2B5EF4-FFF2-40B4-BE49-F238E27FC236}">
                <a16:creationId xmlns:a16="http://schemas.microsoft.com/office/drawing/2014/main" id="{891D2F81-5772-AB14-F2BC-56D2ACC67690}"/>
              </a:ext>
            </a:extLst>
          </p:cNvPr>
          <p:cNvSpPr>
            <a:spLocks noChangeAspect="1"/>
          </p:cNvSpPr>
          <p:nvPr/>
        </p:nvSpPr>
        <p:spPr bwMode="gray">
          <a:xfrm>
            <a:off x="5360258" y="58495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519276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6A5CE1-D221-87B0-521E-2C2399A984B6}"/>
              </a:ext>
            </a:extLst>
          </p:cNvPr>
          <p:cNvPicPr>
            <a:picLocks noChangeAspect="1"/>
          </p:cNvPicPr>
          <p:nvPr/>
        </p:nvPicPr>
        <p:blipFill>
          <a:blip r:embed="rId2"/>
          <a:stretch>
            <a:fillRect/>
          </a:stretch>
        </p:blipFill>
        <p:spPr>
          <a:xfrm>
            <a:off x="170982" y="1190588"/>
            <a:ext cx="7677617" cy="2624826"/>
          </a:xfrm>
          <a:prstGeom prst="rect">
            <a:avLst/>
          </a:prstGeom>
        </p:spPr>
      </p:pic>
      <p:pic>
        <p:nvPicPr>
          <p:cNvPr id="21" name="Picture 20">
            <a:extLst>
              <a:ext uri="{FF2B5EF4-FFF2-40B4-BE49-F238E27FC236}">
                <a16:creationId xmlns:a16="http://schemas.microsoft.com/office/drawing/2014/main" id="{E6D3FF11-8991-3245-02F8-609FF988D899}"/>
              </a:ext>
            </a:extLst>
          </p:cNvPr>
          <p:cNvPicPr>
            <a:picLocks noChangeAspect="1"/>
          </p:cNvPicPr>
          <p:nvPr/>
        </p:nvPicPr>
        <p:blipFill>
          <a:blip r:embed="rId3"/>
          <a:stretch>
            <a:fillRect/>
          </a:stretch>
        </p:blipFill>
        <p:spPr>
          <a:xfrm>
            <a:off x="5436394" y="2796408"/>
            <a:ext cx="1926431" cy="1443339"/>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επεξεργαστείτε το περιεχόμενο του </a:t>
            </a:r>
            <a:r>
              <a:rPr lang="el-GR" sz="1200" err="1"/>
              <a:t>εργου</a:t>
            </a:r>
            <a:r>
              <a:rPr lang="el-GR" sz="1200"/>
              <a:t> ζήτησης Παροχής Πληροφοριών ακολουθώντας τα παρακάτω βήματα</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n-US" sz="1200"/>
              <a:t>Επ</a:t>
            </a:r>
            <a:r>
              <a:rPr lang="en-US" sz="1200" err="1"/>
              <a:t>ιλέξτε</a:t>
            </a:r>
            <a:r>
              <a:rPr lang="en-US" sz="1200"/>
              <a:t> </a:t>
            </a:r>
            <a:r>
              <a:rPr lang="en-US" sz="1200" err="1"/>
              <a:t>το</a:t>
            </a:r>
            <a:r>
              <a:rPr lang="el-GR" sz="1200"/>
              <a:t>ν</a:t>
            </a:r>
            <a:r>
              <a:rPr lang="en-US" sz="1200"/>
              <a:t> </a:t>
            </a:r>
            <a:r>
              <a:rPr lang="en-US" sz="1200" err="1"/>
              <a:t>φάκελο</a:t>
            </a:r>
            <a:r>
              <a:rPr lang="el-GR" sz="1200" b="1"/>
              <a:t> Αιτούμενες Πληροφορίες(</a:t>
            </a:r>
            <a:r>
              <a:rPr lang="en-US" sz="1200" b="1"/>
              <a:t>PDF) </a:t>
            </a:r>
            <a:r>
              <a:rPr lang="en-US" sz="1200" err="1"/>
              <a:t>κάνοντ</a:t>
            </a:r>
            <a:r>
              <a:rPr lang="en-US" sz="1200"/>
              <a:t>ας κλικ στο πλαίσιο στα αριστερά.</a:t>
            </a:r>
          </a:p>
          <a:p>
            <a:pPr marL="228600" indent="-228600" algn="just" rtl="0">
              <a:buClr>
                <a:srgbClr val="F15822"/>
              </a:buClr>
              <a:buFont typeface="+mj-lt"/>
              <a:buAutoNum type="arabicPeriod"/>
            </a:pPr>
            <a:r>
              <a:rPr lang="en-US" sz="1200"/>
              <a:t>K</a:t>
            </a:r>
            <a:r>
              <a:rPr lang="el-GR" sz="1200"/>
              <a:t>άντε κλικ στην επιλογή </a:t>
            </a:r>
            <a:r>
              <a:rPr lang="el-GR" sz="1200" b="1"/>
              <a:t>Προσθήκη</a:t>
            </a:r>
            <a:r>
              <a:rPr lang="el-GR" sz="1200"/>
              <a:t>.</a:t>
            </a:r>
            <a:endParaRPr lang="en-US" sz="1200" b="1"/>
          </a:p>
          <a:p>
            <a:pPr marL="228600" indent="-228600" algn="just" rtl="0">
              <a:buClr>
                <a:srgbClr val="F15822"/>
              </a:buClr>
              <a:buFont typeface="+mj-lt"/>
              <a:buAutoNum type="arabicPeriod"/>
            </a:pPr>
            <a:r>
              <a:rPr lang="el-GR" sz="1200"/>
              <a:t>Επιλέξτε την ένδειξη </a:t>
            </a:r>
            <a:r>
              <a:rPr lang="el-GR" sz="1200" b="1"/>
              <a:t>Ερώτηση</a:t>
            </a:r>
            <a:r>
              <a:rPr lang="el-GR" sz="1200"/>
              <a:t>, εισάγετε το όνομα της ερώτησης, επιλέξτε τύπο απάντησης και ορίστε αν απαιτείται απάντηση από τον προμηθευτή</a:t>
            </a:r>
            <a:endParaRPr lang="en-US" sz="1200"/>
          </a:p>
          <a:p>
            <a:pPr marL="228600" indent="-228600" algn="just" rtl="0">
              <a:buClr>
                <a:srgbClr val="F15822"/>
              </a:buClr>
              <a:buFont typeface="+mj-lt"/>
              <a:buAutoNum type="arabicPeriod"/>
            </a:pPr>
            <a:r>
              <a:rPr lang="el-GR" sz="1200"/>
              <a:t>Κάντε κλικ στην επιλογή </a:t>
            </a:r>
            <a:r>
              <a:rPr lang="el-GR" sz="1200" b="1"/>
              <a:t>Προσθήκη</a:t>
            </a:r>
            <a:r>
              <a:rPr lang="el-GR" sz="1200"/>
              <a:t>.</a:t>
            </a:r>
            <a:endParaRPr lang="it-IT" sz="1200" b="1"/>
          </a:p>
        </p:txBody>
      </p:sp>
      <p:pic>
        <p:nvPicPr>
          <p:cNvPr id="24" name="Picture 23">
            <a:extLst>
              <a:ext uri="{FF2B5EF4-FFF2-40B4-BE49-F238E27FC236}">
                <a16:creationId xmlns:a16="http://schemas.microsoft.com/office/drawing/2014/main" id="{198D14CB-B365-BD7E-54E9-81F3C66FA908}"/>
              </a:ext>
            </a:extLst>
          </p:cNvPr>
          <p:cNvPicPr>
            <a:picLocks noChangeAspect="1"/>
          </p:cNvPicPr>
          <p:nvPr/>
        </p:nvPicPr>
        <p:blipFill>
          <a:blip r:embed="rId4"/>
          <a:stretch>
            <a:fillRect/>
          </a:stretch>
        </p:blipFill>
        <p:spPr>
          <a:xfrm>
            <a:off x="2488301" y="3204280"/>
            <a:ext cx="2697373" cy="3092315"/>
          </a:xfrm>
          <a:prstGeom prst="rect">
            <a:avLst/>
          </a:prstGeom>
          <a:ln>
            <a:solidFill>
              <a:srgbClr val="FF0000"/>
            </a:solidFill>
            <a:prstDash val="dash"/>
          </a:ln>
        </p:spPr>
      </p:pic>
      <p:sp>
        <p:nvSpPr>
          <p:cNvPr id="26" name="Rectangle 25">
            <a:extLst>
              <a:ext uri="{FF2B5EF4-FFF2-40B4-BE49-F238E27FC236}">
                <a16:creationId xmlns:a16="http://schemas.microsoft.com/office/drawing/2014/main" id="{DD2EF72A-78C3-21D9-10AA-6AB0BBA15D14}"/>
              </a:ext>
            </a:extLst>
          </p:cNvPr>
          <p:cNvSpPr/>
          <p:nvPr/>
        </p:nvSpPr>
        <p:spPr>
          <a:xfrm>
            <a:off x="2415946" y="1197718"/>
            <a:ext cx="1705636" cy="2578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496B5D-2B05-792E-F5A6-37EF72AE3519}"/>
              </a:ext>
            </a:extLst>
          </p:cNvPr>
          <p:cNvSpPr/>
          <p:nvPr/>
        </p:nvSpPr>
        <p:spPr>
          <a:xfrm>
            <a:off x="377781" y="3258788"/>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282419C-AC0B-1954-F14B-7F0E059DED95}"/>
              </a:ext>
            </a:extLst>
          </p:cNvPr>
          <p:cNvSpPr/>
          <p:nvPr/>
        </p:nvSpPr>
        <p:spPr>
          <a:xfrm>
            <a:off x="3732582" y="2275763"/>
            <a:ext cx="642215" cy="2360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7B30B51-95E3-F4E4-194D-8514D3E00385}"/>
              </a:ext>
            </a:extLst>
          </p:cNvPr>
          <p:cNvSpPr>
            <a:spLocks noChangeAspect="1"/>
          </p:cNvSpPr>
          <p:nvPr/>
        </p:nvSpPr>
        <p:spPr bwMode="gray">
          <a:xfrm>
            <a:off x="4053688" y="13648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3" name="Oval 32">
            <a:extLst>
              <a:ext uri="{FF2B5EF4-FFF2-40B4-BE49-F238E27FC236}">
                <a16:creationId xmlns:a16="http://schemas.microsoft.com/office/drawing/2014/main" id="{6E177B37-6188-FA28-F043-B94AB4D7F76E}"/>
              </a:ext>
            </a:extLst>
          </p:cNvPr>
          <p:cNvSpPr>
            <a:spLocks noChangeAspect="1"/>
          </p:cNvSpPr>
          <p:nvPr/>
        </p:nvSpPr>
        <p:spPr bwMode="gray">
          <a:xfrm>
            <a:off x="554686" y="34501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4" name="Oval 33">
            <a:extLst>
              <a:ext uri="{FF2B5EF4-FFF2-40B4-BE49-F238E27FC236}">
                <a16:creationId xmlns:a16="http://schemas.microsoft.com/office/drawing/2014/main" id="{FDF77134-AC38-8742-4DF2-BA9BBFEF358E}"/>
              </a:ext>
            </a:extLst>
          </p:cNvPr>
          <p:cNvSpPr>
            <a:spLocks noChangeAspect="1"/>
          </p:cNvSpPr>
          <p:nvPr/>
        </p:nvSpPr>
        <p:spPr bwMode="gray">
          <a:xfrm>
            <a:off x="4306904" y="22146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7" name="Rectangle 36">
            <a:extLst>
              <a:ext uri="{FF2B5EF4-FFF2-40B4-BE49-F238E27FC236}">
                <a16:creationId xmlns:a16="http://schemas.microsoft.com/office/drawing/2014/main" id="{E8A242CE-DEF2-D0E4-B463-3F10F95996FF}"/>
              </a:ext>
            </a:extLst>
          </p:cNvPr>
          <p:cNvSpPr/>
          <p:nvPr/>
        </p:nvSpPr>
        <p:spPr>
          <a:xfrm>
            <a:off x="5477516" y="3388433"/>
            <a:ext cx="956734"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5B66C68-8B12-2B8F-536E-FD2B87F4EA7B}"/>
              </a:ext>
            </a:extLst>
          </p:cNvPr>
          <p:cNvSpPr>
            <a:spLocks noChangeAspect="1"/>
          </p:cNvSpPr>
          <p:nvPr/>
        </p:nvSpPr>
        <p:spPr bwMode="gray">
          <a:xfrm>
            <a:off x="6351884" y="33144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9" name="Connector: Elbow 9">
            <a:extLst>
              <a:ext uri="{FF2B5EF4-FFF2-40B4-BE49-F238E27FC236}">
                <a16:creationId xmlns:a16="http://schemas.microsoft.com/office/drawing/2014/main" id="{4101E0A1-E78E-8F7B-9765-5339AB9A6A90}"/>
              </a:ext>
            </a:extLst>
          </p:cNvPr>
          <p:cNvCxnSpPr>
            <a:cxnSpLocks/>
            <a:stCxn id="30" idx="2"/>
            <a:endCxn id="21" idx="0"/>
          </p:cNvCxnSpPr>
          <p:nvPr/>
        </p:nvCxnSpPr>
        <p:spPr>
          <a:xfrm rot="16200000" flipH="1">
            <a:off x="5084332" y="1481129"/>
            <a:ext cx="284637" cy="234592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Connector: Elbow 9">
            <a:extLst>
              <a:ext uri="{FF2B5EF4-FFF2-40B4-BE49-F238E27FC236}">
                <a16:creationId xmlns:a16="http://schemas.microsoft.com/office/drawing/2014/main" id="{6BB4255B-D86F-9188-645A-4E7C69E4649B}"/>
              </a:ext>
            </a:extLst>
          </p:cNvPr>
          <p:cNvCxnSpPr>
            <a:cxnSpLocks/>
            <a:stCxn id="37" idx="2"/>
            <a:endCxn id="24" idx="3"/>
          </p:cNvCxnSpPr>
          <p:nvPr/>
        </p:nvCxnSpPr>
        <p:spPr>
          <a:xfrm rot="5400000">
            <a:off x="4979921" y="3774475"/>
            <a:ext cx="1181717" cy="77020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7D851A1E-E3D2-BDE1-7C79-FAF70A6A1753}"/>
              </a:ext>
            </a:extLst>
          </p:cNvPr>
          <p:cNvSpPr/>
          <p:nvPr/>
        </p:nvSpPr>
        <p:spPr>
          <a:xfrm>
            <a:off x="2557842" y="4770873"/>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3936BEB-E58B-A8B8-2A89-9CD3BBB55B35}"/>
              </a:ext>
            </a:extLst>
          </p:cNvPr>
          <p:cNvSpPr/>
          <p:nvPr/>
        </p:nvSpPr>
        <p:spPr>
          <a:xfrm>
            <a:off x="2557842" y="5564123"/>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794CA97-C078-BC5E-9848-4B2579E22A89}"/>
              </a:ext>
            </a:extLst>
          </p:cNvPr>
          <p:cNvSpPr/>
          <p:nvPr/>
        </p:nvSpPr>
        <p:spPr>
          <a:xfrm>
            <a:off x="3193647" y="6106295"/>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7CBBBBF-191E-C000-0261-EBE23F7CB74D}"/>
              </a:ext>
            </a:extLst>
          </p:cNvPr>
          <p:cNvSpPr>
            <a:spLocks noChangeAspect="1"/>
          </p:cNvSpPr>
          <p:nvPr/>
        </p:nvSpPr>
        <p:spPr bwMode="gray">
          <a:xfrm>
            <a:off x="3639157" y="59909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9" name="Rectangle 48">
            <a:extLst>
              <a:ext uri="{FF2B5EF4-FFF2-40B4-BE49-F238E27FC236}">
                <a16:creationId xmlns:a16="http://schemas.microsoft.com/office/drawing/2014/main" id="{29666CB7-85A2-5B38-3619-894DD50565E3}"/>
              </a:ext>
            </a:extLst>
          </p:cNvPr>
          <p:cNvSpPr/>
          <p:nvPr/>
        </p:nvSpPr>
        <p:spPr>
          <a:xfrm>
            <a:off x="2557842" y="3430596"/>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9291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279DD-A04D-B59C-5CCE-12F151C4C57A}"/>
              </a:ext>
            </a:extLst>
          </p:cNvPr>
          <p:cNvPicPr>
            <a:picLocks noChangeAspect="1"/>
          </p:cNvPicPr>
          <p:nvPr/>
        </p:nvPicPr>
        <p:blipFill>
          <a:blip r:embed="rId3"/>
          <a:stretch>
            <a:fillRect/>
          </a:stretch>
        </p:blipFill>
        <p:spPr>
          <a:xfrm>
            <a:off x="5173319" y="1744437"/>
            <a:ext cx="2833032" cy="3022602"/>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76658360-FFA6-B077-A550-F1FE192033C5}"/>
              </a:ext>
            </a:extLst>
          </p:cNvPr>
          <p:cNvPicPr>
            <a:picLocks noChangeAspect="1"/>
          </p:cNvPicPr>
          <p:nvPr/>
        </p:nvPicPr>
        <p:blipFill>
          <a:blip r:embed="rId4"/>
          <a:stretch>
            <a:fillRect/>
          </a:stretch>
        </p:blipFill>
        <p:spPr>
          <a:xfrm>
            <a:off x="182041" y="1282781"/>
            <a:ext cx="4591223" cy="421249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50802"/>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 Δημιουργία Προσαρμοσμένου Σεναρίου Ανάθεσης </a:t>
            </a:r>
            <a:r>
              <a:rPr lang="en-US" b="1" dirty="0">
                <a:latin typeface="+mn-lt"/>
              </a:rPr>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a:t>
            </a:r>
            <a:r>
              <a:rPr lang="el-GR" b="1" dirty="0"/>
              <a:t>Σενάρια αναθέσεων </a:t>
            </a:r>
            <a:r>
              <a:rPr lang="el-GR" dirty="0"/>
              <a:t>της σελίδας του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l-GR" dirty="0"/>
              <a:t>.</a:t>
            </a:r>
            <a:endParaRPr lang="en-US" dirty="0"/>
          </a:p>
          <a:p>
            <a:pPr algn="just">
              <a:buClr>
                <a:srgbClr val="F15822"/>
              </a:buClr>
            </a:pPr>
            <a:endParaRPr lang="en-US"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3502434" y="2543487"/>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3416669" y="24794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B92F4BEF-EC21-C290-2605-55A6BCCF659E}"/>
              </a:ext>
            </a:extLst>
          </p:cNvPr>
          <p:cNvSpPr/>
          <p:nvPr/>
        </p:nvSpPr>
        <p:spPr>
          <a:xfrm>
            <a:off x="7027296" y="4484116"/>
            <a:ext cx="450075" cy="282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941531" y="4420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8" idx="1"/>
          </p:cNvCxnSpPr>
          <p:nvPr/>
        </p:nvCxnSpPr>
        <p:spPr>
          <a:xfrm rot="16200000" flipH="1">
            <a:off x="4261550" y="2343968"/>
            <a:ext cx="387897" cy="14356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50B1E8-2BEF-8630-A4C1-A617F357E825}"/>
              </a:ext>
            </a:extLst>
          </p:cNvPr>
          <p:cNvSpPr/>
          <p:nvPr/>
        </p:nvSpPr>
        <p:spPr>
          <a:xfrm>
            <a:off x="5183910" y="1769165"/>
            <a:ext cx="1554242" cy="281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5098144" y="1705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0274445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F06D9D-480B-B1CD-BAC5-6E9453C66C46}"/>
              </a:ext>
            </a:extLst>
          </p:cNvPr>
          <p:cNvPicPr>
            <a:picLocks noChangeAspect="1"/>
          </p:cNvPicPr>
          <p:nvPr/>
        </p:nvPicPr>
        <p:blipFill>
          <a:blip r:embed="rId3"/>
          <a:stretch>
            <a:fillRect/>
          </a:stretch>
        </p:blipFill>
        <p:spPr>
          <a:xfrm>
            <a:off x="2225426" y="4145033"/>
            <a:ext cx="3524431" cy="1778091"/>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BDFCAB1D-0984-0052-10D7-68E2E3BE64B3}"/>
              </a:ext>
            </a:extLst>
          </p:cNvPr>
          <p:cNvPicPr>
            <a:picLocks noChangeAspect="1"/>
          </p:cNvPicPr>
          <p:nvPr/>
        </p:nvPicPr>
        <p:blipFill>
          <a:blip r:embed="rId4"/>
          <a:stretch>
            <a:fillRect/>
          </a:stretch>
        </p:blipFill>
        <p:spPr>
          <a:xfrm>
            <a:off x="186160" y="1100509"/>
            <a:ext cx="7992640" cy="24820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a:t>
            </a:r>
            <a:r>
              <a:rPr lang="en-US" b="1" dirty="0">
                <a:latin typeface="+mn-lt"/>
              </a:rPr>
              <a:t>– </a:t>
            </a:r>
            <a:r>
              <a:rPr lang="el-GR" b="1" dirty="0">
                <a:latin typeface="+mn-lt"/>
              </a:rPr>
              <a:t>Δημιουργία Προσαρμοσμένου Σεναρίου Ανάθεσης </a:t>
            </a:r>
            <a:r>
              <a:rPr lang="en-US" b="1" dirty="0">
                <a:latin typeface="+mn-lt"/>
              </a:rPr>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Ιδιοκτήτης του έργου μπορεί συμπληρωματικά να αποφασίσει να δημιουργήσει ένα προσαρμοσμένο σενάριο ανάθεσης</a:t>
            </a:r>
            <a:r>
              <a:rPr lang="en-US" dirty="0"/>
              <a:t>. </a:t>
            </a:r>
          </a:p>
          <a:p>
            <a:pPr algn="just">
              <a:buClr>
                <a:srgbClr val="F15822"/>
              </a:buClr>
            </a:pPr>
            <a:r>
              <a:rPr lang="el-GR" dirty="0"/>
              <a:t>Αρχικά, μεταβείτε στην ενότητα </a:t>
            </a:r>
            <a:r>
              <a:rPr lang="el-GR" b="1" dirty="0"/>
              <a:t>Κατακύρωση  </a:t>
            </a:r>
            <a:r>
              <a:rPr lang="el-GR" dirty="0"/>
              <a:t>της σελίδας του Διαγωνισμού</a:t>
            </a:r>
            <a:r>
              <a:rPr lang="en-US" dirty="0"/>
              <a:t>.</a:t>
            </a:r>
            <a:endParaRPr lang="el-GR" b="1" dirty="0"/>
          </a:p>
          <a:p>
            <a:pPr marL="228600" indent="-228600" algn="just">
              <a:buClr>
                <a:srgbClr val="F15822"/>
              </a:buClr>
              <a:buFont typeface="+mj-lt"/>
              <a:buAutoNum type="arabicPeriod" startAt="4"/>
            </a:pPr>
            <a:r>
              <a:rPr lang="el-GR" dirty="0"/>
              <a:t>Κάντε κλικ στις τρεις τελείες δίπλα στον Πελάτη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p>
          <a:p>
            <a:pPr marL="228600" indent="-228600" algn="just">
              <a:buClr>
                <a:srgbClr val="F15822"/>
              </a:buClr>
              <a:buFont typeface="+mj-lt"/>
              <a:buAutoNum type="arabicPeriod" startAt="4"/>
            </a:pPr>
            <a:r>
              <a:rPr lang="el-GR" dirty="0"/>
              <a:t>Εισάγετε το ποσοστό που θέλετε να ανατεθεί σε αυτόν τον Πελάτη.</a:t>
            </a:r>
            <a:endParaRPr lang="en-US" dirty="0"/>
          </a:p>
          <a:p>
            <a:pPr marL="228600" indent="-228600" algn="just">
              <a:buClr>
                <a:srgbClr val="F15822"/>
              </a:buClr>
              <a:buFont typeface="+mj-lt"/>
              <a:buAutoNum type="arabicPeriod" startAt="4"/>
            </a:pPr>
            <a:r>
              <a:rPr lang="el-GR" dirty="0"/>
              <a:t>Κάντε κλικ στο </a:t>
            </a:r>
            <a:r>
              <a:rPr lang="el-GR" b="1" dirty="0"/>
              <a:t>Ανάθεση</a:t>
            </a:r>
            <a:r>
              <a:rPr lang="en-US" b="1" dirty="0"/>
              <a:t>.</a:t>
            </a:r>
            <a:endParaRPr lang="en-US"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749857" y="2060831"/>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967130" y="19575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832630" y="2479696"/>
            <a:ext cx="1639084" cy="2368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035023" y="2128724"/>
            <a:ext cx="617149" cy="35097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403820" y="241180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21" idx="0"/>
          </p:cNvCxnSpPr>
          <p:nvPr/>
        </p:nvCxnSpPr>
        <p:spPr>
          <a:xfrm rot="10800000" flipV="1">
            <a:off x="3987642" y="2598131"/>
            <a:ext cx="1844988" cy="154690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5">
            <a:extLst>
              <a:ext uri="{FF2B5EF4-FFF2-40B4-BE49-F238E27FC236}">
                <a16:creationId xmlns:a16="http://schemas.microsoft.com/office/drawing/2014/main" id="{62FD09AA-AD9B-A4FE-57ED-3C6E04FFC291}"/>
              </a:ext>
            </a:extLst>
          </p:cNvPr>
          <p:cNvSpPr/>
          <p:nvPr/>
        </p:nvSpPr>
        <p:spPr>
          <a:xfrm>
            <a:off x="2225426" y="5136707"/>
            <a:ext cx="1204593"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362126" y="50688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4255013" y="5599117"/>
            <a:ext cx="752385"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4934543" y="5506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321455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245B24-7D89-C585-2A65-17905596FF3E}"/>
              </a:ext>
            </a:extLst>
          </p:cNvPr>
          <p:cNvPicPr>
            <a:picLocks noChangeAspect="1"/>
          </p:cNvPicPr>
          <p:nvPr/>
        </p:nvPicPr>
        <p:blipFill>
          <a:blip r:embed="rId3"/>
          <a:stretch>
            <a:fillRect/>
          </a:stretch>
        </p:blipFill>
        <p:spPr>
          <a:xfrm>
            <a:off x="501652" y="1235875"/>
            <a:ext cx="7192664" cy="438625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a:t>
            </a:r>
            <a:r>
              <a:rPr lang="en-US" b="1" dirty="0">
                <a:latin typeface="+mn-lt"/>
              </a:rPr>
              <a:t>– </a:t>
            </a:r>
            <a:r>
              <a:rPr lang="el-GR" b="1" dirty="0">
                <a:latin typeface="+mn-lt"/>
              </a:rPr>
              <a:t>Δημιουργία Προσαρμοσμένου Σεναρίου Ανάθεσης </a:t>
            </a:r>
            <a:r>
              <a:rPr lang="en-US" b="1" dirty="0">
                <a:latin typeface="+mn-lt"/>
              </a:rPr>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 </a:t>
            </a:r>
            <a:r>
              <a:rPr lang="el-GR" dirty="0"/>
              <a:t>το προσαρμοσμένο σενάριο είναι πλέον ορατό</a:t>
            </a:r>
            <a:r>
              <a:rPr lang="en-US" dirty="0"/>
              <a:t>.</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5335479" y="2290441"/>
            <a:ext cx="2539013" cy="19442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2592280" y="5024925"/>
            <a:ext cx="2934440" cy="597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5469290" y="49570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12975450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DDCCC-E4A9-D061-C0D7-3AB1DC69C533}"/>
              </a:ext>
            </a:extLst>
          </p:cNvPr>
          <p:cNvPicPr>
            <a:picLocks noChangeAspect="1"/>
          </p:cNvPicPr>
          <p:nvPr/>
        </p:nvPicPr>
        <p:blipFill>
          <a:blip r:embed="rId3"/>
          <a:stretch>
            <a:fillRect/>
          </a:stretch>
        </p:blipFill>
        <p:spPr>
          <a:xfrm>
            <a:off x="1642330" y="1250456"/>
            <a:ext cx="5223707" cy="48631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dirty="0"/>
              <a:t>Στο παράθυρο που ανοίγει όταν υποβάλετε την ανάθεση για έγκριση, μπορείτε να επιλέξετε να ειδοποιηθούν οι Πελάτες που έλαβαν ανάθεση αλλά και αυτοί που δεν έλαβαν.</a:t>
            </a:r>
            <a:endParaRPr lang="en-US" dirty="0"/>
          </a:p>
          <a:p>
            <a:pPr marL="228600" indent="-228600" algn="just">
              <a:buClr>
                <a:srgbClr val="F15822"/>
              </a:buClr>
              <a:buFont typeface="+mj-lt"/>
              <a:buAutoNum type="arabicPeriod" startAt="2"/>
            </a:pPr>
            <a:r>
              <a:rPr lang="el-GR" dirty="0"/>
              <a:t>Κάντε κλικ στην </a:t>
            </a:r>
            <a:r>
              <a:rPr lang="el-GR" b="1" dirty="0"/>
              <a:t>Επιβεβαίωση</a:t>
            </a:r>
            <a:r>
              <a:rPr lang="el-GR" dirty="0"/>
              <a:t> για να επιβεβαιώσετε την επιλογή σας. </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1733332" y="3850706"/>
            <a:ext cx="4996919" cy="11740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651898" y="5729335"/>
            <a:ext cx="1273587"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42330" y="37828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879265" y="56614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82223085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2AD223-7E80-55E2-AC98-1E4F92E24FFA}"/>
              </a:ext>
            </a:extLst>
          </p:cNvPr>
          <p:cNvPicPr>
            <a:picLocks noChangeAspect="1"/>
          </p:cNvPicPr>
          <p:nvPr/>
        </p:nvPicPr>
        <p:blipFill>
          <a:blip r:embed="rId3"/>
          <a:stretch>
            <a:fillRect/>
          </a:stretch>
        </p:blipFill>
        <p:spPr>
          <a:xfrm>
            <a:off x="243826" y="1206285"/>
            <a:ext cx="7941819" cy="3017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00339"/>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400" dirty="0"/>
              <a:t>Το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αρνηθείτε) απευθείας από το email</a:t>
            </a:r>
            <a:r>
              <a:rPr lang="en-US" dirty="0"/>
              <a:t>:</a:t>
            </a:r>
          </a:p>
          <a:p>
            <a:pPr marL="342900" indent="-342900" algn="just">
              <a:spcAft>
                <a:spcPts val="0"/>
              </a:spcAft>
              <a:buClr>
                <a:srgbClr val="F15822"/>
              </a:buClr>
              <a:buFont typeface="+mj-lt"/>
              <a:buAutoNum type="arabicPeriod"/>
            </a:pPr>
            <a:r>
              <a:rPr lang="el-GR" dirty="0"/>
              <a:t>Κάντε κλικ στον σύνδεσμο στην κατάλληλη ενέργεια.</a:t>
            </a:r>
            <a:endParaRPr lang="en-US" dirty="0"/>
          </a:p>
          <a:p>
            <a:pPr marL="342900" indent="-342900" algn="just">
              <a:spcAft>
                <a:spcPts val="0"/>
              </a:spcAf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342900" indent="-342900" algn="just">
              <a:spcAft>
                <a:spcPts val="0"/>
              </a:spcAft>
              <a:buClr>
                <a:srgbClr val="F15822"/>
              </a:buClr>
              <a:buFont typeface="+mj-lt"/>
              <a:buAutoNum type="arabicPeriod"/>
            </a:pPr>
            <a:r>
              <a:rPr lang="el-GR" dirty="0"/>
              <a:t>Κάντε κλικ στο </a:t>
            </a:r>
            <a:r>
              <a:rPr lang="el-GR" b="1" dirty="0"/>
              <a:t>Αποστολή</a:t>
            </a:r>
            <a:r>
              <a:rPr lang="el-GR" dirty="0"/>
              <a:t>.</a:t>
            </a:r>
            <a:endParaRPr lang="en-US" dirty="0"/>
          </a:p>
          <a:p>
            <a:pPr algn="just">
              <a:spcAft>
                <a:spcPts val="0"/>
              </a:spcAft>
              <a:buClr>
                <a:srgbClr val="F15822"/>
              </a:buClr>
            </a:pP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1064686" y="2821962"/>
            <a:ext cx="71611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1710799" y="27451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4" name="Picture 3">
            <a:extLst>
              <a:ext uri="{FF2B5EF4-FFF2-40B4-BE49-F238E27FC236}">
                <a16:creationId xmlns:a16="http://schemas.microsoft.com/office/drawing/2014/main" id="{2A77416C-B165-11AB-6279-29EA6763EA6C}"/>
              </a:ext>
            </a:extLst>
          </p:cNvPr>
          <p:cNvPicPr>
            <a:picLocks noChangeAspect="1"/>
          </p:cNvPicPr>
          <p:nvPr/>
        </p:nvPicPr>
        <p:blipFill>
          <a:blip r:embed="rId4"/>
          <a:stretch>
            <a:fillRect/>
          </a:stretch>
        </p:blipFill>
        <p:spPr>
          <a:xfrm>
            <a:off x="3659414" y="1394349"/>
            <a:ext cx="4041321" cy="3810000"/>
          </a:xfrm>
          <a:prstGeom prst="rect">
            <a:avLst/>
          </a:prstGeom>
          <a:ln>
            <a:solidFill>
              <a:srgbClr val="FF0000"/>
            </a:solidFill>
            <a:prstDash val="dash"/>
          </a:ln>
        </p:spPr>
      </p:pic>
      <p:sp>
        <p:nvSpPr>
          <p:cNvPr id="6" name="Rectangle 5">
            <a:extLst>
              <a:ext uri="{FF2B5EF4-FFF2-40B4-BE49-F238E27FC236}">
                <a16:creationId xmlns:a16="http://schemas.microsoft.com/office/drawing/2014/main" id="{F6F382B8-03B8-991C-3B75-A5645A9EB49D}"/>
              </a:ext>
            </a:extLst>
          </p:cNvPr>
          <p:cNvSpPr/>
          <p:nvPr/>
        </p:nvSpPr>
        <p:spPr>
          <a:xfrm>
            <a:off x="3762258" y="2446828"/>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Oval 6">
            <a:extLst>
              <a:ext uri="{FF2B5EF4-FFF2-40B4-BE49-F238E27FC236}">
                <a16:creationId xmlns:a16="http://schemas.microsoft.com/office/drawing/2014/main" id="{C62E2929-3AC7-078A-46C5-413CEAAB3329}"/>
              </a:ext>
            </a:extLst>
          </p:cNvPr>
          <p:cNvSpPr/>
          <p:nvPr/>
        </p:nvSpPr>
        <p:spPr>
          <a:xfrm>
            <a:off x="6014654" y="1911427"/>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3F8C9B2-599F-D829-6CDD-BF680F282704}"/>
              </a:ext>
            </a:extLst>
          </p:cNvPr>
          <p:cNvSpPr>
            <a:spLocks noChangeAspect="1"/>
          </p:cNvSpPr>
          <p:nvPr/>
        </p:nvSpPr>
        <p:spPr bwMode="gray">
          <a:xfrm>
            <a:off x="3659414" y="24587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9" name="Rectangle 5">
            <a:extLst>
              <a:ext uri="{FF2B5EF4-FFF2-40B4-BE49-F238E27FC236}">
                <a16:creationId xmlns:a16="http://schemas.microsoft.com/office/drawing/2014/main" id="{9FF6617C-2EEB-CAA2-C3A7-FC8C966EB42E}"/>
              </a:ext>
            </a:extLst>
          </p:cNvPr>
          <p:cNvSpPr/>
          <p:nvPr/>
        </p:nvSpPr>
        <p:spPr>
          <a:xfrm>
            <a:off x="3727306" y="4851698"/>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2B97EEC-134D-6DD3-B954-B94E54074B9B}"/>
              </a:ext>
            </a:extLst>
          </p:cNvPr>
          <p:cNvSpPr>
            <a:spLocks noChangeAspect="1"/>
          </p:cNvSpPr>
          <p:nvPr/>
        </p:nvSpPr>
        <p:spPr bwMode="gray">
          <a:xfrm>
            <a:off x="4637763" y="4758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2" name="Connector: Elbow 9">
            <a:extLst>
              <a:ext uri="{FF2B5EF4-FFF2-40B4-BE49-F238E27FC236}">
                <a16:creationId xmlns:a16="http://schemas.microsoft.com/office/drawing/2014/main" id="{3CEC4E75-BF67-426F-9D3E-0CCA7FF28FBC}"/>
              </a:ext>
            </a:extLst>
          </p:cNvPr>
          <p:cNvCxnSpPr>
            <a:cxnSpLocks/>
            <a:stCxn id="11" idx="3"/>
            <a:endCxn id="4" idx="1"/>
          </p:cNvCxnSpPr>
          <p:nvPr/>
        </p:nvCxnSpPr>
        <p:spPr>
          <a:xfrm>
            <a:off x="1780804" y="2889855"/>
            <a:ext cx="1878610" cy="4094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E47A34F-3D90-A71C-BD70-59FDB1A78D9A}"/>
              </a:ext>
            </a:extLst>
          </p:cNvPr>
          <p:cNvSpPr/>
          <p:nvPr/>
        </p:nvSpPr>
        <p:spPr>
          <a:xfrm>
            <a:off x="3759687" y="2050743"/>
            <a:ext cx="913589" cy="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7978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FE452D-07E0-C34F-1DF1-255DB62A4455}"/>
              </a:ext>
            </a:extLst>
          </p:cNvPr>
          <p:cNvPicPr>
            <a:picLocks noChangeAspect="1"/>
          </p:cNvPicPr>
          <p:nvPr/>
        </p:nvPicPr>
        <p:blipFill>
          <a:blip r:embed="rId3"/>
          <a:stretch>
            <a:fillRect/>
          </a:stretch>
        </p:blipFill>
        <p:spPr>
          <a:xfrm>
            <a:off x="260583" y="1198995"/>
            <a:ext cx="7711565" cy="48957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του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n-US" b="1" kern="1200" dirty="0">
                <a:solidFill>
                  <a:srgbClr val="000000"/>
                </a:solidFill>
                <a:effectLst/>
                <a:latin typeface="Calibri" panose="020F0502020204030204" pitchFamily="34" charset="0"/>
                <a:ea typeface="+mn-ea"/>
                <a:cs typeface="Calibri" panose="020F0502020204030204" pitchFamily="34" charset="0"/>
              </a:rPr>
              <a:t>.</a:t>
            </a:r>
            <a:endParaRPr lang="en-US" b="1" dirty="0">
              <a:effectLst/>
            </a:endParaRPr>
          </a:p>
          <a:p>
            <a:pPr algn="just">
              <a:buClr>
                <a:srgbClr val="F15822"/>
              </a:buClr>
            </a:pP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625939" y="5591114"/>
            <a:ext cx="2236376" cy="2840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792310" y="55232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4453458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DD0FA6-BFCE-3D0E-8A68-ED3D276164D7}"/>
              </a:ext>
            </a:extLst>
          </p:cNvPr>
          <p:cNvPicPr>
            <a:picLocks noChangeAspect="1"/>
          </p:cNvPicPr>
          <p:nvPr/>
        </p:nvPicPr>
        <p:blipFill>
          <a:blip r:embed="rId3"/>
          <a:stretch>
            <a:fillRect/>
          </a:stretch>
        </p:blipFill>
        <p:spPr>
          <a:xfrm>
            <a:off x="225589" y="1151990"/>
            <a:ext cx="7944424" cy="22070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rtl="0" eaLnBrk="1" latinLnBrk="0" hangingPunct="1">
              <a:lnSpc>
                <a:spcPct val="90000"/>
              </a:lnSpc>
              <a:spcBef>
                <a:spcPts val="1000"/>
              </a:spcBef>
              <a:spcAft>
                <a:spcPts val="0"/>
              </a:spcAft>
              <a:buClr>
                <a:srgbClr val="FF0000"/>
              </a:buClr>
              <a:buFont typeface="+mj-lt"/>
              <a:buAutoNum type="arabicPeriod" startAt="2"/>
            </a:pPr>
            <a:r>
              <a:rPr lang="el-GR" kern="1200" dirty="0">
                <a:solidFill>
                  <a:srgbClr val="000000"/>
                </a:solidFill>
                <a:effectLst/>
                <a:latin typeface="Calibri" panose="020F0502020204030204" pitchFamily="34" charset="0"/>
                <a:ea typeface="+mn-ea"/>
                <a:cs typeface="Calibri" panose="020F0502020204030204" pitchFamily="34" charset="0"/>
              </a:rPr>
              <a:t>Μέσα στις λεπτομέρειες της εργασίας, μεταβείτε κάτω μέχρι την ενότητα </a:t>
            </a:r>
            <a:r>
              <a:rPr lang="el-GR" b="1" kern="1200" dirty="0">
                <a:solidFill>
                  <a:srgbClr val="000000"/>
                </a:solidFill>
                <a:effectLst/>
                <a:latin typeface="Calibri" panose="020F0502020204030204" pitchFamily="34" charset="0"/>
                <a:ea typeface="+mn-ea"/>
                <a:cs typeface="Calibri" panose="020F0502020204030204" pitchFamily="34" charset="0"/>
              </a:rPr>
              <a:t>Σχόλια και ιστορικό δραστηριοτήτων</a:t>
            </a:r>
            <a:r>
              <a:rPr lang="en-US" kern="1200" dirty="0">
                <a:solidFill>
                  <a:srgbClr val="000000"/>
                </a:solidFill>
                <a:effectLst/>
                <a:latin typeface="Calibri" panose="020F0502020204030204" pitchFamily="34" charset="0"/>
                <a:ea typeface="+mn-ea"/>
                <a:cs typeface="Calibri" panose="020F0502020204030204" pitchFamily="34" charset="0"/>
              </a:rPr>
              <a:t>.</a:t>
            </a:r>
            <a:r>
              <a:rPr lang="en-US" dirty="0"/>
              <a:t> </a:t>
            </a:r>
            <a:r>
              <a:rPr lang="el-GR" dirty="0"/>
              <a:t>Εκεί </a:t>
            </a:r>
            <a:r>
              <a:rPr lang="el-GR" dirty="0">
                <a:solidFill>
                  <a:srgbClr val="000000"/>
                </a:solidFill>
                <a:latin typeface="Calibri" panose="020F0502020204030204" pitchFamily="34" charset="0"/>
                <a:cs typeface="Calibri" panose="020F0502020204030204" pitchFamily="34" charset="0"/>
              </a:rPr>
              <a:t>ο</a:t>
            </a:r>
            <a:r>
              <a:rPr lang="el-GR" kern="1200" dirty="0">
                <a:solidFill>
                  <a:srgbClr val="000000"/>
                </a:solidFill>
                <a:effectLst/>
                <a:latin typeface="Calibri" panose="020F0502020204030204" pitchFamily="34" charset="0"/>
                <a:ea typeface="+mn-ea"/>
                <a:cs typeface="Calibri" panose="020F0502020204030204" pitchFamily="34" charset="0"/>
              </a:rPr>
              <a:t> Χρήστης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algn="just" rtl="0" eaLnBrk="1" latinLnBrk="0" hangingPunct="1">
              <a:lnSpc>
                <a:spcPct val="90000"/>
              </a:lnSpc>
              <a:spcBef>
                <a:spcPts val="1000"/>
              </a:spcBef>
              <a:spcAft>
                <a:spcPts val="0"/>
              </a:spcAft>
              <a:buClr>
                <a:srgbClr val="FF0000"/>
              </a:buClr>
            </a:pPr>
            <a:r>
              <a:rPr lang="en-US" kern="1200" dirty="0">
                <a:solidFill>
                  <a:srgbClr val="000000"/>
                </a:solidFill>
                <a:effectLst/>
                <a:latin typeface="Calibri" panose="020F0502020204030204" pitchFamily="34" charset="0"/>
                <a:ea typeface="+mn-ea"/>
                <a:cs typeface="Calibri" panose="020F0502020204030204" pitchFamily="34" charset="0"/>
              </a:rPr>
              <a:t>(</a:t>
            </a:r>
            <a:r>
              <a:rPr lang="el-GR" kern="1200" dirty="0">
                <a:solidFill>
                  <a:srgbClr val="000000"/>
                </a:solidFill>
                <a:effectLst/>
                <a:latin typeface="Calibri" panose="020F0502020204030204" pitchFamily="34" charset="0"/>
                <a:ea typeface="+mn-ea"/>
                <a:cs typeface="Calibri" panose="020F0502020204030204" pitchFamily="34" charset="0"/>
              </a:rPr>
              <a:t>Ένα σχόλιο έχει γραφτεί και από τους δύο </a:t>
            </a:r>
            <a:r>
              <a:rPr lang="el-GR" kern="1200" dirty="0" err="1">
                <a:solidFill>
                  <a:srgbClr val="000000"/>
                </a:solidFill>
                <a:effectLst/>
                <a:latin typeface="Calibri" panose="020F0502020204030204" pitchFamily="34" charset="0"/>
                <a:ea typeface="+mn-ea"/>
                <a:cs typeface="Calibri" panose="020F0502020204030204" pitchFamily="34" charset="0"/>
              </a:rPr>
              <a:t>Εγκριτές</a:t>
            </a:r>
            <a:r>
              <a:rPr lang="el-GR" kern="1200" dirty="0">
                <a:solidFill>
                  <a:srgbClr val="000000"/>
                </a:solidFill>
                <a:effectLst/>
                <a:latin typeface="Calibri" panose="020F0502020204030204" pitchFamily="34" charset="0"/>
                <a:ea typeface="+mn-ea"/>
                <a:cs typeface="Calibri" panose="020F0502020204030204" pitchFamily="34" charset="0"/>
              </a:rPr>
              <a:t> μέσα στο </a:t>
            </a:r>
            <a:r>
              <a:rPr lang="en-US" dirty="0">
                <a:solidFill>
                  <a:srgbClr val="000000"/>
                </a:solidFill>
                <a:latin typeface="Calibri" panose="020F0502020204030204" pitchFamily="34" charset="0"/>
                <a:cs typeface="Calibri" panose="020F0502020204030204" pitchFamily="34" charset="0"/>
              </a:rPr>
              <a:t>email </a:t>
            </a:r>
            <a:r>
              <a:rPr lang="el-GR" dirty="0">
                <a:solidFill>
                  <a:srgbClr val="000000"/>
                </a:solidFill>
                <a:latin typeface="Calibri" panose="020F0502020204030204" pitchFamily="34" charset="0"/>
                <a:cs typeface="Calibri" panose="020F0502020204030204" pitchFamily="34" charset="0"/>
              </a:rPr>
              <a:t>της έγκρισης, για λόγους επίδειξης μόνο</a:t>
            </a:r>
            <a:r>
              <a:rPr lang="en-US" i="1" kern="1200" dirty="0">
                <a:solidFill>
                  <a:srgbClr val="000000"/>
                </a:solidFill>
                <a:effectLst/>
                <a:latin typeface="Calibri" panose="020F0502020204030204" pitchFamily="34" charset="0"/>
                <a:ea typeface="+mn-ea"/>
                <a:cs typeface="Calibri" panose="020F0502020204030204" pitchFamily="34" charset="0"/>
              </a:rPr>
              <a:t>)</a:t>
            </a:r>
            <a:r>
              <a:rPr lang="el-GR" i="1"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startAt="3"/>
            </a:pPr>
            <a:r>
              <a:rPr lang="el-GR" kern="1200" dirty="0">
                <a:solidFill>
                  <a:srgbClr val="000000"/>
                </a:solidFill>
                <a:effectLst/>
                <a:latin typeface="Calibri" panose="020F0502020204030204" pitchFamily="34" charset="0"/>
                <a:ea typeface="+mn-ea"/>
                <a:cs typeface="Calibri" panose="020F0502020204030204" pitchFamily="34" charset="0"/>
              </a:rPr>
              <a:t>Για να επιστρέψετε στη σελίδα του Διαγωνισμού, κάντε κλικ στο </a:t>
            </a:r>
            <a:r>
              <a:rPr lang="el-GR" b="1" kern="1200" dirty="0">
                <a:solidFill>
                  <a:srgbClr val="000000"/>
                </a:solidFill>
                <a:effectLst/>
                <a:latin typeface="Calibri" panose="020F0502020204030204" pitchFamily="34" charset="0"/>
                <a:ea typeface="+mn-ea"/>
                <a:cs typeface="Calibri" panose="020F0502020204030204" pitchFamily="34" charset="0"/>
              </a:rPr>
              <a:t>Κλείσιμο</a:t>
            </a:r>
            <a:r>
              <a:rPr lang="el-GR"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algn="just" rtl="0" eaLnBrk="1" latinLnBrk="0" hangingPunct="1">
              <a:lnSpc>
                <a:spcPct val="90000"/>
              </a:lnSpc>
              <a:spcBef>
                <a:spcPts val="1000"/>
              </a:spcBef>
              <a:spcAft>
                <a:spcPts val="0"/>
              </a:spcAft>
              <a:buClr>
                <a:srgbClr val="FF0000"/>
              </a:buClr>
            </a:pP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61100" y="2032986"/>
            <a:ext cx="2586991" cy="1286115"/>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643931" y="1639441"/>
            <a:ext cx="849629" cy="412713"/>
          </a:xfrm>
          <a:prstGeom prst="wedgeEllipseCallout">
            <a:avLst>
              <a:gd name="adj1" fmla="val -22922"/>
              <a:gd name="adj2" fmla="val 62500"/>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69094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7446683" y="12863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88299" y="32512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1174929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DB42CF-FA0C-282B-A561-C271540AD80E}"/>
              </a:ext>
            </a:extLst>
          </p:cNvPr>
          <p:cNvPicPr>
            <a:picLocks noChangeAspect="1"/>
          </p:cNvPicPr>
          <p:nvPr/>
        </p:nvPicPr>
        <p:blipFill>
          <a:blip r:embed="rId3"/>
          <a:stretch>
            <a:fillRect/>
          </a:stretch>
        </p:blipFill>
        <p:spPr>
          <a:xfrm>
            <a:off x="196757" y="2976970"/>
            <a:ext cx="7815606" cy="3355568"/>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42F64E6B-6D40-0654-2DE6-2767FBC47B65}"/>
              </a:ext>
            </a:extLst>
          </p:cNvPr>
          <p:cNvPicPr>
            <a:picLocks noChangeAspect="1"/>
          </p:cNvPicPr>
          <p:nvPr/>
        </p:nvPicPr>
        <p:blipFill rotWithShape="1">
          <a:blip r:embed="rId4"/>
          <a:srcRect t="11633" b="26293"/>
          <a:stretch/>
        </p:blipFill>
        <p:spPr>
          <a:xfrm>
            <a:off x="196757" y="1158930"/>
            <a:ext cx="8010489" cy="145945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sz="1400" dirty="0"/>
              <a:t>Μέσα στο email έγκρισης, οι χρήστες </a:t>
            </a:r>
            <a:r>
              <a:rPr lang="el-GR" sz="1400" dirty="0" err="1"/>
              <a:t>μπορΤο</a:t>
            </a:r>
            <a:r>
              <a:rPr lang="el-GR" sz="1400" dirty="0"/>
              <a:t>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απορρίψετε) τη δημοσίευση του διαγωνισμού</a:t>
            </a:r>
            <a:r>
              <a:rPr lang="en-US" dirty="0"/>
              <a:t>:</a:t>
            </a:r>
          </a:p>
          <a:p>
            <a:pPr marL="228600" indent="-228600" algn="just">
              <a:buClr>
                <a:srgbClr val="F15822"/>
              </a:buClr>
              <a:buFont typeface="+mj-lt"/>
              <a:buAutoNum type="arabicPeriod"/>
            </a:pPr>
            <a:r>
              <a:rPr lang="el-GR" dirty="0"/>
              <a:t>Εισέλθετε στο σύστημα του </a:t>
            </a:r>
            <a:r>
              <a:rPr lang="en-US" dirty="0"/>
              <a:t>Sap ARIBA </a:t>
            </a:r>
            <a:r>
              <a:rPr lang="el-GR" dirty="0"/>
              <a:t>και</a:t>
            </a:r>
            <a:r>
              <a:rPr lang="en-US" dirty="0"/>
              <a:t>, </a:t>
            </a:r>
            <a:r>
              <a:rPr lang="el-GR" dirty="0"/>
              <a:t>στην </a:t>
            </a:r>
            <a:r>
              <a:rPr lang="el-GR" b="1" dirty="0"/>
              <a:t>Αρχική Σελίδα</a:t>
            </a:r>
            <a:r>
              <a:rPr lang="en-US" dirty="0"/>
              <a:t>, </a:t>
            </a:r>
            <a:r>
              <a:rPr lang="el-GR" dirty="0"/>
              <a:t>πηγαίνετε στη καρτέλα </a:t>
            </a:r>
            <a:r>
              <a:rPr lang="el-GR" b="1" dirty="0"/>
              <a:t>Διαχείριση</a:t>
            </a:r>
            <a:r>
              <a:rPr lang="el-GR" dirty="0"/>
              <a:t> και κάντε κλικ στο </a:t>
            </a:r>
            <a:r>
              <a:rPr lang="el-GR" b="1" dirty="0"/>
              <a:t>Οι εργασίες μου.</a:t>
            </a:r>
            <a:endParaRPr lang="en-US"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a:t>
            </a:r>
            <a:r>
              <a:rPr lang="en-US" b="1" dirty="0"/>
              <a:t>V </a:t>
            </a:r>
            <a:r>
              <a:rPr lang="el-GR" dirty="0"/>
              <a:t>δίπλα στην </a:t>
            </a:r>
            <a:r>
              <a:rPr lang="el-GR" b="1" dirty="0"/>
              <a:t>Έγκριση Ανάθεσης .</a:t>
            </a:r>
          </a:p>
          <a:p>
            <a:pPr marL="228600" indent="-228600" algn="just">
              <a:buClr>
                <a:srgbClr val="F15822"/>
              </a:buClr>
              <a:buFont typeface="+mj-lt"/>
              <a:buAutoNum type="arabicPeriod"/>
            </a:pPr>
            <a:r>
              <a:rPr lang="el-GR" dirty="0"/>
              <a:t>Κάντε κλικ στην </a:t>
            </a:r>
            <a:r>
              <a:rPr lang="el-GR" b="1" dirty="0"/>
              <a:t>Έγκριση</a:t>
            </a:r>
            <a:r>
              <a:rPr lang="en-US" b="1" dirty="0"/>
              <a:t>.</a:t>
            </a:r>
          </a:p>
          <a:p>
            <a:pPr marL="228600" indent="-228600" algn="just">
              <a:buClr>
                <a:srgbClr val="F15822"/>
              </a:buClr>
              <a:buFont typeface="+mj-lt"/>
              <a:buAutoNum type="arabicPeriod"/>
            </a:pPr>
            <a:endParaRPr lang="en-US" b="1" dirty="0"/>
          </a:p>
          <a:p>
            <a:pPr algn="just">
              <a:buClr>
                <a:srgbClr val="F15822"/>
              </a:buClr>
            </a:pPr>
            <a:r>
              <a:rPr lang="el-GR" dirty="0"/>
              <a:t>Όπως μπορείτε να δείτε η εργασία είναι σε κατάσταση «</a:t>
            </a:r>
            <a:r>
              <a:rPr lang="el-GR" b="1" dirty="0"/>
              <a:t>Υπό έγκριση</a:t>
            </a:r>
            <a:r>
              <a:rPr lang="el-GR" dirty="0"/>
              <a:t>»</a:t>
            </a:r>
            <a:r>
              <a:rPr lang="en-US" dirty="0"/>
              <a:t>.</a:t>
            </a:r>
          </a:p>
          <a:p>
            <a:pPr algn="just">
              <a:buClr>
                <a:srgbClr val="F15822"/>
              </a:buClr>
            </a:pP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Φίλτρα.  </a:t>
            </a:r>
            <a:endParaRPr lang="en-US" i="1" dirty="0"/>
          </a:p>
          <a:p>
            <a:pPr algn="just">
              <a:buClr>
                <a:srgbClr val="F15822"/>
              </a:buClr>
            </a:pPr>
            <a:endParaRPr lang="en-US" i="1" dirty="0"/>
          </a:p>
          <a:p>
            <a:pPr algn="just">
              <a:buClr>
                <a:srgbClr val="F15822"/>
              </a:buClr>
            </a:pPr>
            <a:endParaRPr lang="en-US" dirty="0"/>
          </a:p>
        </p:txBody>
      </p:sp>
      <p:sp>
        <p:nvSpPr>
          <p:cNvPr id="12" name="Rectangle 5">
            <a:extLst>
              <a:ext uri="{FF2B5EF4-FFF2-40B4-BE49-F238E27FC236}">
                <a16:creationId xmlns:a16="http://schemas.microsoft.com/office/drawing/2014/main" id="{29A0960D-873F-079B-A16D-0318597F0BD2}"/>
              </a:ext>
            </a:extLst>
          </p:cNvPr>
          <p:cNvSpPr/>
          <p:nvPr/>
        </p:nvSpPr>
        <p:spPr>
          <a:xfrm>
            <a:off x="6670696" y="1770590"/>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565CDCE6-DA58-CAD1-E74B-644A06950B92}"/>
              </a:ext>
            </a:extLst>
          </p:cNvPr>
          <p:cNvSpPr>
            <a:spLocks noChangeAspect="1"/>
          </p:cNvSpPr>
          <p:nvPr/>
        </p:nvSpPr>
        <p:spPr bwMode="gray">
          <a:xfrm>
            <a:off x="6602803" y="184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Rectangle 23">
            <a:extLst>
              <a:ext uri="{FF2B5EF4-FFF2-40B4-BE49-F238E27FC236}">
                <a16:creationId xmlns:a16="http://schemas.microsoft.com/office/drawing/2014/main" id="{03E84DD0-CB2F-97CD-B05A-2C1127DC07C1}"/>
              </a:ext>
            </a:extLst>
          </p:cNvPr>
          <p:cNvSpPr/>
          <p:nvPr/>
        </p:nvSpPr>
        <p:spPr>
          <a:xfrm>
            <a:off x="2745103" y="3213577"/>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7FBF3633-3836-6B22-4B0A-9DF91C770ED0}"/>
              </a:ext>
            </a:extLst>
          </p:cNvPr>
          <p:cNvSpPr/>
          <p:nvPr/>
        </p:nvSpPr>
        <p:spPr>
          <a:xfrm>
            <a:off x="381740" y="4705444"/>
            <a:ext cx="1074631" cy="212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2F76A7B-26F4-7B02-A472-4FB1E73B82D6}"/>
              </a:ext>
            </a:extLst>
          </p:cNvPr>
          <p:cNvSpPr/>
          <p:nvPr/>
        </p:nvSpPr>
        <p:spPr>
          <a:xfrm>
            <a:off x="539911" y="5748873"/>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1388478" y="46709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1148935" y="58072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2404859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a:t>
            </a:r>
          </a:p>
          <a:p>
            <a:pPr marL="228600" indent="-228600" algn="just">
              <a:buClr>
                <a:srgbClr val="F15822"/>
              </a:buClr>
              <a:buFont typeface="+mj-lt"/>
              <a:buAutoNum type="arabicPeriod"/>
            </a:pPr>
            <a:r>
              <a:rPr lang="el-GR" dirty="0"/>
              <a:t>Αφήστε ένα </a:t>
            </a:r>
            <a:r>
              <a:rPr lang="el-GR" b="1" dirty="0"/>
              <a:t>Μήνυμα</a:t>
            </a:r>
            <a:r>
              <a:rPr lang="en-US" dirty="0"/>
              <a:t>. </a:t>
            </a:r>
            <a:r>
              <a:rPr lang="el-GR" dirty="0"/>
              <a:t>Είναι υποχρεωτικό ώστε να συνεχιστεί η εργασία της έγκρισης</a:t>
            </a:r>
            <a:r>
              <a:rPr lang="en-US" dirty="0"/>
              <a:t>. </a:t>
            </a:r>
          </a:p>
          <a:p>
            <a:pPr marL="228600" indent="-228600" algn="just">
              <a:buClr>
                <a:srgbClr val="F15822"/>
              </a:buClr>
              <a:buFont typeface="+mj-lt"/>
              <a:buAutoNum type="arabicPeriod"/>
            </a:pPr>
            <a:r>
              <a:rPr lang="el-GR" dirty="0"/>
              <a:t>Κάντε κλικ στο </a:t>
            </a:r>
            <a:r>
              <a:rPr lang="el-GR" b="1" dirty="0"/>
              <a:t>ΟΚ.</a:t>
            </a:r>
            <a:endParaRPr lang="en-US" dirty="0"/>
          </a:p>
          <a:p>
            <a:pPr marL="228600" indent="-228600" algn="just">
              <a:buClr>
                <a:srgbClr val="F15822"/>
              </a:buClr>
              <a:buFont typeface="+mj-lt"/>
              <a:buAutoNum type="arabicPeriod"/>
            </a:pPr>
            <a:endParaRPr lang="en-US" dirty="0"/>
          </a:p>
          <a:p>
            <a:pPr algn="just">
              <a:buClr>
                <a:srgbClr val="F15822"/>
              </a:buClr>
            </a:pPr>
            <a:endParaRPr lang="en-US" dirty="0"/>
          </a:p>
        </p:txBody>
      </p:sp>
      <p:pic>
        <p:nvPicPr>
          <p:cNvPr id="7" name="Picture 6">
            <a:extLst>
              <a:ext uri="{FF2B5EF4-FFF2-40B4-BE49-F238E27FC236}">
                <a16:creationId xmlns:a16="http://schemas.microsoft.com/office/drawing/2014/main" id="{EB36219F-1E19-2F6B-133D-00BFF00A7D07}"/>
              </a:ext>
            </a:extLst>
          </p:cNvPr>
          <p:cNvPicPr>
            <a:picLocks noChangeAspect="1"/>
          </p:cNvPicPr>
          <p:nvPr/>
        </p:nvPicPr>
        <p:blipFill rotWithShape="1">
          <a:blip r:embed="rId3"/>
          <a:srcRect b="12515"/>
          <a:stretch/>
        </p:blipFill>
        <p:spPr>
          <a:xfrm>
            <a:off x="191864" y="1106134"/>
            <a:ext cx="8011104" cy="2424867"/>
          </a:xfrm>
          <a:prstGeom prst="rect">
            <a:avLst/>
          </a:prstGeom>
        </p:spPr>
      </p:pic>
      <p:sp>
        <p:nvSpPr>
          <p:cNvPr id="10" name="Rectangle 5">
            <a:extLst>
              <a:ext uri="{FF2B5EF4-FFF2-40B4-BE49-F238E27FC236}">
                <a16:creationId xmlns:a16="http://schemas.microsoft.com/office/drawing/2014/main" id="{4C8E5BA5-9935-D675-DBDB-97933B0AFA55}"/>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CB5338A-75A2-6676-CF7C-53702577C3D6}"/>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52E9B8EC-A27D-1243-BAD8-5C86CA12772A}"/>
              </a:ext>
            </a:extLst>
          </p:cNvPr>
          <p:cNvSpPr/>
          <p:nvPr/>
        </p:nvSpPr>
        <p:spPr>
          <a:xfrm>
            <a:off x="1817683" y="1846555"/>
            <a:ext cx="4352298" cy="15824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4A58B189-19D0-9563-A312-DCCEFAA61043}"/>
              </a:ext>
            </a:extLst>
          </p:cNvPr>
          <p:cNvSpPr>
            <a:spLocks noChangeAspect="1"/>
          </p:cNvSpPr>
          <p:nvPr/>
        </p:nvSpPr>
        <p:spPr bwMode="gray">
          <a:xfrm>
            <a:off x="171568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493107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1494649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D081B-3D6B-1ED7-B17C-3214B151D0A0}"/>
              </a:ext>
            </a:extLst>
          </p:cNvPr>
          <p:cNvPicPr>
            <a:picLocks noChangeAspect="1"/>
          </p:cNvPicPr>
          <p:nvPr/>
        </p:nvPicPr>
        <p:blipFill rotWithShape="1">
          <a:blip r:embed="rId2"/>
          <a:srcRect r="24746"/>
          <a:stretch/>
        </p:blipFill>
        <p:spPr>
          <a:xfrm>
            <a:off x="246396" y="1228817"/>
            <a:ext cx="7737475" cy="42315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a:t>
            </a:r>
            <a:r>
              <a:rPr lang="el-GR" b="1" dirty="0"/>
              <a:t> 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Υπάρχει δυνατότητα επεξεργασίας του περιεχομένου του διαγωνισμού ως εξής</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l-GR" sz="1200"/>
              <a:t>Κάντε κλικ στο εικονίδιο </a:t>
            </a:r>
            <a:r>
              <a:rPr lang="en-US" sz="1200" b="1">
                <a:sym typeface="Wingdings 3" panose="05040102010807070707" pitchFamily="18" charset="2"/>
              </a:rPr>
              <a:t></a:t>
            </a:r>
            <a:r>
              <a:rPr lang="el-GR" sz="1200"/>
              <a:t> δίπλα στο φάκελο 2.0 Αιτούμενες Πληροφορίες</a:t>
            </a:r>
            <a:r>
              <a:rPr lang="en-US" sz="1200"/>
              <a:t>(PDF),</a:t>
            </a:r>
          </a:p>
          <a:p>
            <a:pPr marL="228600" indent="-228600" algn="just" rtl="0">
              <a:buClr>
                <a:srgbClr val="F15822"/>
              </a:buClr>
              <a:buFont typeface="+mj-lt"/>
              <a:buAutoNum type="arabicPeriod"/>
            </a:pPr>
            <a:r>
              <a:rPr lang="en-US" sz="1200"/>
              <a:t>Επ</a:t>
            </a:r>
            <a:r>
              <a:rPr lang="en-US" sz="1200" err="1"/>
              <a:t>ιλέξτε</a:t>
            </a:r>
            <a:r>
              <a:rPr lang="el-GR" sz="1200"/>
              <a:t> μια ερώτηση/φάκελο/προϋπόθεση που θέλετε να διαγράψετε </a:t>
            </a:r>
            <a:r>
              <a:rPr lang="en-US" sz="1200"/>
              <a:t> </a:t>
            </a:r>
            <a:r>
              <a:rPr lang="en-US" sz="1200" err="1"/>
              <a:t>κάνοντ</a:t>
            </a:r>
            <a:r>
              <a:rPr lang="en-US" sz="1200"/>
              <a:t>ας κλικ στο πλαίσιο στα αριστερά.</a:t>
            </a:r>
          </a:p>
          <a:p>
            <a:pPr marL="228600" indent="-228600" algn="just" rtl="0">
              <a:buClr>
                <a:srgbClr val="F15822"/>
              </a:buClr>
              <a:buFont typeface="+mj-lt"/>
              <a:buAutoNum type="arabicPeriod"/>
            </a:pPr>
            <a:r>
              <a:rPr lang="el-GR" sz="1200"/>
              <a:t>Επιλέγετε την ένδειξη </a:t>
            </a:r>
            <a:r>
              <a:rPr lang="el-GR" sz="1200" b="1"/>
              <a:t>Διαγραφή</a:t>
            </a:r>
            <a:r>
              <a:rPr lang="el-GR" sz="1200"/>
              <a:t>.</a:t>
            </a:r>
            <a:endParaRPr lang="it-IT" sz="1200" b="1"/>
          </a:p>
        </p:txBody>
      </p:sp>
      <p:sp>
        <p:nvSpPr>
          <p:cNvPr id="13" name="Rectangle 12">
            <a:extLst>
              <a:ext uri="{FF2B5EF4-FFF2-40B4-BE49-F238E27FC236}">
                <a16:creationId xmlns:a16="http://schemas.microsoft.com/office/drawing/2014/main" id="{DD2EF72A-78C3-21D9-10AA-6AB0BBA15D14}"/>
              </a:ext>
            </a:extLst>
          </p:cNvPr>
          <p:cNvSpPr/>
          <p:nvPr/>
        </p:nvSpPr>
        <p:spPr>
          <a:xfrm>
            <a:off x="2429024" y="1276291"/>
            <a:ext cx="1647676" cy="2015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7B30B51-95E3-F4E4-194D-8514D3E00385}"/>
              </a:ext>
            </a:extLst>
          </p:cNvPr>
          <p:cNvSpPr>
            <a:spLocks noChangeAspect="1"/>
          </p:cNvSpPr>
          <p:nvPr/>
        </p:nvSpPr>
        <p:spPr bwMode="gray">
          <a:xfrm>
            <a:off x="4009377" y="1410303"/>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14">
            <a:extLst>
              <a:ext uri="{FF2B5EF4-FFF2-40B4-BE49-F238E27FC236}">
                <a16:creationId xmlns:a16="http://schemas.microsoft.com/office/drawing/2014/main" id="{6282419C-AC0B-1954-F14B-7F0E059DED95}"/>
              </a:ext>
            </a:extLst>
          </p:cNvPr>
          <p:cNvSpPr/>
          <p:nvPr/>
        </p:nvSpPr>
        <p:spPr>
          <a:xfrm>
            <a:off x="5595326" y="2299761"/>
            <a:ext cx="586399" cy="243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DF77134-AC38-8742-4DF2-BA9BBFEF358E}"/>
              </a:ext>
            </a:extLst>
          </p:cNvPr>
          <p:cNvSpPr>
            <a:spLocks noChangeAspect="1"/>
          </p:cNvSpPr>
          <p:nvPr/>
        </p:nvSpPr>
        <p:spPr bwMode="gray">
          <a:xfrm>
            <a:off x="5528003" y="2232438"/>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496B5D-2B05-792E-F5A6-37EF72AE3519}"/>
              </a:ext>
            </a:extLst>
          </p:cNvPr>
          <p:cNvSpPr/>
          <p:nvPr/>
        </p:nvSpPr>
        <p:spPr>
          <a:xfrm>
            <a:off x="455208" y="3706019"/>
            <a:ext cx="211542" cy="246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177B37-6188-FA28-F043-B94AB4D7F76E}"/>
              </a:ext>
            </a:extLst>
          </p:cNvPr>
          <p:cNvSpPr>
            <a:spLocks noChangeAspect="1"/>
          </p:cNvSpPr>
          <p:nvPr/>
        </p:nvSpPr>
        <p:spPr bwMode="gray">
          <a:xfrm>
            <a:off x="365867" y="36381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9E8830-32F7-B280-F1F5-38F767816F13}"/>
              </a:ext>
            </a:extLst>
          </p:cNvPr>
          <p:cNvSpPr/>
          <p:nvPr/>
        </p:nvSpPr>
        <p:spPr>
          <a:xfrm>
            <a:off x="704850" y="3264729"/>
            <a:ext cx="211543" cy="2061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4DF1F00-7B1A-CC2A-B4AF-9ECEF4D2169A}"/>
              </a:ext>
            </a:extLst>
          </p:cNvPr>
          <p:cNvSpPr>
            <a:spLocks noChangeAspect="1"/>
          </p:cNvSpPr>
          <p:nvPr/>
        </p:nvSpPr>
        <p:spPr bwMode="gray">
          <a:xfrm>
            <a:off x="637527" y="3190881"/>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4442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5E401F-7CD7-D4C2-1500-F25E0E1A370C}"/>
              </a:ext>
            </a:extLst>
          </p:cNvPr>
          <p:cNvPicPr>
            <a:picLocks noChangeAspect="1"/>
          </p:cNvPicPr>
          <p:nvPr/>
        </p:nvPicPr>
        <p:blipFill>
          <a:blip r:embed="rId2"/>
          <a:stretch>
            <a:fillRect/>
          </a:stretch>
        </p:blipFill>
        <p:spPr>
          <a:xfrm>
            <a:off x="256016" y="1202038"/>
            <a:ext cx="7923608" cy="27413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298084" cy="471113"/>
          </a:xfrm>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(1/5)</a:t>
            </a:r>
            <a:endParaRPr lang="en-US" b="1" dirty="0"/>
          </a:p>
        </p:txBody>
      </p:sp>
      <p:sp>
        <p:nvSpPr>
          <p:cNvPr id="5" name="Rectangle 5">
            <a:extLst>
              <a:ext uri="{FF2B5EF4-FFF2-40B4-BE49-F238E27FC236}">
                <a16:creationId xmlns:a16="http://schemas.microsoft.com/office/drawing/2014/main" id="{F62D4F40-9AB4-7CA3-C20D-FDFEFC9D8CE3}"/>
              </a:ext>
            </a:extLst>
          </p:cNvPr>
          <p:cNvSpPr/>
          <p:nvPr/>
        </p:nvSpPr>
        <p:spPr>
          <a:xfrm>
            <a:off x="7471954" y="1707047"/>
            <a:ext cx="612432"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9">
            <a:extLst>
              <a:ext uri="{FF2B5EF4-FFF2-40B4-BE49-F238E27FC236}">
                <a16:creationId xmlns:a16="http://schemas.microsoft.com/office/drawing/2014/main" id="{D99D654B-B06F-4077-EC09-6130FF3982AD}"/>
              </a:ext>
            </a:extLst>
          </p:cNvPr>
          <p:cNvCxnSpPr>
            <a:cxnSpLocks/>
            <a:stCxn id="5" idx="2"/>
            <a:endCxn id="14" idx="3"/>
          </p:cNvCxnSpPr>
          <p:nvPr/>
        </p:nvCxnSpPr>
        <p:spPr>
          <a:xfrm rot="5400000">
            <a:off x="6573948" y="1155878"/>
            <a:ext cx="517268" cy="189117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5">
            <a:extLst>
              <a:ext uri="{FF2B5EF4-FFF2-40B4-BE49-F238E27FC236}">
                <a16:creationId xmlns:a16="http://schemas.microsoft.com/office/drawing/2014/main" id="{BE08E65E-C76E-9524-40C7-8270E228A0C1}"/>
              </a:ext>
            </a:extLst>
          </p:cNvPr>
          <p:cNvSpPr/>
          <p:nvPr/>
        </p:nvSpPr>
        <p:spPr>
          <a:xfrm>
            <a:off x="4306616" y="2292207"/>
            <a:ext cx="158037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E3ED8E62-C587-12B4-13BF-C48153C4D443}"/>
              </a:ext>
            </a:extLst>
          </p:cNvPr>
          <p:cNvSpPr>
            <a:spLocks noChangeAspect="1"/>
          </p:cNvSpPr>
          <p:nvPr/>
        </p:nvSpPr>
        <p:spPr bwMode="gray">
          <a:xfrm>
            <a:off x="4217820" y="23600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6" name="Oval 9">
            <a:extLst>
              <a:ext uri="{FF2B5EF4-FFF2-40B4-BE49-F238E27FC236}">
                <a16:creationId xmlns:a16="http://schemas.microsoft.com/office/drawing/2014/main" id="{DA4D67A6-0133-391C-A41B-A2AC7D0E6C2E}"/>
              </a:ext>
            </a:extLst>
          </p:cNvPr>
          <p:cNvSpPr>
            <a:spLocks noChangeAspect="1"/>
          </p:cNvSpPr>
          <p:nvPr/>
        </p:nvSpPr>
        <p:spPr bwMode="gray">
          <a:xfrm>
            <a:off x="8016257" y="16102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17" name="Text Placeholder 2">
            <a:extLst>
              <a:ext uri="{FF2B5EF4-FFF2-40B4-BE49-F238E27FC236}">
                <a16:creationId xmlns:a16="http://schemas.microsoft.com/office/drawing/2014/main" id="{DBF92CFF-4392-61AC-800E-8361C6C4514E}"/>
              </a:ext>
            </a:extLst>
          </p:cNvPr>
          <p:cNvSpPr txBox="1">
            <a:spLocks/>
          </p:cNvSpPr>
          <p:nvPr/>
        </p:nvSpPr>
        <p:spPr>
          <a:xfrm>
            <a:off x="8315409" y="109510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Γι</a:t>
            </a:r>
            <a:r>
              <a:rPr lang="it-IT" sz="1200" dirty="0"/>
              <a:t>α να δημιουργήσετε ένα </a:t>
            </a:r>
            <a:r>
              <a:rPr lang="el-GR" sz="1200" dirty="0"/>
              <a:t>μοναδικό διαγωνισμό </a:t>
            </a:r>
            <a:r>
              <a:rPr lang="en-US" sz="1200" dirty="0"/>
              <a:t>Mixed Divestment </a:t>
            </a:r>
            <a:r>
              <a:rPr lang="it-IT" sz="1200" dirty="0"/>
              <a:t>, </a:t>
            </a:r>
            <a:r>
              <a:rPr lang="it-IT" sz="1200" dirty="0" err="1"/>
              <a:t>συνδεθείτε</a:t>
            </a:r>
            <a:r>
              <a:rPr lang="it-IT" sz="1200" dirty="0"/>
              <a:t> π</a:t>
            </a:r>
            <a:r>
              <a:rPr lang="it-IT" sz="1200" dirty="0" err="1"/>
              <a:t>ρώτ</a:t>
            </a:r>
            <a:r>
              <a:rPr lang="it-IT" sz="1200" dirty="0"/>
              <a:t>α </a:t>
            </a:r>
            <a:r>
              <a:rPr lang="el-GR" sz="1200" dirty="0"/>
              <a:t>στο </a:t>
            </a:r>
            <a:r>
              <a:rPr lang="it-IT" sz="1200" dirty="0"/>
              <a:t>S</a:t>
            </a:r>
            <a:r>
              <a:rPr lang="en-US" sz="1200" dirty="0"/>
              <a:t>AP</a:t>
            </a:r>
            <a:r>
              <a:rPr lang="it-IT" sz="1200" dirty="0"/>
              <a:t> ARIBA.</a:t>
            </a:r>
          </a:p>
          <a:p>
            <a:pPr marL="228600" indent="-228600" algn="just">
              <a:buClr>
                <a:srgbClr val="F15822"/>
              </a:buClr>
              <a:buFont typeface="+mj-lt"/>
              <a:buAutoNum type="arabicPeriod"/>
            </a:pPr>
            <a:r>
              <a:rPr lang="el-GR" sz="1200" dirty="0"/>
              <a:t>Μεταβείτε στην αρχική σελίδα του SAP </a:t>
            </a:r>
            <a:r>
              <a:rPr lang="el-GR" sz="1200" dirty="0" err="1"/>
              <a:t>Ariba</a:t>
            </a:r>
            <a:r>
              <a:rPr lang="el-GR" sz="1200" dirty="0"/>
              <a:t> και στη συνέχεια κάντε κλικ στην καρτέλα</a:t>
            </a:r>
            <a:r>
              <a:rPr lang="en-US" sz="1200" dirty="0"/>
              <a:t> </a:t>
            </a:r>
            <a:r>
              <a:rPr lang="en-US" sz="1200" b="1" dirty="0"/>
              <a:t>create</a:t>
            </a:r>
            <a:r>
              <a:rPr lang="el-GR" sz="1200" dirty="0"/>
              <a:t> </a:t>
            </a:r>
            <a:r>
              <a:rPr lang="en-US" sz="1200" dirty="0"/>
              <a:t>(</a:t>
            </a:r>
            <a:r>
              <a:rPr lang="el-GR" sz="1200" b="1" dirty="0"/>
              <a:t>Δημιουργία</a:t>
            </a:r>
            <a:r>
              <a:rPr lang="en-US" sz="1200" b="1" dirty="0"/>
              <a:t>)</a:t>
            </a:r>
            <a:r>
              <a:rPr lang="el-GR" sz="1200" dirty="0"/>
              <a:t>.</a:t>
            </a:r>
          </a:p>
          <a:p>
            <a:pPr marL="228600" indent="-228600" algn="just">
              <a:buClr>
                <a:srgbClr val="F15822"/>
              </a:buClr>
              <a:buFont typeface="+mj-lt"/>
              <a:buAutoNum type="arabicPeriod"/>
            </a:pPr>
            <a:r>
              <a:rPr lang="el-GR" sz="1200" dirty="0"/>
              <a:t>Κάντε κλικ στην επιλογή </a:t>
            </a:r>
            <a:r>
              <a:rPr lang="el-GR" sz="1200" b="1" dirty="0"/>
              <a:t>Έργο καθοδηγούμενων προμηθειών</a:t>
            </a:r>
            <a:r>
              <a:rPr lang="el-GR" sz="1200" dirty="0"/>
              <a:t>.</a:t>
            </a:r>
          </a:p>
          <a:p>
            <a:pPr algn="just">
              <a:buClr>
                <a:srgbClr val="F15822"/>
              </a:buClr>
            </a:pPr>
            <a:r>
              <a:rPr lang="el-GR" sz="1200" dirty="0"/>
              <a:t>Μόλις κάνετε κλικ στο Έργο καθοδηγούμενων προμηθειών, θα ανοίξει μια σελίδα για τη δημιουργία ενός Έργου Προμήθευσης.</a:t>
            </a:r>
            <a:endParaRPr lang="it-IT" sz="1200" dirty="0"/>
          </a:p>
        </p:txBody>
      </p:sp>
    </p:spTree>
    <p:extLst>
      <p:ext uri="{BB962C8B-B14F-4D97-AF65-F5344CB8AC3E}">
        <p14:creationId xmlns:p14="http://schemas.microsoft.com/office/powerpoint/2010/main" val="80167806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690D7F9-0208-ED05-E05C-F632752E718D}"/>
              </a:ext>
            </a:extLst>
          </p:cNvPr>
          <p:cNvPicPr>
            <a:picLocks noChangeAspect="1"/>
          </p:cNvPicPr>
          <p:nvPr/>
        </p:nvPicPr>
        <p:blipFill>
          <a:blip r:embed="rId2"/>
          <a:srcRect r="1276"/>
          <a:stretch/>
        </p:blipFill>
        <p:spPr>
          <a:xfrm>
            <a:off x="253440" y="1300899"/>
            <a:ext cx="7908822" cy="388384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(2/5)</a:t>
            </a:r>
            <a:endParaRPr lang="en-US" b="1" dirty="0"/>
          </a:p>
        </p:txBody>
      </p:sp>
      <p:sp>
        <p:nvSpPr>
          <p:cNvPr id="7" name="Rectangle 5">
            <a:extLst>
              <a:ext uri="{FF2B5EF4-FFF2-40B4-BE49-F238E27FC236}">
                <a16:creationId xmlns:a16="http://schemas.microsoft.com/office/drawing/2014/main" id="{F62D4F40-9AB4-7CA3-C20D-FDFEFC9D8CE3}"/>
              </a:ext>
            </a:extLst>
          </p:cNvPr>
          <p:cNvSpPr/>
          <p:nvPr/>
        </p:nvSpPr>
        <p:spPr>
          <a:xfrm>
            <a:off x="434616" y="2566690"/>
            <a:ext cx="3785860"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E25D5A14-B96D-49EE-6465-9E995B005635}"/>
              </a:ext>
            </a:extLst>
          </p:cNvPr>
          <p:cNvSpPr/>
          <p:nvPr/>
        </p:nvSpPr>
        <p:spPr>
          <a:xfrm>
            <a:off x="4275671" y="3870755"/>
            <a:ext cx="1284778" cy="4126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975E7169-03C1-D296-AD66-BF0689336729}"/>
              </a:ext>
            </a:extLst>
          </p:cNvPr>
          <p:cNvSpPr/>
          <p:nvPr/>
        </p:nvSpPr>
        <p:spPr>
          <a:xfrm>
            <a:off x="4275671" y="4586206"/>
            <a:ext cx="2097359" cy="4399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9">
            <a:extLst>
              <a:ext uri="{FF2B5EF4-FFF2-40B4-BE49-F238E27FC236}">
                <a16:creationId xmlns:a16="http://schemas.microsoft.com/office/drawing/2014/main" id="{FFEF1E19-753F-A9E4-A9FA-4AB3AD10CF89}"/>
              </a:ext>
            </a:extLst>
          </p:cNvPr>
          <p:cNvCxnSpPr>
            <a:cxnSpLocks/>
            <a:stCxn id="12" idx="1"/>
            <a:endCxn id="14" idx="1"/>
          </p:cNvCxnSpPr>
          <p:nvPr/>
        </p:nvCxnSpPr>
        <p:spPr>
          <a:xfrm rot="10800000" flipV="1">
            <a:off x="4275671" y="4077101"/>
            <a:ext cx="12700" cy="729082"/>
          </a:xfrm>
          <a:prstGeom prst="bentConnector3">
            <a:avLst>
              <a:gd name="adj1" fmla="val 180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072066" y="24898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5486400" y="3778055"/>
            <a:ext cx="151414" cy="15141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6314609" y="45183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7" name="Text Placeholder 2">
            <a:extLst>
              <a:ext uri="{FF2B5EF4-FFF2-40B4-BE49-F238E27FC236}">
                <a16:creationId xmlns:a16="http://schemas.microsoft.com/office/drawing/2014/main" id="{4466B6EF-1217-2EC5-A0DD-2B51573635BE}"/>
              </a:ext>
            </a:extLst>
          </p:cNvPr>
          <p:cNvSpPr txBox="1">
            <a:spLocks/>
          </p:cNvSpPr>
          <p:nvPr/>
        </p:nvSpPr>
        <p:spPr>
          <a:xfrm>
            <a:off x="8344317" y="108385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μοναδικό διαγωνισμό </a:t>
            </a:r>
            <a:r>
              <a:rPr lang="en-US" sz="1200" dirty="0"/>
              <a:t>Mixed Divestment</a:t>
            </a:r>
            <a:r>
              <a:rPr lang="el-GR" sz="1200" dirty="0"/>
              <a:t>:</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el-GR" sz="1200" dirty="0"/>
              <a:t> </a:t>
            </a:r>
            <a:r>
              <a:rPr lang="el-GR" sz="1200" b="1" dirty="0"/>
              <a:t>Μοναδικός Διαγωνισμός.</a:t>
            </a:r>
            <a:endParaRPr lang="it-IT" sz="1200" dirty="0"/>
          </a:p>
          <a:p>
            <a:pPr marL="228600" indent="-228600" algn="just">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Πρόσκληση εκδήλωσης ενδιαφέροντος </a:t>
            </a:r>
            <a:r>
              <a:rPr lang="it-IT" sz="1200" dirty="0" err="1"/>
              <a:t>γι</a:t>
            </a:r>
            <a:r>
              <a:rPr lang="it-IT" sz="1200" dirty="0"/>
              <a:t>α να δημιουργήσετε ένα </a:t>
            </a:r>
            <a:r>
              <a:rPr lang="el-GR" sz="1200" dirty="0"/>
              <a:t>ένα μοναδικό διαγωνισμό </a:t>
            </a:r>
            <a:r>
              <a:rPr lang="en-US" sz="1200" dirty="0"/>
              <a:t>Mixed Divestment</a:t>
            </a:r>
            <a:r>
              <a:rPr lang="it-IT" sz="1200" dirty="0"/>
              <a:t>.</a:t>
            </a:r>
          </a:p>
        </p:txBody>
      </p:sp>
    </p:spTree>
    <p:extLst>
      <p:ext uri="{BB962C8B-B14F-4D97-AF65-F5344CB8AC3E}">
        <p14:creationId xmlns:p14="http://schemas.microsoft.com/office/powerpoint/2010/main" val="14891327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(3/5)</a:t>
            </a:r>
            <a:endParaRPr lang="en-US" b="1" dirty="0"/>
          </a:p>
        </p:txBody>
      </p:sp>
      <p:sp>
        <p:nvSpPr>
          <p:cNvPr id="19" name="Text Placeholder 2">
            <a:extLst>
              <a:ext uri="{FF2B5EF4-FFF2-40B4-BE49-F238E27FC236}">
                <a16:creationId xmlns:a16="http://schemas.microsoft.com/office/drawing/2014/main" id="{90F7D1E2-7F35-27C9-1761-0D933B93E77E}"/>
              </a:ext>
            </a:extLst>
          </p:cNvPr>
          <p:cNvSpPr txBox="1">
            <a:spLocks/>
          </p:cNvSpPr>
          <p:nvPr/>
        </p:nvSpPr>
        <p:spPr>
          <a:xfrm>
            <a:off x="8339444" y="110102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Στο </a:t>
            </a:r>
            <a:r>
              <a:rPr lang="el-GR" sz="1200" dirty="0" err="1"/>
              <a:t>δέυτερο</a:t>
            </a:r>
            <a:r>
              <a:rPr lang="el-GR" sz="1200" dirty="0"/>
              <a:t> τμήμα</a:t>
            </a:r>
            <a:r>
              <a:rPr lang="it-IT" sz="1200" dirty="0"/>
              <a:t> </a:t>
            </a:r>
            <a:r>
              <a:rPr lang="el-GR" sz="1200" b="1" dirty="0"/>
              <a:t>Λεπτομέρειες Έργου </a:t>
            </a:r>
            <a:r>
              <a:rPr lang="el-GR" sz="1200" dirty="0"/>
              <a:t>για το Έργο </a:t>
            </a:r>
            <a:r>
              <a:rPr lang="el-GR" sz="1200" dirty="0" err="1"/>
              <a:t>Προμήθευσης</a:t>
            </a:r>
            <a:r>
              <a:rPr lang="it-IT" sz="1200" dirty="0"/>
              <a:t> </a:t>
            </a:r>
            <a:r>
              <a:rPr lang="el-GR" sz="1200" dirty="0"/>
              <a:t>θα πρέπει να συμπληρώσετε τα απαιτούμενα πεδία για να προσαρμόσετε το RFP που πρόκειται να δημιουργήσετε. </a:t>
            </a:r>
          </a:p>
          <a:p>
            <a:pPr marL="228600" indent="-228600" algn="just">
              <a:buClr>
                <a:srgbClr val="F15822"/>
              </a:buClr>
              <a:buFont typeface="+mj-lt"/>
              <a:buAutoNum type="arabicPeriod" startAt="4"/>
            </a:pPr>
            <a:r>
              <a:rPr lang="el-GR" sz="1200" dirty="0"/>
              <a:t>Εισάγετε τον </a:t>
            </a:r>
            <a:r>
              <a:rPr lang="el-GR" sz="1200" b="1" dirty="0"/>
              <a:t>Προϋπολογισμό</a:t>
            </a:r>
            <a:r>
              <a:rPr lang="el-GR" sz="1200" dirty="0"/>
              <a:t> </a:t>
            </a:r>
          </a:p>
          <a:p>
            <a:pPr marL="228600" indent="-228600" algn="just">
              <a:buClr>
                <a:srgbClr val="F15822"/>
              </a:buClr>
              <a:buFont typeface="+mj-lt"/>
              <a:buAutoNum type="arabicPeriod" startAt="5"/>
            </a:pPr>
            <a:r>
              <a:rPr lang="el-GR" sz="1200" dirty="0"/>
              <a:t>Ο </a:t>
            </a:r>
            <a:r>
              <a:rPr lang="el-GR" sz="1200" b="1" dirty="0"/>
              <a:t>Υπεύθυνος Διαδικασίας </a:t>
            </a:r>
            <a:r>
              <a:rPr lang="el-GR" sz="1200" dirty="0"/>
              <a:t>έχει οριστεί εξ ορισμού ως ο χρήστης που ξεκινά τη διαδικασία δημιουργίας έργου</a:t>
            </a:r>
            <a:r>
              <a:rPr lang="it-IT" sz="1200" dirty="0"/>
              <a:t>. </a:t>
            </a:r>
            <a:r>
              <a:rPr lang="el-GR" sz="1200" dirty="0"/>
              <a:t>Μπορείτε να το επεξεργαστείτε και να προσθέσετε περισσότερους υπεύθυνους κάνοντας κλικ στο εικονίδιο με τα τετράγωνα σε αυτό το πεδίο και αναζητώντας το όνομα χρήστη που επιθυμείτε. </a:t>
            </a:r>
          </a:p>
          <a:p>
            <a:pPr marL="228600" indent="-228600" algn="just">
              <a:buClr>
                <a:srgbClr val="F15822"/>
              </a:buClr>
              <a:buFont typeface="+mj-lt"/>
              <a:buAutoNum type="arabicPeriod" startAt="5"/>
            </a:pPr>
            <a:r>
              <a:rPr lang="el-GR" sz="1200" dirty="0"/>
              <a:t>Για να επιλέξετε την κατηγορίας Δαπάνης (είναι δυνατή η επιλογή μίας ή περισσότερων επιλογών), κάνετε κλικ στα τετράγωνα εικονίδια </a:t>
            </a:r>
            <a:r>
              <a:rPr lang="el-GR" sz="1200" b="1" dirty="0"/>
              <a:t>στο πεδίο Κατηγορία Δαπάνης</a:t>
            </a:r>
            <a:r>
              <a:rPr lang="el-GR" sz="1200"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τετράγωνο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endParaRPr lang="el-GR" sz="1200" dirty="0"/>
          </a:p>
        </p:txBody>
      </p:sp>
      <p:pic>
        <p:nvPicPr>
          <p:cNvPr id="7" name="Picture 6">
            <a:extLst>
              <a:ext uri="{FF2B5EF4-FFF2-40B4-BE49-F238E27FC236}">
                <a16:creationId xmlns:a16="http://schemas.microsoft.com/office/drawing/2014/main" id="{53D17AD4-4343-BDE5-7FA1-041D82A8239F}"/>
              </a:ext>
            </a:extLst>
          </p:cNvPr>
          <p:cNvPicPr>
            <a:picLocks noChangeAspect="1"/>
          </p:cNvPicPr>
          <p:nvPr/>
        </p:nvPicPr>
        <p:blipFill>
          <a:blip r:embed="rId2"/>
          <a:stretch>
            <a:fillRect/>
          </a:stretch>
        </p:blipFill>
        <p:spPr>
          <a:xfrm>
            <a:off x="207593" y="1164070"/>
            <a:ext cx="7973882" cy="3269473"/>
          </a:xfrm>
          <a:prstGeom prst="rect">
            <a:avLst/>
          </a:prstGeom>
        </p:spPr>
      </p:pic>
      <p:grpSp>
        <p:nvGrpSpPr>
          <p:cNvPr id="11" name="Group 10">
            <a:extLst>
              <a:ext uri="{FF2B5EF4-FFF2-40B4-BE49-F238E27FC236}">
                <a16:creationId xmlns:a16="http://schemas.microsoft.com/office/drawing/2014/main" id="{F295FFDC-70E6-76F8-9084-D364A4E8FDB4}"/>
              </a:ext>
            </a:extLst>
          </p:cNvPr>
          <p:cNvGrpSpPr/>
          <p:nvPr/>
        </p:nvGrpSpPr>
        <p:grpSpPr>
          <a:xfrm>
            <a:off x="2106737" y="3294264"/>
            <a:ext cx="2053421" cy="571383"/>
            <a:chOff x="4128304" y="2738812"/>
            <a:chExt cx="2010916" cy="520739"/>
          </a:xfrm>
        </p:grpSpPr>
        <p:sp>
          <p:nvSpPr>
            <p:cNvPr id="12" name="Rectangle 5">
              <a:extLst>
                <a:ext uri="{FF2B5EF4-FFF2-40B4-BE49-F238E27FC236}">
                  <a16:creationId xmlns:a16="http://schemas.microsoft.com/office/drawing/2014/main" id="{0147F888-0BA7-0A47-324E-7F183E316018}"/>
                </a:ext>
              </a:extLst>
            </p:cNvPr>
            <p:cNvSpPr/>
            <p:nvPr/>
          </p:nvSpPr>
          <p:spPr>
            <a:xfrm>
              <a:off x="4196198" y="2806705"/>
              <a:ext cx="194302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07DFA015-AAA3-FA72-497E-6618E16E013F}"/>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0332B3A6-5C61-E97F-B0CF-898780C48DC9}"/>
              </a:ext>
            </a:extLst>
          </p:cNvPr>
          <p:cNvPicPr>
            <a:picLocks noChangeAspect="1"/>
          </p:cNvPicPr>
          <p:nvPr/>
        </p:nvPicPr>
        <p:blipFill>
          <a:blip r:embed="rId3"/>
          <a:stretch>
            <a:fillRect/>
          </a:stretch>
        </p:blipFill>
        <p:spPr>
          <a:xfrm>
            <a:off x="4575641" y="3858479"/>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15" name="Rectangle 5">
            <a:extLst>
              <a:ext uri="{FF2B5EF4-FFF2-40B4-BE49-F238E27FC236}">
                <a16:creationId xmlns:a16="http://schemas.microsoft.com/office/drawing/2014/main" id="{1E5E16CB-357E-820E-AD60-630BD5739595}"/>
              </a:ext>
            </a:extLst>
          </p:cNvPr>
          <p:cNvSpPr/>
          <p:nvPr/>
        </p:nvSpPr>
        <p:spPr>
          <a:xfrm>
            <a:off x="6206399" y="3345389"/>
            <a:ext cx="1984092" cy="49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0C0C1692-E400-86A1-E7AA-735115640B29}"/>
              </a:ext>
            </a:extLst>
          </p:cNvPr>
          <p:cNvSpPr>
            <a:spLocks noChangeAspect="1"/>
          </p:cNvSpPr>
          <p:nvPr/>
        </p:nvSpPr>
        <p:spPr bwMode="gray">
          <a:xfrm>
            <a:off x="6162283" y="3300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996E0C9D-B783-1948-6A32-3B3BC1A75C01}"/>
              </a:ext>
            </a:extLst>
          </p:cNvPr>
          <p:cNvCxnSpPr>
            <a:cxnSpLocks/>
            <a:stCxn id="15" idx="1"/>
            <a:endCxn id="14" idx="1"/>
          </p:cNvCxnSpPr>
          <p:nvPr/>
        </p:nvCxnSpPr>
        <p:spPr>
          <a:xfrm rot="10800000" flipV="1">
            <a:off x="4575641" y="3593833"/>
            <a:ext cx="1630758" cy="1453304"/>
          </a:xfrm>
          <a:prstGeom prst="bentConnector3">
            <a:avLst>
              <a:gd name="adj1" fmla="val 114018"/>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C74CB67A-7A6D-B2F5-D5D2-1E55948ABDC7}"/>
              </a:ext>
            </a:extLst>
          </p:cNvPr>
          <p:cNvSpPr/>
          <p:nvPr/>
        </p:nvSpPr>
        <p:spPr>
          <a:xfrm>
            <a:off x="6144498" y="28487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r>
              <a:rPr lang="it-IT" sz="700" dirty="0">
                <a:solidFill>
                  <a:schemeClr val="bg2">
                    <a:lumMod val="50000"/>
                  </a:schemeClr>
                </a:solidFill>
              </a:rPr>
              <a:t> </a:t>
            </a:r>
            <a:r>
              <a:rPr lang="it-IT" sz="700" dirty="0">
                <a:solidFill>
                  <a:srgbClr val="FF0000"/>
                </a:solidFill>
              </a:rPr>
              <a:t>*</a:t>
            </a:r>
            <a:endParaRPr lang="en-US" sz="700" dirty="0">
              <a:solidFill>
                <a:schemeClr val="bg2">
                  <a:lumMod val="50000"/>
                </a:schemeClr>
              </a:solidFill>
            </a:endParaRPr>
          </a:p>
        </p:txBody>
      </p:sp>
      <p:grpSp>
        <p:nvGrpSpPr>
          <p:cNvPr id="8" name="Group 7">
            <a:extLst>
              <a:ext uri="{FF2B5EF4-FFF2-40B4-BE49-F238E27FC236}">
                <a16:creationId xmlns:a16="http://schemas.microsoft.com/office/drawing/2014/main" id="{25BFFA04-EF29-AB5A-ECC3-3396475089C8}"/>
              </a:ext>
            </a:extLst>
          </p:cNvPr>
          <p:cNvGrpSpPr/>
          <p:nvPr/>
        </p:nvGrpSpPr>
        <p:grpSpPr>
          <a:xfrm>
            <a:off x="4108863" y="2248707"/>
            <a:ext cx="2053420" cy="606716"/>
            <a:chOff x="4128304" y="2738812"/>
            <a:chExt cx="2053420" cy="520739"/>
          </a:xfrm>
        </p:grpSpPr>
        <p:sp>
          <p:nvSpPr>
            <p:cNvPr id="9" name="Rectangle 5">
              <a:extLst>
                <a:ext uri="{FF2B5EF4-FFF2-40B4-BE49-F238E27FC236}">
                  <a16:creationId xmlns:a16="http://schemas.microsoft.com/office/drawing/2014/main" id="{8F953E95-AB89-5199-F4EC-84DAE2D509B6}"/>
                </a:ext>
              </a:extLst>
            </p:cNvPr>
            <p:cNvSpPr/>
            <p:nvPr/>
          </p:nvSpPr>
          <p:spPr>
            <a:xfrm>
              <a:off x="4196197" y="2806705"/>
              <a:ext cx="1985527"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531198F-E919-2560-EBDC-D44C85E02661}"/>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E3B48F2E-7211-4B68-9E45-AE52157F34A5}"/>
              </a:ext>
            </a:extLst>
          </p:cNvPr>
          <p:cNvSpPr/>
          <p:nvPr/>
        </p:nvSpPr>
        <p:spPr>
          <a:xfrm>
            <a:off x="198577" y="3405118"/>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5" name="Rectangle 4">
            <a:extLst>
              <a:ext uri="{FF2B5EF4-FFF2-40B4-BE49-F238E27FC236}">
                <a16:creationId xmlns:a16="http://schemas.microsoft.com/office/drawing/2014/main" id="{1C4B39A3-94B3-4B2C-5895-B43741435283}"/>
              </a:ext>
            </a:extLst>
          </p:cNvPr>
          <p:cNvSpPr/>
          <p:nvPr/>
        </p:nvSpPr>
        <p:spPr>
          <a:xfrm>
            <a:off x="4122389" y="2885279"/>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8000168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(4/5)</a:t>
            </a:r>
            <a:endParaRPr lang="en-US" b="1" dirty="0"/>
          </a:p>
        </p:txBody>
      </p:sp>
      <p:sp>
        <p:nvSpPr>
          <p:cNvPr id="4" name="Text Placeholder 2">
            <a:extLst>
              <a:ext uri="{FF2B5EF4-FFF2-40B4-BE49-F238E27FC236}">
                <a16:creationId xmlns:a16="http://schemas.microsoft.com/office/drawing/2014/main" id="{A5339B69-4664-4C8B-3D6A-31DCE4C9DF8C}"/>
              </a:ext>
            </a:extLst>
          </p:cNvPr>
          <p:cNvSpPr txBox="1">
            <a:spLocks/>
          </p:cNvSpPr>
          <p:nvPr/>
        </p:nvSpPr>
        <p:spPr>
          <a:xfrm>
            <a:off x="8368947" y="1116076"/>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Στο</a:t>
            </a:r>
            <a:r>
              <a:rPr lang="el-GR" sz="1200" dirty="0"/>
              <a:t> Πεδίο </a:t>
            </a:r>
            <a:r>
              <a:rPr lang="el-GR" sz="1200" b="1" dirty="0"/>
              <a:t>Πρότυπο, </a:t>
            </a:r>
            <a:r>
              <a:rPr lang="el-GR" sz="1200" dirty="0"/>
              <a:t>επιλέγετε το Πρότυπο για τη δημιουργία του διαγωνισμού</a:t>
            </a:r>
            <a:r>
              <a:rPr lang="it-IT" sz="1200" dirty="0"/>
              <a:t>.</a:t>
            </a:r>
            <a:r>
              <a:rPr lang="el-GR" sz="1200" dirty="0"/>
              <a:t> Στη περίπτωση της Πλειοδοτικής Δημοπρασίας ένα πεδίο  </a:t>
            </a:r>
            <a:r>
              <a:rPr lang="en-US" sz="1200" dirty="0"/>
              <a:t>Request for Proposal – Mixed Divestment</a:t>
            </a:r>
            <a:r>
              <a:rPr lang="el-GR" sz="1200" dirty="0"/>
              <a:t>μπορεί να επιλεχθεί. </a:t>
            </a:r>
          </a:p>
          <a:p>
            <a:pPr algn="just">
              <a:buClr>
                <a:srgbClr val="F15822"/>
              </a:buClr>
            </a:pPr>
            <a:r>
              <a:rPr lang="el-GR" sz="1200" dirty="0"/>
              <a:t>Σε περίπτωση που θέλετε να χρησιμοποιήσετε Βαθμολόγηση για τις απαντήσεις των Προμηθευτών απαντήστε </a:t>
            </a:r>
            <a:r>
              <a:rPr lang="el-GR" sz="1200" b="1" dirty="0"/>
              <a:t>ΝΑΙ</a:t>
            </a:r>
            <a:r>
              <a:rPr lang="el-GR" sz="1200" dirty="0"/>
              <a:t> στην ερώτηση </a:t>
            </a:r>
            <a:r>
              <a:rPr lang="el-GR" sz="1200" b="1" dirty="0"/>
              <a:t>Θα χρησιμοποιήσετε βαθμολόγηση για τις απαντήσεις των προμηθευτών για το έργο; </a:t>
            </a:r>
            <a:r>
              <a:rPr lang="el-GR" sz="1200" dirty="0"/>
              <a:t>Σε αυτή τη περίπτωση, δείτε στο </a:t>
            </a:r>
            <a:r>
              <a:rPr lang="en-US" sz="1200" dirty="0">
                <a:hlinkClick r:id="rId2" action="ppaction://hlinksldjump"/>
              </a:rPr>
              <a:t>4.2.1 Sourcing Project - Single Event RFP | Event Setting – Enter Weights for Event Content (1/7)</a:t>
            </a:r>
            <a:r>
              <a:rPr lang="en-US" sz="1200" dirty="0"/>
              <a:t> </a:t>
            </a:r>
            <a:r>
              <a:rPr lang="el-GR" sz="1200" dirty="0"/>
              <a:t>πως να ορίσετε το βάρος. </a:t>
            </a:r>
            <a:endParaRPr lang="en-US" sz="1200" dirty="0"/>
          </a:p>
        </p:txBody>
      </p:sp>
      <p:pic>
        <p:nvPicPr>
          <p:cNvPr id="7" name="Picture 6">
            <a:extLst>
              <a:ext uri="{FF2B5EF4-FFF2-40B4-BE49-F238E27FC236}">
                <a16:creationId xmlns:a16="http://schemas.microsoft.com/office/drawing/2014/main" id="{698D6ED2-3F4C-66E3-A1AD-BF7D2D5868D7}"/>
              </a:ext>
            </a:extLst>
          </p:cNvPr>
          <p:cNvPicPr>
            <a:picLocks noChangeAspect="1"/>
          </p:cNvPicPr>
          <p:nvPr/>
        </p:nvPicPr>
        <p:blipFill>
          <a:blip r:embed="rId3"/>
          <a:stretch>
            <a:fillRect/>
          </a:stretch>
        </p:blipFill>
        <p:spPr>
          <a:xfrm>
            <a:off x="301658" y="1177196"/>
            <a:ext cx="7740471" cy="3296102"/>
          </a:xfrm>
          <a:prstGeom prst="rect">
            <a:avLst/>
          </a:prstGeom>
        </p:spPr>
      </p:pic>
    </p:spTree>
    <p:extLst>
      <p:ext uri="{BB962C8B-B14F-4D97-AF65-F5344CB8AC3E}">
        <p14:creationId xmlns:p14="http://schemas.microsoft.com/office/powerpoint/2010/main" val="170362255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350413-175D-8985-9646-602502E9BEDE}"/>
              </a:ext>
            </a:extLst>
          </p:cNvPr>
          <p:cNvPicPr>
            <a:picLocks noChangeAspect="1"/>
          </p:cNvPicPr>
          <p:nvPr/>
        </p:nvPicPr>
        <p:blipFill>
          <a:blip r:embed="rId2"/>
          <a:stretch>
            <a:fillRect/>
          </a:stretch>
        </p:blipFill>
        <p:spPr>
          <a:xfrm>
            <a:off x="230052" y="1122348"/>
            <a:ext cx="7923971" cy="28435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466033"/>
          </a:xfrm>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a:t>
            </a:r>
            <a:r>
              <a:rPr lang="en-US" b="1" dirty="0"/>
              <a:t>5</a:t>
            </a:r>
            <a:r>
              <a:rPr lang="en-US" sz="2000" b="1" dirty="0"/>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 τελευταία ενότητα </a:t>
            </a:r>
            <a:r>
              <a:rPr lang="el-GR" b="1" dirty="0"/>
              <a:t>Εξωτερικό σύστημα για ενοποίηση</a:t>
            </a:r>
            <a:r>
              <a:rPr lang="en-US" dirty="0"/>
              <a:t>, </a:t>
            </a:r>
            <a:r>
              <a:rPr lang="el-GR" dirty="0"/>
              <a:t>κάθε πεδίο θα συμπληρωθεί αυτόματα με τιμές σταλμένες από το </a:t>
            </a:r>
            <a:r>
              <a:rPr lang="en-US" b="1" dirty="0"/>
              <a:t>SAP</a:t>
            </a:r>
            <a:r>
              <a:rPr lang="en-US" dirty="0"/>
              <a:t> </a:t>
            </a:r>
            <a:r>
              <a:rPr lang="en-US" b="1" dirty="0"/>
              <a:t>S4/HANA</a:t>
            </a:r>
            <a:r>
              <a:rPr lang="en-US" dirty="0"/>
              <a:t>.</a:t>
            </a:r>
          </a:p>
          <a:p>
            <a:pPr algn="just">
              <a:buClr>
                <a:srgbClr val="F15822"/>
              </a:buClr>
            </a:pPr>
            <a:r>
              <a:rPr lang="el-GR" dirty="0"/>
              <a:t>Καθώς αυτή η ενότητα είναι υπό εξέλιξη (W.I.P.), ο χρήστης πρέπει να απαντήσει </a:t>
            </a:r>
            <a:r>
              <a:rPr lang="el-GR" b="1" dirty="0"/>
              <a:t>ΟΧΙ</a:t>
            </a:r>
            <a:r>
              <a:rPr lang="el-GR" dirty="0"/>
              <a:t> στα στάδια Εγγυητικής Επιστολής και Γύρος </a:t>
            </a:r>
            <a:r>
              <a:rPr lang="en-US" dirty="0"/>
              <a:t>BAFQ </a:t>
            </a:r>
            <a:r>
              <a:rPr lang="el-GR" dirty="0"/>
              <a:t>μέχρι να ολοκληρωθεί η ενσωμάτωση.</a:t>
            </a:r>
            <a:endParaRPr lang="en-US" dirty="0"/>
          </a:p>
          <a:p>
            <a:pPr algn="just">
              <a:buClr>
                <a:srgbClr val="F15822"/>
              </a:buClr>
            </a:pPr>
            <a:r>
              <a:rPr lang="el-GR" dirty="0">
                <a:solidFill>
                  <a:srgbClr val="FF0000"/>
                </a:solidFill>
              </a:rPr>
              <a:t>Σημείωση: καθώς η ενσωμάτωση με το εξωτερικό σύστημα είναι ακόμη υπό ανάπτυξη, ο χρήστης μπορεί να συμπληρώσει χειροκίνητα αυτά τα πεδία.</a:t>
            </a:r>
            <a:endParaRPr lang="en-US" dirty="0">
              <a:solidFill>
                <a:srgbClr val="FF0000"/>
              </a:solidFill>
            </a:endParaRPr>
          </a:p>
          <a:p>
            <a:pPr marL="342900" indent="-342900" algn="just">
              <a:buClr>
                <a:srgbClr val="F15822"/>
              </a:buClr>
              <a:buFont typeface="+mj-lt"/>
              <a:buAutoNum type="arabicPeriod" startAt="6"/>
            </a:pPr>
            <a:r>
              <a:rPr lang="el-GR" dirty="0"/>
              <a:t>Ολοκληρώστε τη δημιουργία του διαγωνισμού κάνοντας κλικ στο </a:t>
            </a:r>
            <a:r>
              <a:rPr lang="el-GR" b="1" dirty="0"/>
              <a:t>Δημιουργία</a:t>
            </a:r>
            <a:r>
              <a:rPr lang="el-GR" dirty="0"/>
              <a:t> στην επάνω δεξιά πλευρά της σελίδας.</a:t>
            </a:r>
            <a:endParaRPr lang="en-US" dirty="0"/>
          </a:p>
        </p:txBody>
      </p:sp>
      <p:sp>
        <p:nvSpPr>
          <p:cNvPr id="6" name="Rectangle 5">
            <a:extLst>
              <a:ext uri="{FF2B5EF4-FFF2-40B4-BE49-F238E27FC236}">
                <a16:creationId xmlns:a16="http://schemas.microsoft.com/office/drawing/2014/main" id="{7A47BFBE-B47F-E0D8-C597-4BE38F457E74}"/>
              </a:ext>
            </a:extLst>
          </p:cNvPr>
          <p:cNvSpPr/>
          <p:nvPr/>
        </p:nvSpPr>
        <p:spPr>
          <a:xfrm>
            <a:off x="6834433" y="1122849"/>
            <a:ext cx="718752" cy="338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7474198" y="105445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spTree>
    <p:extLst>
      <p:ext uri="{BB962C8B-B14F-4D97-AF65-F5344CB8AC3E}">
        <p14:creationId xmlns:p14="http://schemas.microsoft.com/office/powerpoint/2010/main" val="159394840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009AD7"/>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009AD7"/>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5753385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016F07-245C-5897-0560-4D65958180E2}"/>
              </a:ext>
            </a:extLst>
          </p:cNvPr>
          <p:cNvPicPr>
            <a:picLocks noChangeAspect="1"/>
          </p:cNvPicPr>
          <p:nvPr/>
        </p:nvPicPr>
        <p:blipFill>
          <a:blip r:embed="rId2"/>
          <a:srcRect t="1119"/>
          <a:stretch/>
        </p:blipFill>
        <p:spPr>
          <a:xfrm>
            <a:off x="241121" y="1097633"/>
            <a:ext cx="7951300" cy="288516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(1/4)</a:t>
            </a:r>
          </a:p>
        </p:txBody>
      </p:sp>
      <p:sp>
        <p:nvSpPr>
          <p:cNvPr id="7" name="Rectangle 5">
            <a:extLst>
              <a:ext uri="{FF2B5EF4-FFF2-40B4-BE49-F238E27FC236}">
                <a16:creationId xmlns:a16="http://schemas.microsoft.com/office/drawing/2014/main" id="{DA1930DE-8544-D894-219A-E4FD23AB11FD}"/>
              </a:ext>
            </a:extLst>
          </p:cNvPr>
          <p:cNvSpPr/>
          <p:nvPr/>
        </p:nvSpPr>
        <p:spPr>
          <a:xfrm>
            <a:off x="6825006" y="3136468"/>
            <a:ext cx="1225485" cy="292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4200AB69-EB55-12DA-9C54-BE94B9C5E92F}"/>
              </a:ext>
            </a:extLst>
          </p:cNvPr>
          <p:cNvSpPr/>
          <p:nvPr/>
        </p:nvSpPr>
        <p:spPr>
          <a:xfrm>
            <a:off x="2439695" y="1182538"/>
            <a:ext cx="276373" cy="204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7903048" y="302540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2614067" y="108053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0" name="Text Placeholder 2">
            <a:extLst>
              <a:ext uri="{FF2B5EF4-FFF2-40B4-BE49-F238E27FC236}">
                <a16:creationId xmlns:a16="http://schemas.microsoft.com/office/drawing/2014/main" id="{6E6BB6CA-E262-5B48-A2BD-2DE7BC0C9604}"/>
              </a:ext>
            </a:extLst>
          </p:cNvPr>
          <p:cNvSpPr txBox="1">
            <a:spLocks/>
          </p:cNvSpPr>
          <p:nvPr/>
        </p:nvSpPr>
        <p:spPr>
          <a:xfrm>
            <a:off x="8334351" y="109763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Μόλις δημιουργηθεί ο </a:t>
            </a:r>
            <a:r>
              <a:rPr lang="el-GR" sz="1200" b="1" dirty="0"/>
              <a:t>Μοναδικός Διαγωνισμός </a:t>
            </a:r>
            <a:r>
              <a:rPr lang="en-US" sz="1200" b="1" dirty="0"/>
              <a:t>– Mixed Divestment </a:t>
            </a:r>
            <a:r>
              <a:rPr lang="en-US" sz="1200" dirty="0"/>
              <a:t>, o </a:t>
            </a:r>
            <a:r>
              <a:rPr lang="el-GR" sz="1200" dirty="0"/>
              <a:t>χρήστης ανακατευθύνεται στη σελίδα του διαγωνισμού.</a:t>
            </a:r>
            <a:endParaRPr lang="it-IT" sz="1200" dirty="0"/>
          </a:p>
          <a:p>
            <a:pPr algn="just">
              <a:buClr>
                <a:srgbClr val="F15822"/>
              </a:buClr>
            </a:pPr>
            <a:r>
              <a:rPr lang="el-GR" sz="1200" dirty="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a:buClr>
                <a:srgbClr val="F15822"/>
              </a:buClr>
              <a:buFont typeface="Arial" panose="020B0604020202020204" pitchFamily="34" charset="0"/>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a:t>
            </a:r>
            <a:r>
              <a:rPr lang="el-GR" sz="1200" b="1" dirty="0"/>
              <a:t>Ορίστε σε ενεργοποιήθηκε </a:t>
            </a:r>
            <a:r>
              <a:rPr lang="it-IT" sz="1200" dirty="0" err="1"/>
              <a:t>γι</a:t>
            </a:r>
            <a:r>
              <a:rPr lang="it-IT" sz="1200" dirty="0"/>
              <a:t>α να ξεκινήσετε την εργασία </a:t>
            </a:r>
            <a:r>
              <a:rPr lang="el-GR" sz="1200" i="1" dirty="0"/>
              <a:t>Ορισμός Ομάδας Εργασίας</a:t>
            </a:r>
            <a:r>
              <a:rPr lang="el-GR" sz="1200" dirty="0"/>
              <a:t> </a:t>
            </a:r>
            <a:r>
              <a:rPr lang="it-IT" sz="1200" dirty="0">
                <a:sym typeface="Wingdings" panose="05000000000000000000" pitchFamily="2" charset="2"/>
              </a:rPr>
              <a:t> Η κα</a:t>
            </a:r>
            <a:r>
              <a:rPr lang="it-IT" sz="1200" dirty="0" err="1">
                <a:sym typeface="Wingdings" panose="05000000000000000000" pitchFamily="2" charset="2"/>
              </a:rPr>
              <a:t>τάστ</a:t>
            </a:r>
            <a:r>
              <a:rPr lang="it-IT" sz="1200" dirty="0">
                <a:sym typeface="Wingdings" panose="05000000000000000000" pitchFamily="2" charset="2"/>
              </a:rPr>
              <a:t>αση της εργασίας</a:t>
            </a:r>
            <a:r>
              <a:rPr lang="el-GR" sz="1200" dirty="0">
                <a:sym typeface="Wingdings" panose="05000000000000000000" pitchFamily="2" charset="2"/>
              </a:rPr>
              <a:t> αλλάζει σε </a:t>
            </a:r>
            <a:r>
              <a:rPr lang="el-GR" sz="1200" i="1" dirty="0" err="1">
                <a:sym typeface="Wingdings" panose="05000000000000000000" pitchFamily="2" charset="2"/>
              </a:rPr>
              <a:t>Σε</a:t>
            </a:r>
            <a:r>
              <a:rPr lang="el-GR" sz="1200" i="1" dirty="0">
                <a:sym typeface="Wingdings" panose="05000000000000000000" pitchFamily="2" charset="2"/>
              </a:rPr>
              <a:t> Εξέλιξη</a:t>
            </a:r>
            <a:endParaRPr lang="it-IT" sz="1200" i="1"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a:t>
            </a:r>
            <a:r>
              <a:rPr lang="el-GR" sz="1200" dirty="0"/>
              <a:t>ο εικονίδιο της</a:t>
            </a:r>
            <a:r>
              <a:rPr lang="it-IT" sz="1200" dirty="0"/>
              <a:t> </a:t>
            </a:r>
            <a:r>
              <a:rPr lang="it-IT" sz="1200" dirty="0" err="1"/>
              <a:t>ομάδ</a:t>
            </a:r>
            <a:r>
              <a:rPr lang="it-IT" sz="1200" dirty="0"/>
              <a:t>α</a:t>
            </a:r>
            <a:r>
              <a:rPr lang="el-GR" sz="1200" dirty="0"/>
              <a:t>ς δίπλα από το όνομα του διαγωνισμού.</a:t>
            </a:r>
            <a:endParaRPr lang="it-IT" sz="1200" dirty="0"/>
          </a:p>
        </p:txBody>
      </p:sp>
    </p:spTree>
    <p:extLst>
      <p:ext uri="{BB962C8B-B14F-4D97-AF65-F5344CB8AC3E}">
        <p14:creationId xmlns:p14="http://schemas.microsoft.com/office/powerpoint/2010/main" val="112253536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BE370-09FA-537F-4524-93C2D4C26412}"/>
              </a:ext>
            </a:extLst>
          </p:cNvPr>
          <p:cNvPicPr>
            <a:picLocks noChangeAspect="1"/>
          </p:cNvPicPr>
          <p:nvPr/>
        </p:nvPicPr>
        <p:blipFill>
          <a:blip r:embed="rId2"/>
          <a:srcRect t="1315"/>
          <a:stretch/>
        </p:blipFill>
        <p:spPr>
          <a:xfrm>
            <a:off x="214744" y="1165440"/>
            <a:ext cx="7928445" cy="28711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(2/4)</a:t>
            </a:r>
          </a:p>
        </p:txBody>
      </p:sp>
      <p:cxnSp>
        <p:nvCxnSpPr>
          <p:cNvPr id="30" name="Connector: Elbow 9">
            <a:extLst>
              <a:ext uri="{FF2B5EF4-FFF2-40B4-BE49-F238E27FC236}">
                <a16:creationId xmlns:a16="http://schemas.microsoft.com/office/drawing/2014/main" id="{C4CAFA2E-D3ED-D5CF-2D44-5AC880A4A290}"/>
              </a:ext>
            </a:extLst>
          </p:cNvPr>
          <p:cNvCxnSpPr>
            <a:cxnSpLocks/>
          </p:cNvCxnSpPr>
          <p:nvPr/>
        </p:nvCxnSpPr>
        <p:spPr>
          <a:xfrm>
            <a:off x="4453156" y="2907631"/>
            <a:ext cx="2022431" cy="27728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45DE0315-1591-72EE-EAAC-5344AA04B6F3}"/>
              </a:ext>
            </a:extLst>
          </p:cNvPr>
          <p:cNvSpPr txBox="1">
            <a:spLocks/>
          </p:cNvSpPr>
          <p:nvPr/>
        </p:nvSpPr>
        <p:spPr>
          <a:xfrm>
            <a:off x="8341814" y="1081740"/>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Στο</a:t>
            </a:r>
            <a:r>
              <a:rPr lang="el-GR" sz="1200" dirty="0"/>
              <a:t> παράθυρο</a:t>
            </a:r>
            <a:r>
              <a:rPr lang="el-GR" sz="1200" b="1" dirty="0"/>
              <a:t> </a:t>
            </a:r>
            <a:r>
              <a:rPr lang="it-IT" sz="1200" b="1" dirty="0" err="1"/>
              <a:t>Ομάδ</a:t>
            </a:r>
            <a:r>
              <a:rPr lang="it-IT" sz="1200" b="1" dirty="0"/>
              <a:t>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err="1"/>
              <a:t>Στο</a:t>
            </a:r>
            <a:r>
              <a:rPr lang="it-IT" sz="1200" dirty="0"/>
              <a:t> πα</a:t>
            </a:r>
            <a:r>
              <a:rPr lang="it-IT" sz="1200" dirty="0" err="1"/>
              <a:t>ράθυρο</a:t>
            </a:r>
            <a:r>
              <a:rPr lang="it-IT" sz="1200" dirty="0"/>
              <a:t> π</a:t>
            </a:r>
            <a:r>
              <a:rPr lang="it-IT" sz="1200" dirty="0" err="1"/>
              <a:t>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σ</a:t>
            </a:r>
            <a:r>
              <a:rPr lang="el-GR" sz="1200" dirty="0"/>
              <a:t>το </a:t>
            </a:r>
            <a:r>
              <a:rPr lang="en-US" sz="1200" b="1" dirty="0"/>
              <a:t>Απ</a:t>
            </a:r>
            <a:r>
              <a:rPr lang="en-US" sz="1200" b="1" dirty="0" err="1"/>
              <a:t>οθήκευση</a:t>
            </a:r>
            <a:r>
              <a:rPr lang="en-US" sz="1200" dirty="0"/>
              <a:t>.</a:t>
            </a:r>
          </a:p>
          <a:p>
            <a:pPr marL="228600" indent="-228600" algn="just">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p>
          <a:p>
            <a:pPr marL="228600" indent="-228600" algn="just">
              <a:buClr>
                <a:srgbClr val="F15822"/>
              </a:buClr>
              <a:buFont typeface="+mj-lt"/>
              <a:buAutoNum type="arabicPeriod" startAt="3"/>
            </a:pPr>
            <a:endParaRPr lang="el-GR" sz="1200" dirty="0"/>
          </a:p>
          <a:p>
            <a:pPr algn="just">
              <a:buClr>
                <a:srgbClr val="F15822"/>
              </a:buClr>
            </a:pPr>
            <a:r>
              <a:rPr lang="el-GR" sz="1200" dirty="0"/>
              <a:t>Στην επόμενη διαφάνεια 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p:txBody>
      </p:sp>
      <p:pic>
        <p:nvPicPr>
          <p:cNvPr id="11" name="Picture 10">
            <a:extLst>
              <a:ext uri="{FF2B5EF4-FFF2-40B4-BE49-F238E27FC236}">
                <a16:creationId xmlns:a16="http://schemas.microsoft.com/office/drawing/2014/main" id="{1E84BBFE-51B2-2873-4583-78B1F3CCD13B}"/>
              </a:ext>
            </a:extLst>
          </p:cNvPr>
          <p:cNvPicPr>
            <a:picLocks noChangeAspect="1"/>
          </p:cNvPicPr>
          <p:nvPr/>
        </p:nvPicPr>
        <p:blipFill>
          <a:blip r:embed="rId3"/>
          <a:stretch>
            <a:fillRect/>
          </a:stretch>
        </p:blipFill>
        <p:spPr>
          <a:xfrm>
            <a:off x="619655" y="1439177"/>
            <a:ext cx="3849202" cy="3214192"/>
          </a:xfrm>
          <a:prstGeom prst="rect">
            <a:avLst/>
          </a:prstGeom>
          <a:ln>
            <a:solidFill>
              <a:srgbClr val="FF0000"/>
            </a:solidFill>
            <a:prstDash val="dash"/>
          </a:ln>
        </p:spPr>
      </p:pic>
      <p:sp>
        <p:nvSpPr>
          <p:cNvPr id="24" name="Rectangle 5">
            <a:extLst>
              <a:ext uri="{FF2B5EF4-FFF2-40B4-BE49-F238E27FC236}">
                <a16:creationId xmlns:a16="http://schemas.microsoft.com/office/drawing/2014/main" id="{AE458D9D-5114-BB7F-D3CC-3F90618AA219}"/>
              </a:ext>
            </a:extLst>
          </p:cNvPr>
          <p:cNvSpPr/>
          <p:nvPr/>
        </p:nvSpPr>
        <p:spPr>
          <a:xfrm>
            <a:off x="3991515" y="2758699"/>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3846213" y="262244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37" name="Rectangle 5">
            <a:extLst>
              <a:ext uri="{FF2B5EF4-FFF2-40B4-BE49-F238E27FC236}">
                <a16:creationId xmlns:a16="http://schemas.microsoft.com/office/drawing/2014/main" id="{52C84891-9DE6-63E7-8C57-9BC5E6F73E9E}"/>
              </a:ext>
            </a:extLst>
          </p:cNvPr>
          <p:cNvSpPr/>
          <p:nvPr/>
        </p:nvSpPr>
        <p:spPr>
          <a:xfrm>
            <a:off x="3980057" y="4307896"/>
            <a:ext cx="397817"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3846213" y="410609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pic>
        <p:nvPicPr>
          <p:cNvPr id="14" name="Picture 13">
            <a:extLst>
              <a:ext uri="{FF2B5EF4-FFF2-40B4-BE49-F238E27FC236}">
                <a16:creationId xmlns:a16="http://schemas.microsoft.com/office/drawing/2014/main" id="{457DFAAE-EB7C-9903-DDED-2C9184BD017B}"/>
              </a:ext>
            </a:extLst>
          </p:cNvPr>
          <p:cNvPicPr>
            <a:picLocks noChangeAspect="1"/>
          </p:cNvPicPr>
          <p:nvPr/>
        </p:nvPicPr>
        <p:blipFill>
          <a:blip r:embed="rId4"/>
          <a:stretch>
            <a:fillRect/>
          </a:stretch>
        </p:blipFill>
        <p:spPr>
          <a:xfrm>
            <a:off x="4468857" y="3046273"/>
            <a:ext cx="3747800" cy="3045088"/>
          </a:xfrm>
          <a:prstGeom prst="rect">
            <a:avLst/>
          </a:prstGeom>
          <a:ln>
            <a:solidFill>
              <a:srgbClr val="FF0000"/>
            </a:solidFill>
            <a:prstDash val="dash"/>
          </a:ln>
        </p:spPr>
      </p:pic>
      <p:sp>
        <p:nvSpPr>
          <p:cNvPr id="27" name="Rectangle 5">
            <a:extLst>
              <a:ext uri="{FF2B5EF4-FFF2-40B4-BE49-F238E27FC236}">
                <a16:creationId xmlns:a16="http://schemas.microsoft.com/office/drawing/2014/main" id="{4B8A5289-9E50-380C-D253-A66BA7448CA9}"/>
              </a:ext>
            </a:extLst>
          </p:cNvPr>
          <p:cNvSpPr/>
          <p:nvPr/>
        </p:nvSpPr>
        <p:spPr>
          <a:xfrm>
            <a:off x="4525661" y="4633487"/>
            <a:ext cx="3530412" cy="4322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852070" y="451733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4</a:t>
            </a:r>
          </a:p>
        </p:txBody>
      </p:sp>
      <p:sp>
        <p:nvSpPr>
          <p:cNvPr id="35" name="Rectangle 5">
            <a:extLst>
              <a:ext uri="{FF2B5EF4-FFF2-40B4-BE49-F238E27FC236}">
                <a16:creationId xmlns:a16="http://schemas.microsoft.com/office/drawing/2014/main" id="{D14C74C0-EB98-762D-4670-98EC3C6FA2F2}"/>
              </a:ext>
            </a:extLst>
          </p:cNvPr>
          <p:cNvSpPr/>
          <p:nvPr/>
        </p:nvSpPr>
        <p:spPr>
          <a:xfrm>
            <a:off x="6940393" y="5758016"/>
            <a:ext cx="761306" cy="318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811344" y="564152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5</a:t>
            </a:r>
          </a:p>
        </p:txBody>
      </p:sp>
    </p:spTree>
    <p:extLst>
      <p:ext uri="{BB962C8B-B14F-4D97-AF65-F5344CB8AC3E}">
        <p14:creationId xmlns:p14="http://schemas.microsoft.com/office/powerpoint/2010/main" val="38769520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(3/4)</a:t>
            </a:r>
          </a:p>
        </p:txBody>
      </p:sp>
      <p:graphicFrame>
        <p:nvGraphicFramePr>
          <p:cNvPr id="6" name="Table 5">
            <a:extLst>
              <a:ext uri="{FF2B5EF4-FFF2-40B4-BE49-F238E27FC236}">
                <a16:creationId xmlns:a16="http://schemas.microsoft.com/office/drawing/2014/main" id="{CCB6F392-618E-54C8-0BD0-68356A3C1C16}"/>
              </a:ext>
            </a:extLst>
          </p:cNvPr>
          <p:cNvGraphicFramePr>
            <a:graphicFrameLocks noGrp="1"/>
          </p:cNvGraphicFramePr>
          <p:nvPr>
            <p:extLst>
              <p:ext uri="{D42A27DB-BD31-4B8C-83A1-F6EECF244321}">
                <p14:modId xmlns:p14="http://schemas.microsoft.com/office/powerpoint/2010/main" val="363745081"/>
              </p:ext>
            </p:extLst>
          </p:nvPr>
        </p:nvGraphicFramePr>
        <p:xfrm>
          <a:off x="190436" y="1138371"/>
          <a:ext cx="11357130" cy="3839330"/>
        </p:xfrm>
        <a:graphic>
          <a:graphicData uri="http://schemas.openxmlformats.org/drawingml/2006/table">
            <a:tbl>
              <a:tblPr firstRow="1" bandRow="1">
                <a:tableStyleId>{5C22544A-7EE6-4342-B048-85BDC9FD1C3A}</a:tableStyleId>
              </a:tblPr>
              <a:tblGrid>
                <a:gridCol w="4625880">
                  <a:extLst>
                    <a:ext uri="{9D8B030D-6E8A-4147-A177-3AD203B41FA5}">
                      <a16:colId xmlns:a16="http://schemas.microsoft.com/office/drawing/2014/main" val="2481671580"/>
                    </a:ext>
                  </a:extLst>
                </a:gridCol>
                <a:gridCol w="6731250">
                  <a:extLst>
                    <a:ext uri="{9D8B030D-6E8A-4147-A177-3AD203B41FA5}">
                      <a16:colId xmlns:a16="http://schemas.microsoft.com/office/drawing/2014/main" val="3985798439"/>
                    </a:ext>
                  </a:extLst>
                </a:gridCol>
              </a:tblGrid>
              <a:tr h="313517">
                <a:tc>
                  <a:txBody>
                    <a:bodyPr/>
                    <a:lstStyle/>
                    <a:p>
                      <a:pPr algn="ctr"/>
                      <a:r>
                        <a:rPr lang="en-US" sz="1400" b="1" dirty="0"/>
                        <a:t>Group Name</a:t>
                      </a:r>
                    </a:p>
                  </a:txBody>
                  <a:tcPr anchor="ctr"/>
                </a:tc>
                <a:tc>
                  <a:txBody>
                    <a:bodyPr/>
                    <a:lstStyle/>
                    <a:p>
                      <a:pPr algn="ctr"/>
                      <a:r>
                        <a:rPr lang="en-US" sz="1400" b="1"/>
                        <a:t>Description</a:t>
                      </a:r>
                    </a:p>
                  </a:txBody>
                  <a:tcPr anchor="ctr"/>
                </a:tc>
                <a:extLst>
                  <a:ext uri="{0D108BD9-81ED-4DB2-BD59-A6C34878D82A}">
                    <a16:rowId xmlns:a16="http://schemas.microsoft.com/office/drawing/2014/main" val="2708519144"/>
                  </a:ext>
                </a:extLst>
              </a:tr>
              <a:tr h="846497">
                <a:tc>
                  <a:txBody>
                    <a:bodyPr/>
                    <a:lstStyle/>
                    <a:p>
                      <a:r>
                        <a:rPr lang="en-US" sz="1200" b="1" i="0" u="none" kern="1200" dirty="0">
                          <a:solidFill>
                            <a:schemeClr val="dk1"/>
                          </a:solidFill>
                          <a:effectLst/>
                          <a:latin typeface="+mn-lt"/>
                          <a:ea typeface="+mn-ea"/>
                          <a:cs typeface="+mn-cs"/>
                        </a:rPr>
                        <a:t>Project Owner</a:t>
                      </a:r>
                      <a:endParaRPr lang="en-US" sz="1200" b="1" i="0" u="none" dirty="0"/>
                    </a:p>
                  </a:txBody>
                  <a:tcPr/>
                </a:tc>
                <a:tc>
                  <a:txBody>
                    <a:bodyPr/>
                    <a:lstStyle/>
                    <a:p>
                      <a:pPr algn="l" fontAlgn="base"/>
                      <a:r>
                        <a:rPr lang="el-GR" sz="1200" b="0" i="0" dirty="0">
                          <a:solidFill>
                            <a:srgbClr val="000000"/>
                          </a:solidFill>
                          <a:effectLst/>
                          <a:latin typeface="Calibri" panose="020F0502020204030204" pitchFamily="34" charset="0"/>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endParaRPr lang="en-US" sz="2000" b="0" i="0" dirty="0">
                        <a:solidFill>
                          <a:srgbClr val="000000"/>
                        </a:solidFill>
                        <a:effectLst/>
                      </a:endParaRPr>
                    </a:p>
                  </a:txBody>
                  <a:tcPr/>
                </a:tc>
                <a:extLst>
                  <a:ext uri="{0D108BD9-81ED-4DB2-BD59-A6C34878D82A}">
                    <a16:rowId xmlns:a16="http://schemas.microsoft.com/office/drawing/2014/main" val="2718708823"/>
                  </a:ext>
                </a:extLst>
              </a:tr>
              <a:tr h="470276">
                <a:tc>
                  <a:txBody>
                    <a:bodyPr/>
                    <a:lstStyle/>
                    <a:p>
                      <a:r>
                        <a:rPr lang="en-US" sz="1200" b="1" i="0" u="none" kern="1200" dirty="0" err="1">
                          <a:solidFill>
                            <a:schemeClr val="dk1"/>
                          </a:solidFill>
                          <a:effectLst/>
                          <a:latin typeface="+mn-lt"/>
                          <a:ea typeface="+mn-ea"/>
                          <a:cs typeface="+mn-cs"/>
                        </a:rPr>
                        <a:t>Εγκρίνοντες</a:t>
                      </a:r>
                      <a:r>
                        <a:rPr lang="en-US" sz="1200" b="1" i="0" u="none" kern="1200" dirty="0">
                          <a:solidFill>
                            <a:schemeClr val="dk1"/>
                          </a:solidFill>
                          <a:effectLst/>
                          <a:latin typeface="+mn-lt"/>
                          <a:ea typeface="+mn-ea"/>
                          <a:cs typeface="+mn-cs"/>
                        </a:rPr>
                        <a:t> </a:t>
                      </a:r>
                      <a:r>
                        <a:rPr lang="en-US" sz="1200" b="1" i="0" u="none" kern="1200" dirty="0" err="1">
                          <a:solidFill>
                            <a:schemeClr val="dk1"/>
                          </a:solidFill>
                          <a:effectLst/>
                          <a:latin typeface="+mn-lt"/>
                          <a:ea typeface="+mn-ea"/>
                          <a:cs typeface="+mn-cs"/>
                        </a:rPr>
                        <a:t>Δημοσίευσης</a:t>
                      </a:r>
                      <a:r>
                        <a:rPr lang="en-US" sz="1200" b="1" i="0" u="none" kern="1200" dirty="0">
                          <a:solidFill>
                            <a:schemeClr val="dk1"/>
                          </a:solidFill>
                          <a:effectLst/>
                          <a:latin typeface="+mn-lt"/>
                          <a:ea typeface="+mn-ea"/>
                          <a:cs typeface="+mn-cs"/>
                        </a:rPr>
                        <a:t> </a:t>
                      </a:r>
                      <a:r>
                        <a:rPr lang="en-US" sz="1200" b="1" i="0" u="none" kern="1200" dirty="0" err="1">
                          <a:solidFill>
                            <a:schemeClr val="dk1"/>
                          </a:solidFill>
                          <a:effectLst/>
                          <a:latin typeface="+mn-lt"/>
                          <a:ea typeface="+mn-ea"/>
                          <a:cs typeface="+mn-cs"/>
                        </a:rPr>
                        <a:t>Πρόσκλησης</a:t>
                      </a:r>
                      <a:r>
                        <a:rPr lang="en-US" sz="1200" b="1" i="0" u="none" kern="1200" dirty="0">
                          <a:solidFill>
                            <a:schemeClr val="dk1"/>
                          </a:solidFill>
                          <a:effectLst/>
                          <a:latin typeface="+mn-lt"/>
                          <a:ea typeface="+mn-ea"/>
                          <a:cs typeface="+mn-cs"/>
                        </a:rPr>
                        <a:t> - Approvers of Event Publishing and Changes</a:t>
                      </a:r>
                      <a:endParaRPr lang="en-US" sz="1200" b="1" i="0" u="none" dirty="0"/>
                    </a:p>
                  </a:txBody>
                  <a:tcPr/>
                </a:tc>
                <a:tc>
                  <a:txBody>
                    <a:bodyPr/>
                    <a:lstStyle/>
                    <a:p>
                      <a:pPr algn="l" fontAlgn="base"/>
                      <a:r>
                        <a:rPr lang="el-GR" sz="1200" b="0" i="0" dirty="0">
                          <a:solidFill>
                            <a:srgbClr val="000000"/>
                          </a:solidFill>
                          <a:effectLst/>
                          <a:latin typeface="Calibri" panose="020F0502020204030204" pitchFamily="34" charset="0"/>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endParaRPr lang="en-US" sz="2000" b="0" i="0" dirty="0">
                        <a:solidFill>
                          <a:srgbClr val="000000"/>
                        </a:solidFill>
                        <a:effectLst/>
                      </a:endParaRPr>
                    </a:p>
                  </a:txBody>
                  <a:tcPr/>
                </a:tc>
                <a:extLst>
                  <a:ext uri="{0D108BD9-81ED-4DB2-BD59-A6C34878D82A}">
                    <a16:rowId xmlns:a16="http://schemas.microsoft.com/office/drawing/2014/main" val="4190544754"/>
                  </a:ext>
                </a:extLst>
              </a:tr>
              <a:tr h="658386">
                <a:tc>
                  <a:txBody>
                    <a:bodyPr/>
                    <a:lstStyle/>
                    <a:p>
                      <a:pPr marL="0" algn="l" defTabSz="914400" rtl="0" eaLnBrk="1" latinLnBrk="0" hangingPunct="1"/>
                      <a:r>
                        <a:rPr lang="el-GR" sz="1200" b="1" i="0" u="none" kern="1200" dirty="0">
                          <a:solidFill>
                            <a:schemeClr val="dk1"/>
                          </a:solidFill>
                          <a:effectLst/>
                          <a:latin typeface="+mn-lt"/>
                          <a:ea typeface="+mn-ea"/>
                          <a:cs typeface="+mn-cs"/>
                        </a:rPr>
                        <a:t>Παρατηρητές - </a:t>
                      </a:r>
                      <a:r>
                        <a:rPr lang="en-US" sz="1200" b="1" i="0" u="none" kern="1200" dirty="0">
                          <a:solidFill>
                            <a:schemeClr val="dk1"/>
                          </a:solidFill>
                          <a:effectLst/>
                          <a:latin typeface="+mn-lt"/>
                          <a:ea typeface="+mn-ea"/>
                          <a:cs typeface="+mn-cs"/>
                        </a:rPr>
                        <a:t>Observers</a:t>
                      </a:r>
                    </a:p>
                  </a:txBody>
                  <a:tcPr/>
                </a:tc>
                <a:tc>
                  <a:txBody>
                    <a:bodyPr/>
                    <a:lstStyle/>
                    <a:p>
                      <a:pPr algn="l" fontAlgn="base"/>
                      <a:r>
                        <a:rPr lang="el-GR" sz="1200" b="0" i="0" dirty="0">
                          <a:solidFill>
                            <a:srgbClr val="000000"/>
                          </a:solidFill>
                          <a:effectLst/>
                          <a:latin typeface="Calibri" panose="020F0502020204030204" pitchFamily="34" charset="0"/>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Calibri" panose="020F0502020204030204" pitchFamily="34" charset="0"/>
                        </a:rPr>
                        <a:t>Σημείωση: Είναι προαιρετικό να προσθέσετε χρήστες στην ομάδα Παρατηρητές</a:t>
                      </a:r>
                      <a:endParaRPr lang="en-US" sz="2000" b="0" i="0" dirty="0">
                        <a:solidFill>
                          <a:srgbClr val="000000"/>
                        </a:solidFill>
                        <a:effectLst/>
                      </a:endParaRPr>
                    </a:p>
                  </a:txBody>
                  <a:tcPr/>
                </a:tc>
                <a:extLst>
                  <a:ext uri="{0D108BD9-81ED-4DB2-BD59-A6C34878D82A}">
                    <a16:rowId xmlns:a16="http://schemas.microsoft.com/office/drawing/2014/main" val="4047443481"/>
                  </a:ext>
                </a:extLst>
              </a:tr>
              <a:tr h="581427">
                <a:tc>
                  <a:txBody>
                    <a:bodyPr/>
                    <a:lstStyle/>
                    <a:p>
                      <a:pPr marL="0" algn="l" defTabSz="914400" rtl="0" eaLnBrk="1" latinLnBrk="0" hangingPunct="1"/>
                      <a:r>
                        <a:rPr lang="en-US" sz="1200" b="1" i="0" u="none" kern="1200" dirty="0" err="1">
                          <a:solidFill>
                            <a:schemeClr val="dk1"/>
                          </a:solidFill>
                          <a:effectLst/>
                          <a:latin typeface="+mn-lt"/>
                          <a:ea typeface="+mn-ea"/>
                          <a:cs typeface="+mn-cs"/>
                        </a:rPr>
                        <a:t>Προσυ</a:t>
                      </a:r>
                      <a:r>
                        <a:rPr lang="en-US" sz="1200" b="1" i="0" u="none" kern="1200" dirty="0">
                          <a:solidFill>
                            <a:schemeClr val="dk1"/>
                          </a:solidFill>
                          <a:effectLst/>
                          <a:latin typeface="+mn-lt"/>
                          <a:ea typeface="+mn-ea"/>
                          <a:cs typeface="+mn-cs"/>
                        </a:rPr>
                        <a:t>πογράφοντες Ανάθεσης - Pre-Approvers of the Award Scenario</a:t>
                      </a:r>
                    </a:p>
                  </a:txBody>
                  <a:tcPr/>
                </a:tc>
                <a:tc>
                  <a:txBody>
                    <a:bodyPr/>
                    <a:lstStyle/>
                    <a:p>
                      <a:pPr algn="l" fontAlgn="base"/>
                      <a:r>
                        <a:rPr lang="el-GR" sz="1200" b="0" i="0" dirty="0">
                          <a:solidFill>
                            <a:srgbClr val="000000"/>
                          </a:solidFill>
                          <a:effectLst/>
                          <a:latin typeface="Calibri" panose="020F0502020204030204" pitchFamily="34" charset="0"/>
                        </a:rPr>
                        <a:t>Το μέλος αυτής της ομάδας έχει την άδεια να εκτελέσει την πρώτη έγκριση για το σενάριο ανάθεσης. Είναι ο πρώτος εγκριτής της διαδικασίας.</a:t>
                      </a:r>
                      <a:endParaRPr lang="en-US" sz="2000" b="0" i="0" dirty="0">
                        <a:solidFill>
                          <a:srgbClr val="000000"/>
                        </a:solidFill>
                        <a:effectLst/>
                      </a:endParaRPr>
                    </a:p>
                  </a:txBody>
                  <a:tcPr/>
                </a:tc>
                <a:extLst>
                  <a:ext uri="{0D108BD9-81ED-4DB2-BD59-A6C34878D82A}">
                    <a16:rowId xmlns:a16="http://schemas.microsoft.com/office/drawing/2014/main" val="3711752542"/>
                  </a:ext>
                </a:extLst>
              </a:tr>
              <a:tr h="371576">
                <a:tc>
                  <a:txBody>
                    <a:bodyPr/>
                    <a:lstStyle/>
                    <a:p>
                      <a:pPr marL="0" algn="l" defTabSz="914400" rtl="0" eaLnBrk="1" latinLnBrk="0" hangingPunct="1"/>
                      <a:r>
                        <a:rPr lang="en-US" sz="1200" b="1" i="0" u="none" kern="1200" dirty="0" err="1">
                          <a:solidFill>
                            <a:schemeClr val="dk1"/>
                          </a:solidFill>
                          <a:effectLst/>
                          <a:latin typeface="+mn-lt"/>
                          <a:ea typeface="+mn-ea"/>
                          <a:cs typeface="+mn-cs"/>
                        </a:rPr>
                        <a:t>Τελικός</a:t>
                      </a:r>
                      <a:r>
                        <a:rPr lang="en-US" sz="1200" b="1" i="0" u="none" kern="1200" dirty="0">
                          <a:solidFill>
                            <a:schemeClr val="dk1"/>
                          </a:solidFill>
                          <a:effectLst/>
                          <a:latin typeface="+mn-lt"/>
                          <a:ea typeface="+mn-ea"/>
                          <a:cs typeface="+mn-cs"/>
                        </a:rPr>
                        <a:t> Εγκρίνων </a:t>
                      </a:r>
                      <a:r>
                        <a:rPr lang="en-US" sz="1200" b="1" i="0" u="none" kern="1200" dirty="0" err="1">
                          <a:solidFill>
                            <a:schemeClr val="dk1"/>
                          </a:solidFill>
                          <a:effectLst/>
                          <a:latin typeface="+mn-lt"/>
                          <a:ea typeface="+mn-ea"/>
                          <a:cs typeface="+mn-cs"/>
                        </a:rPr>
                        <a:t>Ανάθεσης</a:t>
                      </a:r>
                      <a:r>
                        <a:rPr lang="en-US" sz="1200" b="1" i="0" u="none" kern="1200" dirty="0">
                          <a:solidFill>
                            <a:schemeClr val="dk1"/>
                          </a:solidFill>
                          <a:effectLst/>
                          <a:latin typeface="+mn-lt"/>
                          <a:ea typeface="+mn-ea"/>
                          <a:cs typeface="+mn-cs"/>
                        </a:rPr>
                        <a:t> - Final Approver of the Award Scenario</a:t>
                      </a:r>
                    </a:p>
                  </a:txBody>
                  <a:tcPr/>
                </a:tc>
                <a:tc>
                  <a:txBody>
                    <a:bodyPr/>
                    <a:lstStyle/>
                    <a:p>
                      <a:pPr algn="l" fontAlgn="base"/>
                      <a:r>
                        <a:rPr lang="el-GR" sz="1200" b="0" i="0" dirty="0">
                          <a:solidFill>
                            <a:srgbClr val="000000"/>
                          </a:solidFill>
                          <a:effectLst/>
                          <a:latin typeface="Calibri" panose="020F0502020204030204" pitchFamily="34" charset="0"/>
                        </a:rPr>
                        <a:t>Το μέλος αυτής της ομάδας έχει το δικαίωμα να εκτελέσει την τελευταία έγκριση για το σενάριο ανάθεσης.</a:t>
                      </a:r>
                      <a:endParaRPr lang="en-US" sz="2000" b="0" i="0" dirty="0">
                        <a:solidFill>
                          <a:srgbClr val="000000"/>
                        </a:solidFill>
                        <a:effectLst/>
                      </a:endParaRPr>
                    </a:p>
                  </a:txBody>
                  <a:tcPr/>
                </a:tc>
                <a:extLst>
                  <a:ext uri="{0D108BD9-81ED-4DB2-BD59-A6C34878D82A}">
                    <a16:rowId xmlns:a16="http://schemas.microsoft.com/office/drawing/2014/main" val="1982815869"/>
                  </a:ext>
                </a:extLst>
              </a:tr>
            </a:tbl>
          </a:graphicData>
        </a:graphic>
      </p:graphicFrame>
    </p:spTree>
    <p:extLst>
      <p:ext uri="{BB962C8B-B14F-4D97-AF65-F5344CB8AC3E}">
        <p14:creationId xmlns:p14="http://schemas.microsoft.com/office/powerpoint/2010/main" val="6675031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26D872-648B-B45C-AD73-5AF9C0AB9A47}"/>
              </a:ext>
            </a:extLst>
          </p:cNvPr>
          <p:cNvPicPr>
            <a:picLocks noChangeAspect="1"/>
          </p:cNvPicPr>
          <p:nvPr/>
        </p:nvPicPr>
        <p:blipFill>
          <a:blip r:embed="rId2"/>
          <a:srcRect r="7317"/>
          <a:stretch/>
        </p:blipFill>
        <p:spPr>
          <a:xfrm>
            <a:off x="300556" y="4993863"/>
            <a:ext cx="7811663" cy="671812"/>
          </a:xfrm>
          <a:prstGeom prst="rect">
            <a:avLst/>
          </a:prstGeom>
        </p:spPr>
      </p:pic>
      <p:pic>
        <p:nvPicPr>
          <p:cNvPr id="6" name="Picture 5">
            <a:extLst>
              <a:ext uri="{FF2B5EF4-FFF2-40B4-BE49-F238E27FC236}">
                <a16:creationId xmlns:a16="http://schemas.microsoft.com/office/drawing/2014/main" id="{053C4AE5-A008-6404-4FC5-A70A9CF64F4C}"/>
              </a:ext>
            </a:extLst>
          </p:cNvPr>
          <p:cNvPicPr>
            <a:picLocks noChangeAspect="1"/>
          </p:cNvPicPr>
          <p:nvPr/>
        </p:nvPicPr>
        <p:blipFill>
          <a:blip r:embed="rId3"/>
          <a:stretch>
            <a:fillRect/>
          </a:stretch>
        </p:blipFill>
        <p:spPr>
          <a:xfrm>
            <a:off x="189140" y="1171393"/>
            <a:ext cx="7927468" cy="255087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n-US" b="1" dirty="0"/>
              <a:t> (4/4)</a:t>
            </a:r>
          </a:p>
        </p:txBody>
      </p:sp>
      <p:sp>
        <p:nvSpPr>
          <p:cNvPr id="12" name="Rectangle 5">
            <a:extLst>
              <a:ext uri="{FF2B5EF4-FFF2-40B4-BE49-F238E27FC236}">
                <a16:creationId xmlns:a16="http://schemas.microsoft.com/office/drawing/2014/main" id="{462C8A2A-2C8D-7E99-C9EF-857BFEB100B5}"/>
              </a:ext>
            </a:extLst>
          </p:cNvPr>
          <p:cNvSpPr/>
          <p:nvPr/>
        </p:nvSpPr>
        <p:spPr>
          <a:xfrm>
            <a:off x="4493401" y="5430635"/>
            <a:ext cx="792701" cy="21762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5" idx="0"/>
          </p:cNvCxnSpPr>
          <p:nvPr/>
        </p:nvCxnSpPr>
        <p:spPr>
          <a:xfrm rot="5400000">
            <a:off x="4816533" y="2818856"/>
            <a:ext cx="1564863" cy="278515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6D91C961-8803-13A6-6D10-F6D62DBE11CD}"/>
              </a:ext>
            </a:extLst>
          </p:cNvPr>
          <p:cNvSpPr txBox="1">
            <a:spLocks/>
          </p:cNvSpPr>
          <p:nvPr/>
        </p:nvSpPr>
        <p:spPr>
          <a:xfrm>
            <a:off x="8320762" y="1095748"/>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Γι</a:t>
            </a:r>
            <a:r>
              <a:rPr lang="it-IT" sz="1200" dirty="0"/>
              <a:t>α να ολοκληρώσετε την εργασία</a:t>
            </a:r>
            <a:r>
              <a:rPr lang="el-GR" sz="1200" dirty="0"/>
              <a:t> και να προχωρήσετε με την δημοσίευση του διαγωνισμού</a:t>
            </a:r>
            <a:r>
              <a:rPr lang="en-US" sz="1200" dirty="0"/>
              <a:t>:</a:t>
            </a:r>
          </a:p>
          <a:p>
            <a:pPr marL="228600" indent="-228600" algn="just">
              <a:buClr>
                <a:srgbClr val="F15822"/>
              </a:buClr>
              <a:buFont typeface="+mj-lt"/>
              <a:buAutoNum type="arabicPeriod" startAt="7"/>
            </a:pPr>
            <a:r>
              <a:rPr lang="el-GR" sz="1200" dirty="0"/>
              <a:t>Κάντε κλικ στην ένδειξη </a:t>
            </a:r>
            <a:r>
              <a:rPr lang="el-GR" sz="1200" b="1" dirty="0"/>
              <a:t>Ορίστε σε ολοκληρωμένο.</a:t>
            </a:r>
            <a:endParaRPr lang="it-IT" sz="1200" b="1" dirty="0"/>
          </a:p>
          <a:p>
            <a:pPr algn="just">
              <a:buClr>
                <a:srgbClr val="F15822"/>
              </a:buClr>
            </a:pPr>
            <a:r>
              <a:rPr lang="el-GR" sz="1200" dirty="0"/>
              <a:t>Μόλις η εργασία ολοκληρωθεί, η κατάσταση της θα αλλάξει σε </a:t>
            </a:r>
            <a:r>
              <a:rPr lang="el-GR" sz="1200" b="1" dirty="0"/>
              <a:t>Ολοκληρωμένο</a:t>
            </a:r>
            <a:endParaRPr lang="it-IT" sz="1200" dirty="0"/>
          </a:p>
        </p:txBody>
      </p:sp>
      <p:pic>
        <p:nvPicPr>
          <p:cNvPr id="20" name="Picture 19">
            <a:extLst>
              <a:ext uri="{FF2B5EF4-FFF2-40B4-BE49-F238E27FC236}">
                <a16:creationId xmlns:a16="http://schemas.microsoft.com/office/drawing/2014/main" id="{E8495CF2-5D22-6BF2-0D8B-42EBF738E4C4}"/>
              </a:ext>
            </a:extLst>
          </p:cNvPr>
          <p:cNvPicPr>
            <a:picLocks noChangeAspect="1"/>
          </p:cNvPicPr>
          <p:nvPr/>
        </p:nvPicPr>
        <p:blipFill>
          <a:blip r:embed="rId4"/>
          <a:stretch>
            <a:fillRect/>
          </a:stretch>
        </p:blipFill>
        <p:spPr>
          <a:xfrm>
            <a:off x="6427104" y="3188962"/>
            <a:ext cx="1128870" cy="219106"/>
          </a:xfrm>
          <a:prstGeom prst="rect">
            <a:avLst/>
          </a:prstGeom>
        </p:spPr>
      </p:pic>
      <p:sp>
        <p:nvSpPr>
          <p:cNvPr id="10" name="Rectangle 5">
            <a:extLst>
              <a:ext uri="{FF2B5EF4-FFF2-40B4-BE49-F238E27FC236}">
                <a16:creationId xmlns:a16="http://schemas.microsoft.com/office/drawing/2014/main" id="{AB27504C-91EC-FA50-D53E-5962562E8C7A}"/>
              </a:ext>
            </a:extLst>
          </p:cNvPr>
          <p:cNvSpPr/>
          <p:nvPr/>
        </p:nvSpPr>
        <p:spPr>
          <a:xfrm>
            <a:off x="6427104" y="3180394"/>
            <a:ext cx="1128870"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58A6052-06EA-7876-C792-0D8FF0594A9D}"/>
              </a:ext>
            </a:extLst>
          </p:cNvPr>
          <p:cNvPicPr>
            <a:picLocks noChangeAspect="1"/>
          </p:cNvPicPr>
          <p:nvPr/>
        </p:nvPicPr>
        <p:blipFill>
          <a:blip r:embed="rId5"/>
          <a:srcRect r="7036"/>
          <a:stretch/>
        </p:blipFill>
        <p:spPr>
          <a:xfrm>
            <a:off x="184752" y="1678166"/>
            <a:ext cx="7927467" cy="1440603"/>
          </a:xfrm>
          <a:prstGeom prst="rect">
            <a:avLst/>
          </a:prstGeom>
        </p:spPr>
      </p:pic>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6223101" y="30571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7</a:t>
            </a:r>
          </a:p>
        </p:txBody>
      </p:sp>
      <p:pic>
        <p:nvPicPr>
          <p:cNvPr id="27" name="Picture 26">
            <a:extLst>
              <a:ext uri="{FF2B5EF4-FFF2-40B4-BE49-F238E27FC236}">
                <a16:creationId xmlns:a16="http://schemas.microsoft.com/office/drawing/2014/main" id="{D594D2EC-0E89-E211-DF4E-177A59EF0A6B}"/>
              </a:ext>
            </a:extLst>
          </p:cNvPr>
          <p:cNvPicPr>
            <a:picLocks noChangeAspect="1"/>
          </p:cNvPicPr>
          <p:nvPr/>
        </p:nvPicPr>
        <p:blipFill>
          <a:blip r:embed="rId6"/>
          <a:srcRect t="11095" b="71887"/>
          <a:stretch/>
        </p:blipFill>
        <p:spPr>
          <a:xfrm>
            <a:off x="184752" y="1171393"/>
            <a:ext cx="7955970" cy="472594"/>
          </a:xfrm>
          <a:prstGeom prst="rect">
            <a:avLst/>
          </a:prstGeom>
        </p:spPr>
      </p:pic>
    </p:spTree>
    <p:extLst>
      <p:ext uri="{BB962C8B-B14F-4D97-AF65-F5344CB8AC3E}">
        <p14:creationId xmlns:p14="http://schemas.microsoft.com/office/powerpoint/2010/main" val="88353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33412893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1CA3A9-EB8D-A7DA-555E-0A5F7B8551BA}"/>
              </a:ext>
            </a:extLst>
          </p:cNvPr>
          <p:cNvPicPr>
            <a:picLocks noChangeAspect="1"/>
          </p:cNvPicPr>
          <p:nvPr/>
        </p:nvPicPr>
        <p:blipFill>
          <a:blip r:embed="rId2"/>
          <a:srcRect t="15784" r="16357"/>
          <a:stretch/>
        </p:blipFill>
        <p:spPr>
          <a:xfrm>
            <a:off x="252635" y="1370511"/>
            <a:ext cx="7842544" cy="27324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 </a:t>
            </a:r>
            <a:r>
              <a:rPr lang="it-IT" b="1" dirty="0"/>
              <a:t>– </a:t>
            </a:r>
            <a:br>
              <a:rPr lang="el-GR" b="1" dirty="0"/>
            </a:br>
            <a:r>
              <a:rPr lang="el-GR" b="1" dirty="0"/>
              <a:t>Διάρκεια</a:t>
            </a:r>
            <a:r>
              <a:rPr lang="it-IT" b="1" dirty="0"/>
              <a:t> </a:t>
            </a:r>
            <a:endParaRPr lang="en-US" b="1" dirty="0"/>
          </a:p>
        </p:txBody>
      </p:sp>
      <p:sp>
        <p:nvSpPr>
          <p:cNvPr id="19" name="Rectangle 5">
            <a:extLst>
              <a:ext uri="{FF2B5EF4-FFF2-40B4-BE49-F238E27FC236}">
                <a16:creationId xmlns:a16="http://schemas.microsoft.com/office/drawing/2014/main" id="{713E34AB-31F4-FAD6-0E1E-FA0D06A059A1}"/>
              </a:ext>
            </a:extLst>
          </p:cNvPr>
          <p:cNvSpPr/>
          <p:nvPr/>
        </p:nvSpPr>
        <p:spPr>
          <a:xfrm>
            <a:off x="503485" y="3736460"/>
            <a:ext cx="881178" cy="329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8E3593C6-9D7D-7EF2-0F34-20FFC87250F4}"/>
              </a:ext>
            </a:extLst>
          </p:cNvPr>
          <p:cNvCxnSpPr>
            <a:cxnSpLocks/>
            <a:stCxn id="19" idx="2"/>
          </p:cNvCxnSpPr>
          <p:nvPr/>
        </p:nvCxnSpPr>
        <p:spPr>
          <a:xfrm rot="16200000" flipH="1">
            <a:off x="2010096" y="2999620"/>
            <a:ext cx="431121" cy="256316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399650" y="36040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4" name="Picture 13">
            <a:extLst>
              <a:ext uri="{FF2B5EF4-FFF2-40B4-BE49-F238E27FC236}">
                <a16:creationId xmlns:a16="http://schemas.microsoft.com/office/drawing/2014/main" id="{568614A8-2646-2D3F-2CDE-BABC400CE111}"/>
              </a:ext>
            </a:extLst>
          </p:cNvPr>
          <p:cNvPicPr>
            <a:picLocks noChangeAspect="1"/>
          </p:cNvPicPr>
          <p:nvPr/>
        </p:nvPicPr>
        <p:blipFill>
          <a:blip r:embed="rId3"/>
          <a:stretch>
            <a:fillRect/>
          </a:stretch>
        </p:blipFill>
        <p:spPr>
          <a:xfrm>
            <a:off x="3533953" y="3078201"/>
            <a:ext cx="4267570" cy="2755631"/>
          </a:xfrm>
          <a:prstGeom prst="rect">
            <a:avLst/>
          </a:prstGeom>
        </p:spPr>
      </p:pic>
      <p:sp>
        <p:nvSpPr>
          <p:cNvPr id="7" name="Rectangle 5">
            <a:extLst>
              <a:ext uri="{FF2B5EF4-FFF2-40B4-BE49-F238E27FC236}">
                <a16:creationId xmlns:a16="http://schemas.microsoft.com/office/drawing/2014/main" id="{70134600-F628-EB5D-4B2A-A4ED6EE00F6E}"/>
              </a:ext>
            </a:extLst>
          </p:cNvPr>
          <p:cNvSpPr/>
          <p:nvPr/>
        </p:nvSpPr>
        <p:spPr>
          <a:xfrm>
            <a:off x="4205009" y="4496567"/>
            <a:ext cx="676871"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a:extLst>
              <a:ext uri="{FF2B5EF4-FFF2-40B4-BE49-F238E27FC236}">
                <a16:creationId xmlns:a16="http://schemas.microsoft.com/office/drawing/2014/main" id="{1B819799-5A39-02C2-ED01-5B5F9783A9B8}"/>
              </a:ext>
            </a:extLst>
          </p:cNvPr>
          <p:cNvSpPr/>
          <p:nvPr/>
        </p:nvSpPr>
        <p:spPr>
          <a:xfrm>
            <a:off x="3669517" y="5441106"/>
            <a:ext cx="764690"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389EFC98-DFCB-E8DF-90CD-F74B07F10009}"/>
              </a:ext>
            </a:extLst>
          </p:cNvPr>
          <p:cNvSpPr>
            <a:spLocks noChangeAspect="1"/>
          </p:cNvSpPr>
          <p:nvPr/>
        </p:nvSpPr>
        <p:spPr bwMode="gray">
          <a:xfrm>
            <a:off x="4173907" y="57318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4" name="Rectangle 5">
            <a:extLst>
              <a:ext uri="{FF2B5EF4-FFF2-40B4-BE49-F238E27FC236}">
                <a16:creationId xmlns:a16="http://schemas.microsoft.com/office/drawing/2014/main" id="{DEA08459-512D-08CB-B633-9DCC17ADB6BE}"/>
              </a:ext>
            </a:extLst>
          </p:cNvPr>
          <p:cNvSpPr/>
          <p:nvPr/>
        </p:nvSpPr>
        <p:spPr>
          <a:xfrm>
            <a:off x="4946469" y="4496567"/>
            <a:ext cx="2194559"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CC066CCF-FC97-268A-485F-1FDD5369BF0F}"/>
              </a:ext>
            </a:extLst>
          </p:cNvPr>
          <p:cNvSpPr>
            <a:spLocks noChangeAspect="1"/>
          </p:cNvSpPr>
          <p:nvPr/>
        </p:nvSpPr>
        <p:spPr bwMode="gray">
          <a:xfrm>
            <a:off x="4103406" y="477645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2B295709-4A3D-3D46-6A59-27C39C8F1999}"/>
              </a:ext>
            </a:extLst>
          </p:cNvPr>
          <p:cNvSpPr>
            <a:spLocks noChangeAspect="1"/>
          </p:cNvSpPr>
          <p:nvPr/>
        </p:nvSpPr>
        <p:spPr bwMode="gray">
          <a:xfrm>
            <a:off x="7044030" y="571106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6" name="Text Placeholder 2">
            <a:extLst>
              <a:ext uri="{FF2B5EF4-FFF2-40B4-BE49-F238E27FC236}">
                <a16:creationId xmlns:a16="http://schemas.microsoft.com/office/drawing/2014/main" id="{F9D5934E-9427-D274-AAFB-0D19E9A1FB8A}"/>
              </a:ext>
            </a:extLst>
          </p:cNvPr>
          <p:cNvSpPr txBox="1">
            <a:spLocks/>
          </p:cNvSpPr>
          <p:nvPr/>
        </p:nvSpPr>
        <p:spPr>
          <a:xfrm>
            <a:off x="8370082" y="110994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ε</a:t>
            </a:r>
            <a:r>
              <a:rPr lang="it-IT" sz="1200" dirty="0"/>
              <a:t>π</a:t>
            </a:r>
            <a:r>
              <a:rPr lang="it-IT" sz="1200" dirty="0" err="1"/>
              <a:t>όμενο</a:t>
            </a:r>
            <a:r>
              <a:rPr lang="it-IT" sz="1200" dirty="0"/>
              <a:t> β</a:t>
            </a:r>
            <a:r>
              <a:rPr lang="it-IT" sz="1200" dirty="0" err="1"/>
              <a:t>ήμ</a:t>
            </a:r>
            <a:r>
              <a:rPr lang="it-IT" sz="1200" dirty="0"/>
              <a:t>α</a:t>
            </a:r>
            <a:r>
              <a:rPr lang="el-GR" sz="1200" dirty="0"/>
              <a:t> πριν τη δημοσίευση του διαγωνισμού, αφορά στον προσδιορισμό της διάρκειας του διαγωνισμού.</a:t>
            </a:r>
            <a:endParaRPr lang="it-IT" sz="1200" dirty="0"/>
          </a:p>
          <a:p>
            <a:pPr algn="just">
              <a:buClr>
                <a:srgbClr val="F15822"/>
              </a:buClr>
            </a:pPr>
            <a:r>
              <a:rPr lang="it-IT" sz="1200" dirty="0" err="1"/>
              <a:t>Αυτό</a:t>
            </a:r>
            <a:r>
              <a:rPr lang="it-IT" sz="1200" dirty="0"/>
              <a:t> </a:t>
            </a:r>
            <a:r>
              <a:rPr lang="el-GR" sz="1200" dirty="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a:buClr>
                <a:srgbClr val="F15822"/>
              </a:buClr>
              <a:buFont typeface="+mj-lt"/>
              <a:buAutoNum type="arabicPeriod"/>
            </a:pPr>
            <a:r>
              <a:rPr lang="el-GR" sz="1200" dirty="0"/>
              <a:t>Πηγαίνετε στο τμήμα της σελίδας που αφορά στη </a:t>
            </a:r>
            <a:r>
              <a:rPr lang="el-GR" sz="1200" b="1" dirty="0"/>
              <a:t>διάρκεια του διαγωνισμού </a:t>
            </a:r>
            <a:r>
              <a:rPr lang="el-GR" sz="1200" dirty="0"/>
              <a:t>και επιλέγετε την ένδειξη </a:t>
            </a:r>
            <a:r>
              <a:rPr lang="el-GR" sz="1200" b="1" dirty="0"/>
              <a:t>Επεξεργασία</a:t>
            </a:r>
            <a:r>
              <a:rPr lang="el-GR" sz="1200" dirty="0"/>
              <a:t>. Μπορείτε να ορίσετε ένα χρονικό διάστημα ως χρονοδιάγραμμα του διαγωνισμού επιλέγοντας </a:t>
            </a:r>
            <a:r>
              <a:rPr lang="el-GR" sz="1200" b="1" dirty="0"/>
              <a:t>Διάρκεια</a:t>
            </a:r>
            <a:r>
              <a:rPr lang="el-GR" sz="1200" dirty="0"/>
              <a:t> ή να ορίσετε μια συγκεκριμένη ημερομηνία επιλέγοντας την ένδειξη </a:t>
            </a:r>
            <a:r>
              <a:rPr lang="el-GR" sz="1200" b="1" dirty="0"/>
              <a:t>Χρόνος</a:t>
            </a:r>
            <a:r>
              <a:rPr lang="el-GR" sz="1200" dirty="0"/>
              <a:t>.</a:t>
            </a:r>
            <a:endParaRPr lang="it-IT" sz="1200" dirty="0"/>
          </a:p>
          <a:p>
            <a:pPr marL="228600" indent="-228600" algn="just">
              <a:buClr>
                <a:srgbClr val="F15822"/>
              </a:buClr>
              <a:buFont typeface="+mj-lt"/>
              <a:buAutoNum type="arabicPeriod"/>
            </a:pPr>
            <a:r>
              <a:rPr lang="it-IT" sz="1200" dirty="0"/>
              <a:t>Επ</a:t>
            </a:r>
            <a:r>
              <a:rPr lang="it-IT" sz="1200" dirty="0" err="1"/>
              <a:t>ιλέγ</a:t>
            </a:r>
            <a:r>
              <a:rPr lang="el-GR" sz="1200" dirty="0" err="1"/>
              <a:t>ετε</a:t>
            </a:r>
            <a:r>
              <a:rPr lang="el-GR" sz="1200" dirty="0"/>
              <a:t> </a:t>
            </a:r>
            <a:r>
              <a:rPr lang="it-IT" sz="1200" b="1" dirty="0" err="1"/>
              <a:t>Διάρκει</a:t>
            </a:r>
            <a:r>
              <a:rPr lang="it-IT" sz="1200" b="1" dirty="0"/>
              <a:t>α</a:t>
            </a:r>
            <a:r>
              <a:rPr lang="el-GR" sz="1200" b="1" dirty="0"/>
              <a:t>.</a:t>
            </a:r>
            <a:endParaRPr lang="it-IT" sz="1200" b="1" dirty="0"/>
          </a:p>
          <a:p>
            <a:pPr marL="228600" indent="-228600" algn="just">
              <a:buClr>
                <a:srgbClr val="F15822"/>
              </a:buClr>
              <a:buFont typeface="+mj-lt"/>
              <a:buAutoNum type="arabicPeriod"/>
            </a:pPr>
            <a:r>
              <a:rPr lang="it-IT" sz="1200" dirty="0" err="1"/>
              <a:t>Ορίστε</a:t>
            </a:r>
            <a:r>
              <a:rPr lang="it-IT" sz="1200" dirty="0"/>
              <a:t> </a:t>
            </a:r>
            <a:r>
              <a:rPr lang="it-IT" sz="1200" dirty="0" err="1"/>
              <a:t>τη</a:t>
            </a:r>
            <a:r>
              <a:rPr lang="it-IT" sz="1200" dirty="0"/>
              <a:t> </a:t>
            </a:r>
            <a:r>
              <a:rPr lang="it-IT" sz="1200" dirty="0" err="1"/>
              <a:t>διάρκει</a:t>
            </a:r>
            <a:r>
              <a:rPr lang="it-IT" sz="1200" dirty="0"/>
              <a:t>α του </a:t>
            </a:r>
            <a:r>
              <a:rPr lang="el-GR" sz="1200" dirty="0"/>
              <a:t>διαγωνισμού </a:t>
            </a:r>
            <a:r>
              <a:rPr lang="it-IT" sz="1200" dirty="0"/>
              <a:t>επ</a:t>
            </a:r>
            <a:r>
              <a:rPr lang="it-IT" sz="1200" dirty="0" err="1"/>
              <a:t>ιλέγοντ</a:t>
            </a:r>
            <a:r>
              <a:rPr lang="it-IT" sz="1200" dirty="0"/>
              <a:t>ας μεταξύ</a:t>
            </a:r>
            <a:r>
              <a:rPr lang="el-GR" sz="1200" dirty="0"/>
              <a:t> διάφορων ενδείξεων.</a:t>
            </a:r>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στην </a:t>
            </a:r>
            <a:r>
              <a:rPr lang="el-GR" sz="1200" b="1" dirty="0"/>
              <a:t>Αποθήκευση.</a:t>
            </a:r>
            <a:endParaRPr lang="it-IT" sz="1200" b="1" dirty="0"/>
          </a:p>
        </p:txBody>
      </p:sp>
    </p:spTree>
    <p:extLst>
      <p:ext uri="{BB962C8B-B14F-4D97-AF65-F5344CB8AC3E}">
        <p14:creationId xmlns:p14="http://schemas.microsoft.com/office/powerpoint/2010/main" val="47347998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9C6A1-1D43-401D-58AA-1180D6054BE2}"/>
              </a:ext>
            </a:extLst>
          </p:cNvPr>
          <p:cNvPicPr>
            <a:picLocks noChangeAspect="1"/>
          </p:cNvPicPr>
          <p:nvPr/>
        </p:nvPicPr>
        <p:blipFill>
          <a:blip r:embed="rId2"/>
          <a:srcRect t="16413" r="17635"/>
          <a:stretch/>
        </p:blipFill>
        <p:spPr>
          <a:xfrm>
            <a:off x="207680" y="1174285"/>
            <a:ext cx="7847456" cy="275580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n-US" sz="2000" b="1" dirty="0"/>
              <a:t>Ρ</a:t>
            </a:r>
            <a:r>
              <a:rPr lang="el-GR" sz="2000" b="1" dirty="0" err="1"/>
              <a:t>υθμίσεις</a:t>
            </a:r>
            <a:r>
              <a:rPr lang="el-GR" b="1" dirty="0"/>
              <a:t> Διαγωνισμού </a:t>
            </a:r>
            <a:r>
              <a:rPr lang="it-IT" b="1" dirty="0"/>
              <a:t>–</a:t>
            </a:r>
            <a:r>
              <a:rPr lang="el-GR" b="1" dirty="0"/>
              <a:t> Ημερομηνία</a:t>
            </a:r>
            <a:r>
              <a:rPr lang="it-IT" b="1" dirty="0"/>
              <a:t> </a:t>
            </a:r>
          </a:p>
        </p:txBody>
      </p:sp>
      <p:sp>
        <p:nvSpPr>
          <p:cNvPr id="19" name="Rectangle 5">
            <a:extLst>
              <a:ext uri="{FF2B5EF4-FFF2-40B4-BE49-F238E27FC236}">
                <a16:creationId xmlns:a16="http://schemas.microsoft.com/office/drawing/2014/main" id="{713E34AB-31F4-FAD6-0E1E-FA0D06A059A1}"/>
              </a:ext>
            </a:extLst>
          </p:cNvPr>
          <p:cNvSpPr/>
          <p:nvPr/>
        </p:nvSpPr>
        <p:spPr>
          <a:xfrm>
            <a:off x="501653" y="3526970"/>
            <a:ext cx="865594" cy="3317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8E3593C6-9D7D-7EF2-0F34-20FFC87250F4}"/>
              </a:ext>
            </a:extLst>
          </p:cNvPr>
          <p:cNvCxnSpPr>
            <a:cxnSpLocks/>
            <a:stCxn id="19" idx="2"/>
          </p:cNvCxnSpPr>
          <p:nvPr/>
        </p:nvCxnSpPr>
        <p:spPr>
          <a:xfrm rot="16200000" flipH="1">
            <a:off x="2085054" y="2708093"/>
            <a:ext cx="380866" cy="26820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399650" y="34187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4" name="Picture 13">
            <a:extLst>
              <a:ext uri="{FF2B5EF4-FFF2-40B4-BE49-F238E27FC236}">
                <a16:creationId xmlns:a16="http://schemas.microsoft.com/office/drawing/2014/main" id="{F83A7E24-0057-31BF-D16C-03627C14592F}"/>
              </a:ext>
            </a:extLst>
          </p:cNvPr>
          <p:cNvPicPr>
            <a:picLocks noChangeAspect="1"/>
          </p:cNvPicPr>
          <p:nvPr/>
        </p:nvPicPr>
        <p:blipFill>
          <a:blip r:embed="rId3"/>
          <a:stretch>
            <a:fillRect/>
          </a:stretch>
        </p:blipFill>
        <p:spPr>
          <a:xfrm>
            <a:off x="3620460" y="3017520"/>
            <a:ext cx="4316342" cy="2804403"/>
          </a:xfrm>
          <a:prstGeom prst="rect">
            <a:avLst/>
          </a:prstGeom>
        </p:spPr>
      </p:pic>
      <p:sp>
        <p:nvSpPr>
          <p:cNvPr id="31" name="Rectangle 5">
            <a:extLst>
              <a:ext uri="{FF2B5EF4-FFF2-40B4-BE49-F238E27FC236}">
                <a16:creationId xmlns:a16="http://schemas.microsoft.com/office/drawing/2014/main" id="{1B819799-5A39-02C2-ED01-5B5F9783A9B8}"/>
              </a:ext>
            </a:extLst>
          </p:cNvPr>
          <p:cNvSpPr/>
          <p:nvPr/>
        </p:nvSpPr>
        <p:spPr>
          <a:xfrm>
            <a:off x="3818226" y="4470664"/>
            <a:ext cx="597019"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389EFC98-DFCB-E8DF-90CD-F74B07F10009}"/>
              </a:ext>
            </a:extLst>
          </p:cNvPr>
          <p:cNvSpPr>
            <a:spLocks noChangeAspect="1"/>
          </p:cNvSpPr>
          <p:nvPr/>
        </p:nvSpPr>
        <p:spPr bwMode="gray">
          <a:xfrm>
            <a:off x="3716224" y="436866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4" name="Rectangle 5">
            <a:extLst>
              <a:ext uri="{FF2B5EF4-FFF2-40B4-BE49-F238E27FC236}">
                <a16:creationId xmlns:a16="http://schemas.microsoft.com/office/drawing/2014/main" id="{DEA08459-512D-08CB-B633-9DCC17ADB6BE}"/>
              </a:ext>
            </a:extLst>
          </p:cNvPr>
          <p:cNvSpPr/>
          <p:nvPr/>
        </p:nvSpPr>
        <p:spPr>
          <a:xfrm>
            <a:off x="5112450" y="4493066"/>
            <a:ext cx="1922346"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2B295709-4A3D-3D46-6A59-27C39C8F1999}"/>
              </a:ext>
            </a:extLst>
          </p:cNvPr>
          <p:cNvSpPr>
            <a:spLocks noChangeAspect="1"/>
          </p:cNvSpPr>
          <p:nvPr/>
        </p:nvSpPr>
        <p:spPr bwMode="gray">
          <a:xfrm>
            <a:off x="6932794" y="433609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84E7D7BF-7320-FA3B-70C2-42F6BEA7D713}"/>
              </a:ext>
            </a:extLst>
          </p:cNvPr>
          <p:cNvSpPr/>
          <p:nvPr/>
        </p:nvSpPr>
        <p:spPr>
          <a:xfrm>
            <a:off x="3716224" y="5423813"/>
            <a:ext cx="881902" cy="332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65B5B6D0-3F80-9DB9-EAF1-B568E3BADD13}"/>
              </a:ext>
            </a:extLst>
          </p:cNvPr>
          <p:cNvSpPr>
            <a:spLocks noChangeAspect="1"/>
          </p:cNvSpPr>
          <p:nvPr/>
        </p:nvSpPr>
        <p:spPr bwMode="gray">
          <a:xfrm>
            <a:off x="4394123" y="527876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5" name="Text Placeholder 2">
            <a:extLst>
              <a:ext uri="{FF2B5EF4-FFF2-40B4-BE49-F238E27FC236}">
                <a16:creationId xmlns:a16="http://schemas.microsoft.com/office/drawing/2014/main" id="{CD9A3B59-FC3A-0526-A184-9A75BA86560D}"/>
              </a:ext>
            </a:extLst>
          </p:cNvPr>
          <p:cNvSpPr txBox="1">
            <a:spLocks/>
          </p:cNvSpPr>
          <p:nvPr/>
        </p:nvSpPr>
        <p:spPr>
          <a:xfrm>
            <a:off x="8341371" y="106631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ε</a:t>
            </a:r>
            <a:r>
              <a:rPr lang="it-IT" sz="1200" dirty="0"/>
              <a:t>π</a:t>
            </a:r>
            <a:r>
              <a:rPr lang="it-IT" sz="1200" dirty="0" err="1"/>
              <a:t>όμενο</a:t>
            </a:r>
            <a:r>
              <a:rPr lang="it-IT" sz="1200" dirty="0"/>
              <a:t> β</a:t>
            </a:r>
            <a:r>
              <a:rPr lang="it-IT" sz="1200" dirty="0" err="1"/>
              <a:t>ήμ</a:t>
            </a:r>
            <a:r>
              <a:rPr lang="it-IT" sz="1200" dirty="0"/>
              <a:t>α</a:t>
            </a:r>
            <a:r>
              <a:rPr lang="el-GR" sz="1200" dirty="0"/>
              <a:t> πριν τη δημοσίευση του διαγωνισμού, αφορά στον προσδιορισμό της διάρκειας του διαγωνισμού.</a:t>
            </a:r>
            <a:endParaRPr lang="it-IT" sz="1200" dirty="0"/>
          </a:p>
          <a:p>
            <a:pPr algn="just">
              <a:buClr>
                <a:srgbClr val="F15822"/>
              </a:buClr>
            </a:pPr>
            <a:r>
              <a:rPr lang="it-IT" sz="1200" dirty="0" err="1"/>
              <a:t>Αυτό</a:t>
            </a:r>
            <a:r>
              <a:rPr lang="it-IT" sz="1200" dirty="0"/>
              <a:t> </a:t>
            </a:r>
            <a:r>
              <a:rPr lang="el-GR" sz="1200" dirty="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a:buClr>
                <a:srgbClr val="F15822"/>
              </a:buClr>
              <a:buFont typeface="+mj-lt"/>
              <a:buAutoNum type="arabicPeriod"/>
            </a:pPr>
            <a:r>
              <a:rPr lang="el-GR" sz="1200" dirty="0"/>
              <a:t>Πηγαίνετε στο τμήμα της σελίδας που αφορά στη </a:t>
            </a:r>
            <a:r>
              <a:rPr lang="el-GR" sz="1200" b="1" dirty="0"/>
              <a:t>διάρκεια του διαγωνισμού </a:t>
            </a:r>
            <a:r>
              <a:rPr lang="el-GR" sz="1200" dirty="0"/>
              <a:t>και επιλέγετε την ένδειξη </a:t>
            </a:r>
            <a:r>
              <a:rPr lang="el-GR" sz="1200" b="1" dirty="0"/>
              <a:t>Επεξεργασία</a:t>
            </a:r>
            <a:r>
              <a:rPr lang="el-GR" sz="1200" dirty="0"/>
              <a:t>. </a:t>
            </a:r>
          </a:p>
          <a:p>
            <a:pPr marL="228600" indent="-228600" algn="just">
              <a:buClr>
                <a:srgbClr val="F15822"/>
              </a:buClr>
              <a:buFont typeface="+mj-lt"/>
              <a:buAutoNum type="arabicPeriod"/>
            </a:pPr>
            <a:r>
              <a:rPr lang="it-IT" sz="1200" dirty="0"/>
              <a:t>Επ</a:t>
            </a:r>
            <a:r>
              <a:rPr lang="it-IT" sz="1200" dirty="0" err="1"/>
              <a:t>ιλέ</a:t>
            </a:r>
            <a:r>
              <a:rPr lang="el-GR" sz="1200" dirty="0" err="1"/>
              <a:t>ξτε</a:t>
            </a:r>
            <a:r>
              <a:rPr lang="el-GR" sz="1200" dirty="0"/>
              <a:t> </a:t>
            </a:r>
            <a:r>
              <a:rPr lang="el-GR" sz="1200" b="1" dirty="0"/>
              <a:t>Χρόνος.</a:t>
            </a:r>
            <a:endParaRPr lang="it-IT" sz="1200" dirty="0"/>
          </a:p>
          <a:p>
            <a:pPr marL="228600" indent="-228600" algn="just">
              <a:buClr>
                <a:srgbClr val="F15822"/>
              </a:buClr>
              <a:buFont typeface="+mj-lt"/>
              <a:buAutoNum type="arabicPeriod"/>
            </a:pPr>
            <a:r>
              <a:rPr lang="it-IT" sz="1200" dirty="0"/>
              <a:t>Επ</a:t>
            </a:r>
            <a:r>
              <a:rPr lang="it-IT" sz="1200" dirty="0" err="1"/>
              <a:t>ιλέξτε</a:t>
            </a:r>
            <a:r>
              <a:rPr lang="it-IT" sz="1200" dirty="0"/>
              <a:t> </a:t>
            </a:r>
            <a:r>
              <a:rPr lang="it-IT" sz="1200" dirty="0" err="1"/>
              <a:t>μι</a:t>
            </a:r>
            <a:r>
              <a:rPr lang="it-IT" sz="1200" dirty="0"/>
              <a:t>α ημερομηνία</a:t>
            </a:r>
            <a:r>
              <a:rPr lang="el-GR" sz="1200" dirty="0"/>
              <a:t>.</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στην </a:t>
            </a:r>
            <a:r>
              <a:rPr lang="el-GR" sz="1200" b="1" dirty="0"/>
              <a:t>Αποθήκευση.</a:t>
            </a:r>
            <a:endParaRPr lang="it-IT" sz="1200" b="1" dirty="0"/>
          </a:p>
        </p:txBody>
      </p:sp>
    </p:spTree>
    <p:extLst>
      <p:ext uri="{BB962C8B-B14F-4D97-AF65-F5344CB8AC3E}">
        <p14:creationId xmlns:p14="http://schemas.microsoft.com/office/powerpoint/2010/main" val="234744396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A84E7C-2642-8567-B245-D91941C89D88}"/>
              </a:ext>
            </a:extLst>
          </p:cNvPr>
          <p:cNvPicPr>
            <a:picLocks noChangeAspect="1"/>
          </p:cNvPicPr>
          <p:nvPr/>
        </p:nvPicPr>
        <p:blipFill>
          <a:blip r:embed="rId2"/>
          <a:srcRect b="75312"/>
          <a:stretch/>
        </p:blipFill>
        <p:spPr>
          <a:xfrm>
            <a:off x="298290" y="4053761"/>
            <a:ext cx="7862536" cy="49456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l-GR" b="1" dirty="0"/>
              <a:t>Ρυθμίσεις Διαγωνισμού </a:t>
            </a:r>
            <a:r>
              <a:rPr lang="it-IT" b="1" dirty="0"/>
              <a:t>– </a:t>
            </a:r>
            <a:r>
              <a:rPr lang="el-GR" b="1" dirty="0"/>
              <a:t>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Για να προσκαλέσετε προμηθευτές στο διαγωνισμό, μετακινηθείτε στο τμήμα της σελίδας που αφορά στους </a:t>
            </a:r>
            <a:r>
              <a:rPr lang="el-GR" sz="1200" b="1" dirty="0"/>
              <a:t>Προμηθευτές</a:t>
            </a:r>
            <a:r>
              <a:rPr lang="el-GR" sz="1200" dirty="0"/>
              <a:t>.</a:t>
            </a:r>
            <a:endParaRPr lang="it-IT" sz="1200" dirty="0"/>
          </a:p>
          <a:p>
            <a:pPr marL="228600" indent="-228600" algn="just" rtl="0">
              <a:buClr>
                <a:srgbClr val="F15822"/>
              </a:buClr>
              <a:buFont typeface="+mj-lt"/>
              <a:buAutoNum type="arabicPeriod"/>
            </a:pPr>
            <a:r>
              <a:rPr lang="el-GR" sz="1200" dirty="0"/>
              <a:t>Εδώ, κάντε κλικ στην ένδειξη </a:t>
            </a:r>
            <a:r>
              <a:rPr lang="el-GR" sz="1200" b="1" dirty="0"/>
              <a:t>πρόσκληση προμηθευτών</a:t>
            </a:r>
            <a:r>
              <a:rPr lang="el-GR" sz="1200" dirty="0"/>
              <a:t>. Ένα νέο παράθυρο, με όνομα </a:t>
            </a:r>
            <a:r>
              <a:rPr lang="el-GR" sz="1200" b="1" dirty="0"/>
              <a:t>Πρόσκληση Προμηθευτών</a:t>
            </a:r>
            <a:r>
              <a:rPr lang="el-GR" sz="1200" dirty="0"/>
              <a:t>, θα εμφανιστεί.</a:t>
            </a:r>
            <a:endParaRPr lang="it-IT" sz="1200" b="1" dirty="0"/>
          </a:p>
          <a:p>
            <a:pPr marL="228600" indent="-228600" algn="just" rtl="0">
              <a:buClr>
                <a:srgbClr val="F15822"/>
              </a:buClr>
              <a:buFont typeface="+mj-lt"/>
              <a:buAutoNum type="arabicPeriod"/>
            </a:pPr>
            <a:r>
              <a:rPr lang="el-GR" sz="1200" dirty="0"/>
              <a:t>Εμφανίζεται μ</a:t>
            </a:r>
            <a:r>
              <a:rPr lang="it-IT" sz="1200" dirty="0"/>
              <a:t>ια </a:t>
            </a:r>
            <a:r>
              <a:rPr lang="it-IT" sz="1200" dirty="0" err="1"/>
              <a:t>λίστ</a:t>
            </a:r>
            <a:r>
              <a:rPr lang="it-IT" sz="1200" dirty="0"/>
              <a:t>α </a:t>
            </a:r>
            <a:r>
              <a:rPr lang="el-GR" sz="1200" dirty="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dirty="0"/>
          </a:p>
          <a:p>
            <a:pPr marL="228600" indent="-228600" algn="just"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a:t>
            </a:r>
            <a:r>
              <a:rPr lang="it-IT" sz="1200" dirty="0" err="1"/>
              <a:t>κενό</a:t>
            </a:r>
            <a:r>
              <a:rPr lang="it-IT" sz="1200" dirty="0"/>
              <a:t> </a:t>
            </a:r>
            <a:r>
              <a:rPr lang="el-GR" sz="1200" dirty="0"/>
              <a:t>τετράγωνο δίπλα από το όνομα του προμηθευτή για να το επιλέξετε.</a:t>
            </a:r>
            <a:endParaRPr lang="it-IT" sz="1200" dirty="0"/>
          </a:p>
          <a:p>
            <a:pPr marL="228600" indent="-228600" algn="just" rtl="0">
              <a:buClr>
                <a:srgbClr val="F15822"/>
              </a:buClr>
              <a:buFont typeface="+mj-lt"/>
              <a:buAutoNum type="arabicPeriod"/>
            </a:pPr>
            <a:r>
              <a:rPr lang="el-GR" sz="1200" dirty="0"/>
              <a:t>Όταν ολοκληρώσετε τις επιλογές, κάντε κλικ στην ένδειξη </a:t>
            </a:r>
            <a:r>
              <a:rPr lang="el-GR" sz="1200" b="1" dirty="0"/>
              <a:t>Πρόσκληση</a:t>
            </a:r>
            <a:r>
              <a:rPr lang="el-GR" sz="1200" dirty="0"/>
              <a:t>.</a:t>
            </a:r>
            <a:endParaRPr lang="it-IT" sz="1200" dirty="0"/>
          </a:p>
          <a:p>
            <a:pPr algn="just" rtl="0">
              <a:buClr>
                <a:srgbClr val="F15822"/>
              </a:buClr>
            </a:pPr>
            <a:endParaRPr lang="it-IT" sz="1200" dirty="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3"/>
          <a:stretch>
            <a:fillRect/>
          </a:stretch>
        </p:blipFill>
        <p:spPr>
          <a:xfrm>
            <a:off x="207166" y="1117177"/>
            <a:ext cx="8014788" cy="2297834"/>
          </a:xfrm>
          <a:prstGeom prst="rect">
            <a:avLst/>
          </a:prstGeom>
        </p:spPr>
      </p:pic>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p:cNvCxnSpPr>
          <p:nvPr/>
        </p:nvCxnSpPr>
        <p:spPr>
          <a:xfrm rot="5400000">
            <a:off x="3822981" y="1940140"/>
            <a:ext cx="2273048" cy="19541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a:solidFill>
                  <a:srgbClr val="FF0000"/>
                </a:solidFill>
              </a:rPr>
              <a:t>1</a:t>
            </a:r>
            <a:endParaRPr lang="en-GB" sz="800" b="1">
              <a:solidFill>
                <a:srgbClr val="FF0000"/>
              </a:solidFill>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6823459" y="4062977"/>
            <a:ext cx="679532"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6721457" y="397761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4</a:t>
            </a:r>
            <a:endParaRPr lang="en-GB" sz="800" b="1" dirty="0">
              <a:solidFill>
                <a:srgbClr val="FF0000"/>
              </a:solidFill>
            </a:endParaRPr>
          </a:p>
        </p:txBody>
      </p:sp>
      <p:pic>
        <p:nvPicPr>
          <p:cNvPr id="11" name="Picture 10">
            <a:extLst>
              <a:ext uri="{FF2B5EF4-FFF2-40B4-BE49-F238E27FC236}">
                <a16:creationId xmlns:a16="http://schemas.microsoft.com/office/drawing/2014/main" id="{F5FDA417-4F6E-2A31-D21C-7A2ABDCA9DA0}"/>
              </a:ext>
            </a:extLst>
          </p:cNvPr>
          <p:cNvPicPr>
            <a:picLocks noChangeAspect="1"/>
          </p:cNvPicPr>
          <p:nvPr/>
        </p:nvPicPr>
        <p:blipFill>
          <a:blip r:embed="rId4"/>
          <a:srcRect r="1122"/>
          <a:stretch/>
        </p:blipFill>
        <p:spPr>
          <a:xfrm>
            <a:off x="268295" y="4334340"/>
            <a:ext cx="7892530" cy="1891200"/>
          </a:xfrm>
          <a:prstGeom prst="rect">
            <a:avLst/>
          </a:prstGeom>
        </p:spPr>
      </p:pic>
      <p:sp>
        <p:nvSpPr>
          <p:cNvPr id="15" name="Rectangle 5">
            <a:extLst>
              <a:ext uri="{FF2B5EF4-FFF2-40B4-BE49-F238E27FC236}">
                <a16:creationId xmlns:a16="http://schemas.microsoft.com/office/drawing/2014/main" id="{2E953BDA-6E13-6392-C10D-47673B391AD9}"/>
              </a:ext>
            </a:extLst>
          </p:cNvPr>
          <p:cNvSpPr/>
          <p:nvPr/>
        </p:nvSpPr>
        <p:spPr>
          <a:xfrm>
            <a:off x="298290" y="4748069"/>
            <a:ext cx="2421587" cy="8186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196289" y="45978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2</a:t>
            </a:r>
            <a:endParaRPr lang="en-GB" sz="800" b="1" dirty="0">
              <a:solidFill>
                <a:srgbClr val="FF0000"/>
              </a:solidFill>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3097751" y="5331668"/>
            <a:ext cx="244417" cy="6251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921036" y="513648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3</a:t>
            </a:r>
            <a:endParaRPr lang="en-GB" sz="800" b="1" dirty="0">
              <a:solidFill>
                <a:srgbClr val="FF0000"/>
              </a:solidFill>
            </a:endParaRPr>
          </a:p>
        </p:txBody>
      </p:sp>
    </p:spTree>
    <p:extLst>
      <p:ext uri="{BB962C8B-B14F-4D97-AF65-F5344CB8AC3E}">
        <p14:creationId xmlns:p14="http://schemas.microsoft.com/office/powerpoint/2010/main" val="17587952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22CF0-5EDD-A33C-AC56-331F402A99E1}"/>
              </a:ext>
            </a:extLst>
          </p:cNvPr>
          <p:cNvPicPr>
            <a:picLocks noChangeAspect="1"/>
          </p:cNvPicPr>
          <p:nvPr/>
        </p:nvPicPr>
        <p:blipFill>
          <a:blip r:embed="rId2"/>
          <a:stretch>
            <a:fillRect/>
          </a:stretch>
        </p:blipFill>
        <p:spPr>
          <a:xfrm>
            <a:off x="1602557" y="3444416"/>
            <a:ext cx="5810054" cy="2760002"/>
          </a:xfrm>
          <a:prstGeom prst="rect">
            <a:avLst/>
          </a:prstGeom>
          <a:ln>
            <a:solidFill>
              <a:srgbClr val="FF0000"/>
            </a:solidFill>
            <a:prstDash val="dash"/>
          </a:ln>
        </p:spPr>
      </p:pic>
      <p:pic>
        <p:nvPicPr>
          <p:cNvPr id="4" name="Picture 3">
            <a:extLst>
              <a:ext uri="{FF2B5EF4-FFF2-40B4-BE49-F238E27FC236}">
                <a16:creationId xmlns:a16="http://schemas.microsoft.com/office/drawing/2014/main" id="{95921D94-1EA7-3242-5CCF-2BE3021AF568}"/>
              </a:ext>
            </a:extLst>
          </p:cNvPr>
          <p:cNvPicPr>
            <a:picLocks noChangeAspect="1"/>
          </p:cNvPicPr>
          <p:nvPr/>
        </p:nvPicPr>
        <p:blipFill>
          <a:blip r:embed="rId3"/>
          <a:stretch>
            <a:fillRect/>
          </a:stretch>
        </p:blipFill>
        <p:spPr>
          <a:xfrm>
            <a:off x="188336" y="1219262"/>
            <a:ext cx="7975213" cy="213737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l-GR" b="1" dirty="0"/>
              <a:t>Ρυθμίσεις Διαγωνισμού– Έλεγχος Πιστοποιήσεων Προμηθευτών</a:t>
            </a:r>
            <a:endParaRPr lang="en-US" b="1" dirty="0"/>
          </a:p>
        </p:txBody>
      </p:sp>
      <p:sp>
        <p:nvSpPr>
          <p:cNvPr id="14" name="Rectangle 5">
            <a:extLst>
              <a:ext uri="{FF2B5EF4-FFF2-40B4-BE49-F238E27FC236}">
                <a16:creationId xmlns:a16="http://schemas.microsoft.com/office/drawing/2014/main" id="{344792A4-9D28-395A-8B4D-A4B8468F6851}"/>
              </a:ext>
            </a:extLst>
          </p:cNvPr>
          <p:cNvSpPr/>
          <p:nvPr/>
        </p:nvSpPr>
        <p:spPr>
          <a:xfrm>
            <a:off x="274138" y="2613178"/>
            <a:ext cx="1328419" cy="2808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9">
            <a:extLst>
              <a:ext uri="{FF2B5EF4-FFF2-40B4-BE49-F238E27FC236}">
                <a16:creationId xmlns:a16="http://schemas.microsoft.com/office/drawing/2014/main" id="{BC1162F6-1EFA-C43C-490B-64A93376C539}"/>
              </a:ext>
            </a:extLst>
          </p:cNvPr>
          <p:cNvCxnSpPr>
            <a:cxnSpLocks/>
            <a:stCxn id="14" idx="3"/>
            <a:endCxn id="8" idx="0"/>
          </p:cNvCxnSpPr>
          <p:nvPr/>
        </p:nvCxnSpPr>
        <p:spPr>
          <a:xfrm>
            <a:off x="1602557" y="2753604"/>
            <a:ext cx="2905027" cy="69081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00CD8553-3563-F5B6-B539-F2AC5B6CAC43}"/>
              </a:ext>
            </a:extLst>
          </p:cNvPr>
          <p:cNvSpPr/>
          <p:nvPr/>
        </p:nvSpPr>
        <p:spPr>
          <a:xfrm>
            <a:off x="5562550" y="3931958"/>
            <a:ext cx="905691" cy="3567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BE1ECCBD-B5A3-0DE0-6564-A738AEB2DECA}"/>
              </a:ext>
            </a:extLst>
          </p:cNvPr>
          <p:cNvSpPr>
            <a:spLocks noChangeAspect="1"/>
          </p:cNvSpPr>
          <p:nvPr/>
        </p:nvSpPr>
        <p:spPr bwMode="gray">
          <a:xfrm>
            <a:off x="5460549" y="38185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8" name="Rectangle 5">
            <a:extLst>
              <a:ext uri="{FF2B5EF4-FFF2-40B4-BE49-F238E27FC236}">
                <a16:creationId xmlns:a16="http://schemas.microsoft.com/office/drawing/2014/main" id="{906FD6C8-1347-546C-810C-676DC418E15D}"/>
              </a:ext>
            </a:extLst>
          </p:cNvPr>
          <p:cNvSpPr/>
          <p:nvPr/>
        </p:nvSpPr>
        <p:spPr>
          <a:xfrm>
            <a:off x="6793085" y="5896779"/>
            <a:ext cx="531542"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FC699E57-97A9-6F33-79D4-B3DDDA5CABA2}"/>
              </a:ext>
            </a:extLst>
          </p:cNvPr>
          <p:cNvSpPr>
            <a:spLocks noChangeAspect="1"/>
          </p:cNvSpPr>
          <p:nvPr/>
        </p:nvSpPr>
        <p:spPr bwMode="gray">
          <a:xfrm>
            <a:off x="6608293" y="580900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5" name="Text Placeholder 2">
            <a:extLst>
              <a:ext uri="{FF2B5EF4-FFF2-40B4-BE49-F238E27FC236}">
                <a16:creationId xmlns:a16="http://schemas.microsoft.com/office/drawing/2014/main" id="{16A2E4B7-68D8-5522-6616-411BA10F20BF}"/>
              </a:ext>
            </a:extLst>
          </p:cNvPr>
          <p:cNvSpPr txBox="1">
            <a:spLocks/>
          </p:cNvSpPr>
          <p:nvPr/>
        </p:nvSpPr>
        <p:spPr>
          <a:xfrm>
            <a:off x="8329131" y="1063738"/>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Μπορείτε να δείτε πληροφορίες για τους προμηθευτές, όπως τις </a:t>
            </a:r>
            <a:r>
              <a:rPr lang="el-GR" sz="1200" b="1" dirty="0"/>
              <a:t>αξιολογήσεις/Πιστοποιήσεις</a:t>
            </a:r>
            <a:r>
              <a:rPr lang="el-GR" sz="1200" dirty="0"/>
              <a:t> τους στην </a:t>
            </a:r>
            <a:r>
              <a:rPr lang="el-GR" sz="1200" b="1" dirty="0"/>
              <a:t>σελίδα πρόσκλησης </a:t>
            </a:r>
            <a:r>
              <a:rPr lang="el-GR" sz="1200" dirty="0"/>
              <a:t>των προμηθευτών.</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όνομα του </a:t>
            </a:r>
            <a:r>
              <a:rPr lang="it-IT" sz="1200" b="1" dirty="0" err="1"/>
              <a:t>Προμηθευτή</a:t>
            </a:r>
            <a:r>
              <a:rPr lang="el-GR" sz="1200" b="1" dirty="0"/>
              <a:t> </a:t>
            </a:r>
          </a:p>
          <a:p>
            <a:pPr marL="228600" indent="-228600" algn="just">
              <a:buClr>
                <a:srgbClr val="F15822"/>
              </a:buClr>
              <a:buFont typeface="+mj-lt"/>
              <a:buAutoNum type="arabicPeriod"/>
            </a:pPr>
            <a:r>
              <a:rPr lang="el-GR" sz="1200" dirty="0"/>
              <a:t>Θα εμφανιστεί ένα νέο παράθυρο.</a:t>
            </a:r>
            <a:r>
              <a:rPr lang="it-IT" sz="1200" dirty="0"/>
              <a:t> </a:t>
            </a:r>
            <a:r>
              <a:rPr lang="el-GR" sz="1200" dirty="0"/>
              <a:t>Επιλέξτε την καρτέλα </a:t>
            </a:r>
            <a:r>
              <a:rPr lang="el-GR" sz="1200" b="1" dirty="0"/>
              <a:t>Αξιολογήσεις</a:t>
            </a:r>
            <a:r>
              <a:rPr lang="el-GR" sz="1200" dirty="0"/>
              <a:t>.</a:t>
            </a:r>
            <a:endParaRPr lang="it-IT" sz="1200" dirty="0"/>
          </a:p>
          <a:p>
            <a:pPr marL="228600" indent="-228600" algn="just">
              <a:buClr>
                <a:srgbClr val="F15822"/>
              </a:buClr>
              <a:buFont typeface="+mj-lt"/>
              <a:buAutoNum type="arabicPeriod"/>
            </a:pPr>
            <a:r>
              <a:rPr lang="el-GR" sz="1200" dirty="0"/>
              <a:t>Όταν έχετε ολοκληρώσει τη διαδικασία, επιλέξτε </a:t>
            </a:r>
            <a:r>
              <a:rPr lang="el-GR" sz="1200" b="1" dirty="0"/>
              <a:t>Κλείσιμο</a:t>
            </a:r>
            <a:r>
              <a:rPr lang="el-GR" sz="1200" dirty="0"/>
              <a:t>.</a:t>
            </a:r>
            <a:endParaRPr lang="it-IT" sz="1200" dirty="0"/>
          </a:p>
          <a:p>
            <a:pPr algn="just">
              <a:buClr>
                <a:srgbClr val="F15822"/>
              </a:buClr>
            </a:pPr>
            <a:endParaRPr lang="it-IT" sz="1200" dirty="0"/>
          </a:p>
          <a:p>
            <a:pPr algn="just">
              <a:buClr>
                <a:srgbClr val="F15822"/>
              </a:buClr>
            </a:pPr>
            <a:r>
              <a:rPr lang="it-IT" sz="1200" dirty="0" err="1"/>
              <a:t>Σημεί</a:t>
            </a:r>
            <a:r>
              <a:rPr lang="el-GR" sz="1200" dirty="0" err="1"/>
              <a:t>ωση</a:t>
            </a:r>
            <a:r>
              <a:rPr lang="it-IT" sz="1200" dirty="0"/>
              <a:t>:</a:t>
            </a:r>
            <a:r>
              <a:rPr lang="el-GR" sz="1200" dirty="0"/>
              <a:t> </a:t>
            </a:r>
            <a:r>
              <a:rPr lang="el-GR" sz="1200" i="1" dirty="0"/>
              <a:t>Το παρόν αποτελεί ένα παράδειγμα προμηθευτή.</a:t>
            </a:r>
            <a:endParaRPr lang="it-IT" sz="1200" dirty="0"/>
          </a:p>
        </p:txBody>
      </p:sp>
      <p:sp>
        <p:nvSpPr>
          <p:cNvPr id="12" name="Oval 9">
            <a:extLst>
              <a:ext uri="{FF2B5EF4-FFF2-40B4-BE49-F238E27FC236}">
                <a16:creationId xmlns:a16="http://schemas.microsoft.com/office/drawing/2014/main" id="{7E35C608-E6A3-9F2D-D66C-45D90F1486BD}"/>
              </a:ext>
            </a:extLst>
          </p:cNvPr>
          <p:cNvSpPr>
            <a:spLocks noChangeAspect="1"/>
          </p:cNvSpPr>
          <p:nvPr/>
        </p:nvSpPr>
        <p:spPr bwMode="gray">
          <a:xfrm>
            <a:off x="1500555" y="247938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l-GR" sz="800" b="1" dirty="0">
                <a:solidFill>
                  <a:srgbClr val="FF0000"/>
                </a:solidFill>
              </a:rPr>
              <a:t>1</a:t>
            </a:r>
            <a:endParaRPr lang="en-GB" sz="800" b="1" dirty="0">
              <a:solidFill>
                <a:srgbClr val="FF0000"/>
              </a:solidFill>
            </a:endParaRPr>
          </a:p>
        </p:txBody>
      </p:sp>
    </p:spTree>
    <p:extLst>
      <p:ext uri="{BB962C8B-B14F-4D97-AF65-F5344CB8AC3E}">
        <p14:creationId xmlns:p14="http://schemas.microsoft.com/office/powerpoint/2010/main" val="41772233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AA15CE-131A-E806-1F3E-9FB882CAA478}"/>
              </a:ext>
            </a:extLst>
          </p:cNvPr>
          <p:cNvPicPr>
            <a:picLocks noChangeAspect="1"/>
          </p:cNvPicPr>
          <p:nvPr/>
        </p:nvPicPr>
        <p:blipFill>
          <a:blip r:embed="rId2"/>
          <a:stretch>
            <a:fillRect/>
          </a:stretch>
        </p:blipFill>
        <p:spPr>
          <a:xfrm>
            <a:off x="241839" y="4742422"/>
            <a:ext cx="7940217" cy="893579"/>
          </a:xfrm>
          <a:prstGeom prst="rect">
            <a:avLst/>
          </a:prstGeom>
          <a:ln>
            <a:solidFill>
              <a:srgbClr val="FF0000"/>
            </a:solidFill>
            <a:prstDash val="dash"/>
          </a:ln>
        </p:spPr>
      </p:pic>
      <p:pic>
        <p:nvPicPr>
          <p:cNvPr id="5" name="Picture 4">
            <a:extLst>
              <a:ext uri="{FF2B5EF4-FFF2-40B4-BE49-F238E27FC236}">
                <a16:creationId xmlns:a16="http://schemas.microsoft.com/office/drawing/2014/main" id="{9EB23BFD-E1C0-92B1-7934-972CE4948363}"/>
              </a:ext>
            </a:extLst>
          </p:cNvPr>
          <p:cNvPicPr>
            <a:picLocks noChangeAspect="1"/>
          </p:cNvPicPr>
          <p:nvPr/>
        </p:nvPicPr>
        <p:blipFill>
          <a:blip r:embed="rId3"/>
          <a:stretch>
            <a:fillRect/>
          </a:stretch>
        </p:blipFill>
        <p:spPr>
          <a:xfrm>
            <a:off x="241840" y="1155703"/>
            <a:ext cx="8081554" cy="32683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 </a:t>
            </a:r>
            <a:r>
              <a:rPr lang="it-IT" b="1" dirty="0"/>
              <a:t>–</a:t>
            </a:r>
            <a:r>
              <a:rPr lang="en-US" b="1" dirty="0"/>
              <a:t> </a:t>
            </a:r>
            <a:r>
              <a:rPr lang="el-GR" b="1" dirty="0"/>
              <a:t>Προσθήκη Συνημμένων αρχείων</a:t>
            </a:r>
            <a:endParaRPr lang="en-US" b="1" dirty="0"/>
          </a:p>
        </p:txBody>
      </p:sp>
      <p:sp>
        <p:nvSpPr>
          <p:cNvPr id="6" name="Rectangle 5">
            <a:extLst>
              <a:ext uri="{FF2B5EF4-FFF2-40B4-BE49-F238E27FC236}">
                <a16:creationId xmlns:a16="http://schemas.microsoft.com/office/drawing/2014/main" id="{DD2EF72A-78C3-21D9-10AA-6AB0BBA15D14}"/>
              </a:ext>
            </a:extLst>
          </p:cNvPr>
          <p:cNvSpPr/>
          <p:nvPr/>
        </p:nvSpPr>
        <p:spPr>
          <a:xfrm>
            <a:off x="492506" y="1166373"/>
            <a:ext cx="2433278"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57893" y="12914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Rectangle 16">
            <a:extLst>
              <a:ext uri="{FF2B5EF4-FFF2-40B4-BE49-F238E27FC236}">
                <a16:creationId xmlns:a16="http://schemas.microsoft.com/office/drawing/2014/main" id="{E7400230-CFE9-1A8A-640F-C32CB09A32BC}"/>
              </a:ext>
            </a:extLst>
          </p:cNvPr>
          <p:cNvSpPr/>
          <p:nvPr/>
        </p:nvSpPr>
        <p:spPr>
          <a:xfrm>
            <a:off x="6331893" y="5245018"/>
            <a:ext cx="750853"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ACE68C-AB60-F8EB-C9C2-A6D10A23F5C7}"/>
              </a:ext>
            </a:extLst>
          </p:cNvPr>
          <p:cNvSpPr>
            <a:spLocks noChangeAspect="1"/>
          </p:cNvSpPr>
          <p:nvPr/>
        </p:nvSpPr>
        <p:spPr bwMode="gray">
          <a:xfrm>
            <a:off x="7082747" y="537908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Rectangle 10">
            <a:extLst>
              <a:ext uri="{FF2B5EF4-FFF2-40B4-BE49-F238E27FC236}">
                <a16:creationId xmlns:a16="http://schemas.microsoft.com/office/drawing/2014/main" id="{FA890FEB-00B1-74D8-E4A5-A338FB907495}"/>
              </a:ext>
            </a:extLst>
          </p:cNvPr>
          <p:cNvSpPr/>
          <p:nvPr/>
        </p:nvSpPr>
        <p:spPr>
          <a:xfrm>
            <a:off x="560399" y="2949979"/>
            <a:ext cx="2433278" cy="4328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F5BA51B-79CD-6FEA-0E11-560F4EB7A8BB}"/>
              </a:ext>
            </a:extLst>
          </p:cNvPr>
          <p:cNvSpPr>
            <a:spLocks noChangeAspect="1"/>
          </p:cNvSpPr>
          <p:nvPr/>
        </p:nvSpPr>
        <p:spPr bwMode="gray">
          <a:xfrm>
            <a:off x="2899362" y="28927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2</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C3FBA3DA-8777-5F58-F022-F23A2C6F21C0}"/>
              </a:ext>
            </a:extLst>
          </p:cNvPr>
          <p:cNvCxnSpPr>
            <a:cxnSpLocks/>
            <a:stCxn id="11" idx="3"/>
          </p:cNvCxnSpPr>
          <p:nvPr/>
        </p:nvCxnSpPr>
        <p:spPr>
          <a:xfrm>
            <a:off x="2993677" y="3166411"/>
            <a:ext cx="1160183" cy="157601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7F91B302-7971-530D-6F71-319A5ECE8194}"/>
              </a:ext>
            </a:extLst>
          </p:cNvPr>
          <p:cNvSpPr txBox="1">
            <a:spLocks/>
          </p:cNvSpPr>
          <p:nvPr/>
        </p:nvSpPr>
        <p:spPr>
          <a:xfrm>
            <a:off x="8323394" y="115570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Για την υποβολή του διαγωνισμού είναι υποχρεωτική η μεταφόρτωση των συνημμένων που απαιτούνται στην ενότητα </a:t>
            </a:r>
            <a:r>
              <a:rPr lang="el-GR" sz="1200" b="1" dirty="0"/>
              <a:t>2.0 ΠΡΟΣΚΛΗΣΗ ΥΠΟΒΟΛΗΣ ΠΡΟΣΦΟΡΑΣ. </a:t>
            </a:r>
          </a:p>
          <a:p>
            <a:pPr algn="just">
              <a:buClr>
                <a:srgbClr val="F15822"/>
              </a:buClr>
            </a:pPr>
            <a:r>
              <a:rPr lang="el-GR" sz="1200" dirty="0"/>
              <a:t>Για να το κάνετε αυτό:</a:t>
            </a:r>
          </a:p>
          <a:p>
            <a:pPr marL="228600" indent="-228600" algn="just">
              <a:buClr>
                <a:srgbClr val="F15822"/>
              </a:buClr>
              <a:buFont typeface="+mj-lt"/>
              <a:buAutoNum type="arabicPeriod"/>
            </a:pPr>
            <a:r>
              <a:rPr lang="el-GR" sz="1200" dirty="0"/>
              <a:t>Μεταβείτε στην ενότητα </a:t>
            </a:r>
            <a:r>
              <a:rPr lang="el-GR" sz="1200" b="1" dirty="0"/>
              <a:t>Ερωτήσεις, προϋποθέσεις και συνημμένα</a:t>
            </a:r>
            <a:r>
              <a:rPr lang="el-GR" sz="1200" dirty="0"/>
              <a:t> αρχεία της εκδήλωσης,</a:t>
            </a:r>
          </a:p>
          <a:p>
            <a:pPr marL="228600" indent="-228600" algn="just">
              <a:buClr>
                <a:srgbClr val="F15822"/>
              </a:buClr>
              <a:buFont typeface="+mj-lt"/>
              <a:buAutoNum type="arabicPeriod"/>
            </a:pPr>
            <a:r>
              <a:rPr lang="el-GR" sz="1200" dirty="0"/>
              <a:t>Αναπτύξτε την ενότητα </a:t>
            </a:r>
            <a:r>
              <a:rPr lang="el-GR" sz="1200" b="1" dirty="0"/>
              <a:t>2.0 ΠΡΟΣΚΛΗΣΗ ΥΠΟΒΟΛΗΣ ΠΡΟΣΦΟΡΑΣ </a:t>
            </a:r>
            <a:endParaRPr lang="en-US" sz="1200" b="1" dirty="0"/>
          </a:p>
          <a:p>
            <a:pPr marL="228600" indent="-228600" algn="just">
              <a:buClr>
                <a:srgbClr val="F15822"/>
              </a:buClr>
              <a:buFont typeface="+mj-lt"/>
              <a:buAutoNum type="arabicPeriod"/>
            </a:pPr>
            <a:r>
              <a:rPr lang="en-US" sz="1200" dirty="0"/>
              <a:t>M</a:t>
            </a:r>
            <a:r>
              <a:rPr lang="el-GR" sz="1200" dirty="0" err="1"/>
              <a:t>εταφορτώστε</a:t>
            </a:r>
            <a:r>
              <a:rPr lang="el-GR" sz="1200" dirty="0"/>
              <a:t> τα συνημμένα κάνοντας κλικ στο κουμπί </a:t>
            </a:r>
            <a:r>
              <a:rPr lang="el-GR" sz="1200" b="1" dirty="0"/>
              <a:t>Κάντε Αναζήτηση</a:t>
            </a:r>
            <a:r>
              <a:rPr lang="el-GR" sz="1200" dirty="0"/>
              <a:t>.</a:t>
            </a:r>
            <a:endParaRPr lang="it-IT" sz="1200" dirty="0"/>
          </a:p>
        </p:txBody>
      </p:sp>
    </p:spTree>
    <p:extLst>
      <p:ext uri="{BB962C8B-B14F-4D97-AF65-F5344CB8AC3E}">
        <p14:creationId xmlns:p14="http://schemas.microsoft.com/office/powerpoint/2010/main" val="374541890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2346E8-78A1-0E0F-AF80-FEB09BFEF84F}"/>
              </a:ext>
            </a:extLst>
          </p:cNvPr>
          <p:cNvPicPr>
            <a:picLocks noChangeAspect="1"/>
          </p:cNvPicPr>
          <p:nvPr/>
        </p:nvPicPr>
        <p:blipFill>
          <a:blip r:embed="rId2"/>
          <a:stretch>
            <a:fillRect/>
          </a:stretch>
        </p:blipFill>
        <p:spPr>
          <a:xfrm>
            <a:off x="361595" y="1202707"/>
            <a:ext cx="7477811" cy="41522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έναν</a:t>
            </a:r>
            <a:r>
              <a:rPr lang="en-US" sz="1200" dirty="0"/>
              <a:t> </a:t>
            </a:r>
            <a:r>
              <a:rPr lang="en-US" sz="1200" dirty="0" err="1"/>
              <a:t>φάκελο</a:t>
            </a:r>
            <a:r>
              <a:rPr lang="el-GR" sz="1200" dirty="0"/>
              <a:t> </a:t>
            </a:r>
            <a:r>
              <a:rPr lang="el-GR" sz="1200" b="1" dirty="0"/>
              <a:t>πχ. </a:t>
            </a:r>
            <a:r>
              <a:rPr lang="en-US" sz="1200" b="1" dirty="0"/>
              <a:t>4.0 </a:t>
            </a:r>
            <a:r>
              <a:rPr lang="el-GR" sz="1200" b="1" dirty="0"/>
              <a:t>Φάκελος Α- Τεχνικής Προσφοράς </a:t>
            </a:r>
            <a:r>
              <a:rPr lang="en-US" sz="1200" dirty="0" err="1"/>
              <a:t>κάνοντ</a:t>
            </a:r>
            <a:r>
              <a:rPr lang="en-US" sz="1200" dirty="0"/>
              <a:t>ας κλικ στο πλαίσιο στα αριστερά.</a:t>
            </a:r>
          </a:p>
          <a:p>
            <a:pPr marL="228600" indent="-228600" algn="just" rtl="0">
              <a:buClr>
                <a:srgbClr val="F15822"/>
              </a:buClr>
              <a:buFont typeface="+mj-lt"/>
              <a:buAutoNum type="arabicPeriod"/>
            </a:pPr>
            <a:r>
              <a:rPr lang="en-US" sz="1200" dirty="0"/>
              <a:t>K</a:t>
            </a:r>
            <a:r>
              <a:rPr lang="el-GR" sz="1200" dirty="0"/>
              <a:t>άντε κλικ στην επιλογή </a:t>
            </a:r>
            <a:r>
              <a:rPr lang="el-GR" sz="1200" b="1" dirty="0"/>
              <a:t>Προσθήκη</a:t>
            </a:r>
            <a:r>
              <a:rPr lang="el-GR" sz="1200" dirty="0"/>
              <a:t>.</a:t>
            </a:r>
            <a:endParaRPr lang="en-US" sz="1200" b="1" dirty="0"/>
          </a:p>
          <a:p>
            <a:pPr marL="228600" indent="-228600" algn="just" rtl="0">
              <a:buClr>
                <a:srgbClr val="F15822"/>
              </a:buClr>
              <a:buFont typeface="+mj-lt"/>
              <a:buAutoNum type="arabicPeriod"/>
            </a:pPr>
            <a:r>
              <a:rPr lang="el-GR" sz="1200" dirty="0"/>
              <a:t>Επιλέξτε την ένδειξη </a:t>
            </a:r>
            <a:r>
              <a:rPr lang="el-GR" sz="1200" b="1" dirty="0"/>
              <a:t>Ερώτηση</a:t>
            </a:r>
            <a:r>
              <a:rPr lang="el-GR" sz="1200" dirty="0"/>
              <a:t>, εισάγετε το όνομα της ερώτησης, επιλέξτε τύπο απάντησης και ορίστε αν απαιτείται απάντηση από τον προμηθευτή</a:t>
            </a:r>
            <a:endParaRPr lang="en-US" sz="1200" dirty="0"/>
          </a:p>
          <a:p>
            <a:pPr marL="228600" indent="-228600" algn="just" rtl="0">
              <a:buClr>
                <a:srgbClr val="F15822"/>
              </a:buClr>
              <a:buFont typeface="+mj-lt"/>
              <a:buAutoNum type="arabicPeriod"/>
            </a:pPr>
            <a:r>
              <a:rPr lang="el-GR" sz="1200" dirty="0"/>
              <a:t>Κάντε κλικ στην επιλογή </a:t>
            </a:r>
            <a:r>
              <a:rPr lang="el-GR" sz="1200" b="1" dirty="0"/>
              <a:t>Προσθήκη</a:t>
            </a:r>
            <a:r>
              <a:rPr lang="el-GR" sz="1200" dirty="0"/>
              <a:t>.</a:t>
            </a:r>
            <a:endParaRPr lang="it-IT" sz="1200" b="1" dirty="0"/>
          </a:p>
        </p:txBody>
      </p:sp>
      <p:sp>
        <p:nvSpPr>
          <p:cNvPr id="6" name="Rectangle 5">
            <a:extLst>
              <a:ext uri="{FF2B5EF4-FFF2-40B4-BE49-F238E27FC236}">
                <a16:creationId xmlns:a16="http://schemas.microsoft.com/office/drawing/2014/main" id="{DD2EF72A-78C3-21D9-10AA-6AB0BBA15D14}"/>
              </a:ext>
            </a:extLst>
          </p:cNvPr>
          <p:cNvSpPr/>
          <p:nvPr/>
        </p:nvSpPr>
        <p:spPr>
          <a:xfrm>
            <a:off x="2944676" y="1251217"/>
            <a:ext cx="1932124"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538422" y="4297670"/>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3723575" y="2135259"/>
            <a:ext cx="777874" cy="3421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76783" y="1147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81019" y="42618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3663632" y="20789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3"/>
            <a:endCxn id="24" idx="1"/>
          </p:cNvCxnSpPr>
          <p:nvPr/>
        </p:nvCxnSpPr>
        <p:spPr>
          <a:xfrm flipV="1">
            <a:off x="4501449" y="2131618"/>
            <a:ext cx="890958" cy="17473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ED9A4964-FDFF-A515-8E47-49CF54908F4C}"/>
              </a:ext>
            </a:extLst>
          </p:cNvPr>
          <p:cNvPicPr>
            <a:picLocks noChangeAspect="1"/>
          </p:cNvPicPr>
          <p:nvPr/>
        </p:nvPicPr>
        <p:blipFill>
          <a:blip r:embed="rId3"/>
          <a:stretch>
            <a:fillRect/>
          </a:stretch>
        </p:blipFill>
        <p:spPr>
          <a:xfrm>
            <a:off x="5392407" y="1393151"/>
            <a:ext cx="2145204" cy="1476934"/>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E8A242CE-DEF2-D0E4-B463-3F10F95996FF}"/>
              </a:ext>
            </a:extLst>
          </p:cNvPr>
          <p:cNvSpPr/>
          <p:nvPr/>
        </p:nvSpPr>
        <p:spPr>
          <a:xfrm>
            <a:off x="5427080" y="2034456"/>
            <a:ext cx="777875"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5359187" y="19595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2" name="Connector: Elbow 9">
            <a:extLst>
              <a:ext uri="{FF2B5EF4-FFF2-40B4-BE49-F238E27FC236}">
                <a16:creationId xmlns:a16="http://schemas.microsoft.com/office/drawing/2014/main" id="{6BB4255B-D86F-9188-645A-4E7C69E4649B}"/>
              </a:ext>
            </a:extLst>
          </p:cNvPr>
          <p:cNvCxnSpPr>
            <a:cxnSpLocks/>
            <a:endCxn id="39" idx="0"/>
          </p:cNvCxnSpPr>
          <p:nvPr/>
        </p:nvCxnSpPr>
        <p:spPr>
          <a:xfrm rot="16200000" flipH="1">
            <a:off x="5471389" y="2551971"/>
            <a:ext cx="961839" cy="28738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E9CD59F8-F200-DDFF-4A5C-2A8F39D006F1}"/>
              </a:ext>
            </a:extLst>
          </p:cNvPr>
          <p:cNvPicPr>
            <a:picLocks noChangeAspect="1"/>
          </p:cNvPicPr>
          <p:nvPr/>
        </p:nvPicPr>
        <p:blipFill>
          <a:blip r:embed="rId4"/>
          <a:stretch>
            <a:fillRect/>
          </a:stretch>
        </p:blipFill>
        <p:spPr>
          <a:xfrm>
            <a:off x="4508187" y="3163690"/>
            <a:ext cx="3114093" cy="187537"/>
          </a:xfrm>
          <a:prstGeom prst="rect">
            <a:avLst/>
          </a:prstGeom>
        </p:spPr>
      </p:pic>
      <p:pic>
        <p:nvPicPr>
          <p:cNvPr id="39" name="Picture 38">
            <a:extLst>
              <a:ext uri="{FF2B5EF4-FFF2-40B4-BE49-F238E27FC236}">
                <a16:creationId xmlns:a16="http://schemas.microsoft.com/office/drawing/2014/main" id="{064DBEF4-E80D-CFE6-B90B-9A0CC0130C6C}"/>
              </a:ext>
            </a:extLst>
          </p:cNvPr>
          <p:cNvPicPr>
            <a:picLocks noChangeAspect="1"/>
          </p:cNvPicPr>
          <p:nvPr/>
        </p:nvPicPr>
        <p:blipFill>
          <a:blip r:embed="rId5"/>
          <a:stretch>
            <a:fillRect/>
          </a:stretch>
        </p:blipFill>
        <p:spPr>
          <a:xfrm>
            <a:off x="4747313" y="3176583"/>
            <a:ext cx="2697373" cy="3092315"/>
          </a:xfrm>
          <a:prstGeom prst="rect">
            <a:avLst/>
          </a:prstGeom>
          <a:ln>
            <a:solidFill>
              <a:srgbClr val="FF0000"/>
            </a:solidFill>
            <a:prstDash val="dash"/>
          </a:ln>
        </p:spPr>
      </p:pic>
      <p:sp>
        <p:nvSpPr>
          <p:cNvPr id="40" name="Rectangle 39">
            <a:extLst>
              <a:ext uri="{FF2B5EF4-FFF2-40B4-BE49-F238E27FC236}">
                <a16:creationId xmlns:a16="http://schemas.microsoft.com/office/drawing/2014/main" id="{B244FF4D-CEAD-B050-00AC-7FD1D2DD8D6B}"/>
              </a:ext>
            </a:extLst>
          </p:cNvPr>
          <p:cNvSpPr/>
          <p:nvPr/>
        </p:nvSpPr>
        <p:spPr>
          <a:xfrm>
            <a:off x="4816854" y="474317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053D370-279F-D071-E0F0-03F92E48A25D}"/>
              </a:ext>
            </a:extLst>
          </p:cNvPr>
          <p:cNvSpPr/>
          <p:nvPr/>
        </p:nvSpPr>
        <p:spPr>
          <a:xfrm>
            <a:off x="4816854" y="553642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AD09236-AAD0-0E46-6CE3-F26AF35CB9B5}"/>
              </a:ext>
            </a:extLst>
          </p:cNvPr>
          <p:cNvSpPr/>
          <p:nvPr/>
        </p:nvSpPr>
        <p:spPr>
          <a:xfrm>
            <a:off x="5452659" y="6078598"/>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01A60A0-75EA-43D6-CF41-54DAB941F4A4}"/>
              </a:ext>
            </a:extLst>
          </p:cNvPr>
          <p:cNvSpPr>
            <a:spLocks noChangeAspect="1"/>
          </p:cNvSpPr>
          <p:nvPr/>
        </p:nvSpPr>
        <p:spPr bwMode="gray">
          <a:xfrm>
            <a:off x="5898169" y="59632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4" name="Rectangle 43">
            <a:extLst>
              <a:ext uri="{FF2B5EF4-FFF2-40B4-BE49-F238E27FC236}">
                <a16:creationId xmlns:a16="http://schemas.microsoft.com/office/drawing/2014/main" id="{088DD089-8745-CCE0-2133-4BFC65509411}"/>
              </a:ext>
            </a:extLst>
          </p:cNvPr>
          <p:cNvSpPr/>
          <p:nvPr/>
        </p:nvSpPr>
        <p:spPr>
          <a:xfrm>
            <a:off x="4816854" y="3402899"/>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2781B372-050E-6B41-56E1-1DCB41FF532F}"/>
              </a:ext>
            </a:extLst>
          </p:cNvPr>
          <p:cNvPicPr>
            <a:picLocks noChangeAspect="1"/>
          </p:cNvPicPr>
          <p:nvPr/>
        </p:nvPicPr>
        <p:blipFill>
          <a:blip r:embed="rId6"/>
          <a:stretch>
            <a:fillRect/>
          </a:stretch>
        </p:blipFill>
        <p:spPr>
          <a:xfrm>
            <a:off x="4766537" y="3194602"/>
            <a:ext cx="2658923" cy="162282"/>
          </a:xfrm>
          <a:prstGeom prst="rect">
            <a:avLst/>
          </a:prstGeom>
        </p:spPr>
      </p:pic>
    </p:spTree>
    <p:extLst>
      <p:ext uri="{BB962C8B-B14F-4D97-AF65-F5344CB8AC3E}">
        <p14:creationId xmlns:p14="http://schemas.microsoft.com/office/powerpoint/2010/main" val="349253975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8AF7E2-1646-29C9-1B14-A95B5A202CE8}"/>
              </a:ext>
            </a:extLst>
          </p:cNvPr>
          <p:cNvPicPr>
            <a:picLocks noChangeAspect="1"/>
          </p:cNvPicPr>
          <p:nvPr/>
        </p:nvPicPr>
        <p:blipFill>
          <a:blip r:embed="rId2"/>
          <a:stretch>
            <a:fillRect/>
          </a:stretch>
        </p:blipFill>
        <p:spPr>
          <a:xfrm>
            <a:off x="226400" y="1149943"/>
            <a:ext cx="7766050" cy="338779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 </a:t>
            </a:r>
            <a:r>
              <a:rPr lang="en-US" b="1" dirty="0"/>
              <a:t>– </a:t>
            </a:r>
            <a:r>
              <a:rPr lang="el-GR" b="1" dirty="0"/>
              <a:t>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K</a:t>
            </a:r>
            <a:r>
              <a:rPr lang="el-GR" sz="1200" dirty="0"/>
              <a:t>άντε κλικ στο εικονίδιο </a:t>
            </a:r>
            <a:r>
              <a:rPr lang="en-US" sz="1600" b="1" dirty="0">
                <a:sym typeface="Wingdings 3" panose="05040102010807070707" pitchFamily="18" charset="2"/>
              </a:rPr>
              <a:t> </a:t>
            </a:r>
            <a:r>
              <a:rPr lang="el-GR" sz="1200" dirty="0"/>
              <a:t>δίπλα στον φάκελο 4.0 Φάκελος Α- Τεχνικής Προσφοράς .</a:t>
            </a:r>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μια από τις ερωτήσεις/κριτήρια.</a:t>
            </a:r>
            <a:endParaRPr lang="en-US" sz="1200" dirty="0"/>
          </a:p>
          <a:p>
            <a:pPr marL="228600" indent="-228600" algn="just" rtl="0">
              <a:buClr>
                <a:srgbClr val="F15822"/>
              </a:buClr>
              <a:buFont typeface="+mj-lt"/>
              <a:buAutoNum type="arabicPeriod"/>
            </a:pPr>
            <a:r>
              <a:rPr lang="el-GR" sz="1200" dirty="0"/>
              <a:t>Επιλέγετε την ένδειξη </a:t>
            </a:r>
            <a:r>
              <a:rPr lang="el-GR" sz="1200" b="1" dirty="0"/>
              <a:t>Διαγραφή</a:t>
            </a:r>
            <a:r>
              <a:rPr lang="el-GR" sz="1200" dirty="0"/>
              <a:t>.</a:t>
            </a:r>
            <a:endParaRPr lang="it-IT" sz="1200" b="1" dirty="0"/>
          </a:p>
          <a:p>
            <a:pPr marL="228600" indent="-228600" algn="just">
              <a:buClr>
                <a:srgbClr val="F15822"/>
              </a:buClr>
              <a:buFont typeface="+mj-lt"/>
              <a:buAutoNum type="arabicPeriod"/>
            </a:pPr>
            <a:r>
              <a:rPr lang="el-GR" sz="1200" dirty="0"/>
              <a:t>Ένα παράθυρο επιβεβαίωσης θα ανοίξει, επιλέγετε </a:t>
            </a:r>
            <a:r>
              <a:rPr lang="el-GR" sz="1200" b="1" dirty="0"/>
              <a:t>Διαγραφή</a:t>
            </a:r>
            <a:r>
              <a:rPr lang="el-GR" sz="1200" dirty="0"/>
              <a:t>.</a:t>
            </a:r>
            <a:endParaRPr lang="it-IT" sz="1200" dirty="0"/>
          </a:p>
        </p:txBody>
      </p:sp>
      <p:sp>
        <p:nvSpPr>
          <p:cNvPr id="6" name="Rectangle 5">
            <a:extLst>
              <a:ext uri="{FF2B5EF4-FFF2-40B4-BE49-F238E27FC236}">
                <a16:creationId xmlns:a16="http://schemas.microsoft.com/office/drawing/2014/main" id="{DD2EF72A-78C3-21D9-10AA-6AB0BBA15D14}"/>
              </a:ext>
            </a:extLst>
          </p:cNvPr>
          <p:cNvSpPr/>
          <p:nvPr/>
        </p:nvSpPr>
        <p:spPr>
          <a:xfrm>
            <a:off x="304800" y="1198785"/>
            <a:ext cx="2873465"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656962" y="2327318"/>
            <a:ext cx="2356203" cy="320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5132651" y="1607015"/>
            <a:ext cx="572823" cy="295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3084077" y="1149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27176" y="22594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5078232" y="1539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cxnSp>
        <p:nvCxnSpPr>
          <p:cNvPr id="18" name="Connector: Elbow 9">
            <a:extLst>
              <a:ext uri="{FF2B5EF4-FFF2-40B4-BE49-F238E27FC236}">
                <a16:creationId xmlns:a16="http://schemas.microsoft.com/office/drawing/2014/main" id="{AE324794-E415-FBAF-18D5-95DFFCD33158}"/>
              </a:ext>
            </a:extLst>
          </p:cNvPr>
          <p:cNvCxnSpPr>
            <a:cxnSpLocks/>
            <a:stCxn id="8" idx="2"/>
            <a:endCxn id="19" idx="0"/>
          </p:cNvCxnSpPr>
          <p:nvPr/>
        </p:nvCxnSpPr>
        <p:spPr>
          <a:xfrm rot="5400000">
            <a:off x="3382682" y="2743190"/>
            <a:ext cx="2877061" cy="1195703"/>
          </a:xfrm>
          <a:prstGeom prst="bentConnector3">
            <a:avLst>
              <a:gd name="adj1" fmla="val 8835"/>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F5E4EAEB-7B6F-FDAB-7F88-2191879AED76}"/>
              </a:ext>
            </a:extLst>
          </p:cNvPr>
          <p:cNvPicPr>
            <a:picLocks noChangeAspect="1"/>
          </p:cNvPicPr>
          <p:nvPr/>
        </p:nvPicPr>
        <p:blipFill>
          <a:blip r:embed="rId3"/>
          <a:stretch>
            <a:fillRect/>
          </a:stretch>
        </p:blipFill>
        <p:spPr>
          <a:xfrm>
            <a:off x="2604720" y="4779572"/>
            <a:ext cx="3237279" cy="1263495"/>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5" name="Rectangle 7">
            <a:extLst>
              <a:ext uri="{FF2B5EF4-FFF2-40B4-BE49-F238E27FC236}">
                <a16:creationId xmlns:a16="http://schemas.microsoft.com/office/drawing/2014/main" id="{B83C181D-CF09-2AA0-3A3D-B79B1CCC0657}"/>
              </a:ext>
            </a:extLst>
          </p:cNvPr>
          <p:cNvSpPr/>
          <p:nvPr/>
        </p:nvSpPr>
        <p:spPr>
          <a:xfrm>
            <a:off x="4252285" y="5665390"/>
            <a:ext cx="787698" cy="3776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10">
            <a:extLst>
              <a:ext uri="{FF2B5EF4-FFF2-40B4-BE49-F238E27FC236}">
                <a16:creationId xmlns:a16="http://schemas.microsoft.com/office/drawing/2014/main" id="{D9509102-4A47-0225-6176-24ACDF1C8098}"/>
              </a:ext>
            </a:extLst>
          </p:cNvPr>
          <p:cNvSpPr>
            <a:spLocks noChangeAspect="1"/>
          </p:cNvSpPr>
          <p:nvPr/>
        </p:nvSpPr>
        <p:spPr bwMode="gray">
          <a:xfrm>
            <a:off x="4184392" y="55974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2" name="Oval 11">
            <a:extLst>
              <a:ext uri="{FF2B5EF4-FFF2-40B4-BE49-F238E27FC236}">
                <a16:creationId xmlns:a16="http://schemas.microsoft.com/office/drawing/2014/main" id="{E162AA35-C3ED-FEC4-A095-BB8E21545920}"/>
              </a:ext>
            </a:extLst>
          </p:cNvPr>
          <p:cNvSpPr>
            <a:spLocks noChangeAspect="1"/>
          </p:cNvSpPr>
          <p:nvPr/>
        </p:nvSpPr>
        <p:spPr bwMode="gray">
          <a:xfrm>
            <a:off x="139700" y="27080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3" name="Rectangle 12">
            <a:extLst>
              <a:ext uri="{FF2B5EF4-FFF2-40B4-BE49-F238E27FC236}">
                <a16:creationId xmlns:a16="http://schemas.microsoft.com/office/drawing/2014/main" id="{9F56A71C-BB99-F86D-CC99-BBC387E081F0}"/>
              </a:ext>
            </a:extLst>
          </p:cNvPr>
          <p:cNvSpPr/>
          <p:nvPr/>
        </p:nvSpPr>
        <p:spPr>
          <a:xfrm>
            <a:off x="279972" y="2772660"/>
            <a:ext cx="1479159" cy="320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62047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86919-0DAE-C80E-8108-7DAB8E74453A}"/>
              </a:ext>
            </a:extLst>
          </p:cNvPr>
          <p:cNvPicPr>
            <a:picLocks noChangeAspect="1"/>
          </p:cNvPicPr>
          <p:nvPr/>
        </p:nvPicPr>
        <p:blipFill>
          <a:blip r:embed="rId2"/>
          <a:stretch>
            <a:fillRect/>
          </a:stretch>
        </p:blipFill>
        <p:spPr>
          <a:xfrm>
            <a:off x="213543" y="1180708"/>
            <a:ext cx="7946740" cy="253666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5369"/>
          </a:xfrm>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dirty="0"/>
              <a:t>Το περιεχόμενο του </a:t>
            </a:r>
            <a:r>
              <a:rPr lang="en-US" b="1" dirty="0"/>
              <a:t>Mixed Divestment </a:t>
            </a:r>
            <a:r>
              <a:rPr lang="el-GR" dirty="0"/>
              <a:t>βασίζεται σε μια  Πρόσκληση εκδήλωσης ενδιαφέροντος (RFP) που περιέχει δύο ξεχωριστούς φακέλους </a:t>
            </a:r>
            <a:r>
              <a:rPr lang="en-US" dirty="0"/>
              <a:t>:</a:t>
            </a:r>
          </a:p>
          <a:p>
            <a:pPr marL="285750" indent="-285750" algn="just">
              <a:buClr>
                <a:srgbClr val="F15822"/>
              </a:buClr>
              <a:buFont typeface="Arial" panose="020B0604020202020204" pitchFamily="34" charset="0"/>
              <a:buChar char="•"/>
            </a:pPr>
            <a:r>
              <a:rPr lang="el-GR" b="1" dirty="0"/>
              <a:t>Φάκελος Εκτέλεσης Εργασιών/Έργων, Παροχής Υπηρεσιών/ Υλικών</a:t>
            </a:r>
            <a:r>
              <a:rPr lang="en-US" dirty="0"/>
              <a:t>: </a:t>
            </a:r>
            <a:r>
              <a:rPr lang="el-GR" dirty="0"/>
              <a:t>αυτός ο φάκελος περιέχει τα είδη που η ΔΕΗ σκοπεύει να αγοράσει από τον προμηθευτή</a:t>
            </a:r>
            <a:r>
              <a:rPr lang="en-US" dirty="0"/>
              <a:t>.</a:t>
            </a:r>
          </a:p>
          <a:p>
            <a:pPr marL="285750" indent="-285750" algn="just">
              <a:buClr>
                <a:srgbClr val="F15822"/>
              </a:buClr>
              <a:buFont typeface="Arial" panose="020B0604020202020204" pitchFamily="34" charset="0"/>
              <a:buChar char="•"/>
            </a:pPr>
            <a:r>
              <a:rPr lang="el-GR" b="1" dirty="0"/>
              <a:t>Φάκελος Εκποίησης- Πώλησης Υλικών &amp; Εξοπλισμού</a:t>
            </a:r>
            <a:r>
              <a:rPr lang="en-US" dirty="0"/>
              <a:t>: </a:t>
            </a:r>
            <a:r>
              <a:rPr lang="el-GR" dirty="0"/>
              <a:t>αυτός ο φάκελος περιλαμβάνει τα είδη που η ΔΕΗ σκοπεύει να πουλήσει στον προμηθευτή</a:t>
            </a:r>
            <a:r>
              <a:rPr lang="en-US" dirty="0"/>
              <a:t>.</a:t>
            </a:r>
          </a:p>
          <a:p>
            <a:pPr algn="just">
              <a:buClr>
                <a:srgbClr val="F15822"/>
              </a:buClr>
            </a:pPr>
            <a:r>
              <a:rPr lang="el-GR" dirty="0"/>
              <a:t>Αυτοί οι φάκελοι αναγνωρίζονται στο σύστημα ως Φάκελος 2, πράγμα που σημαίνει ότι θα ανοιχτούν ταυτόχρονα μόνο αφού έχει ανοιχτεί ο τεχνικός φάκελος, που αναγνωρίζεται ως Φάκελος 1</a:t>
            </a:r>
            <a:r>
              <a:rPr lang="en-US" dirty="0"/>
              <a:t>.</a:t>
            </a:r>
          </a:p>
          <a:p>
            <a:pPr algn="just">
              <a:buClr>
                <a:srgbClr val="F15822"/>
              </a:buClr>
            </a:pPr>
            <a:r>
              <a:rPr lang="el-GR" dirty="0"/>
              <a:t>Για να προσθέσετε ένα ή περισσότερα Στοιχεία σε έναν φάκελο </a:t>
            </a:r>
            <a:r>
              <a:rPr lang="en-US" dirty="0"/>
              <a:t>:</a:t>
            </a:r>
          </a:p>
          <a:p>
            <a:pPr marL="342900" indent="-342900" algn="just">
              <a:buClr>
                <a:srgbClr val="F15822"/>
              </a:buClr>
              <a:buFont typeface="+mj-lt"/>
              <a:buAutoNum type="arabicPeriod"/>
            </a:pPr>
            <a:r>
              <a:rPr lang="el-GR" dirty="0"/>
              <a:t>Μεταβείτε στην ενότητα Στοιχεία που χρειάζονται προσφορές του διαγωνισμού</a:t>
            </a:r>
            <a:r>
              <a:rPr lang="en-US" dirty="0"/>
              <a:t>. </a:t>
            </a:r>
          </a:p>
          <a:p>
            <a:pPr marL="342900" indent="-342900" algn="just">
              <a:buClr>
                <a:srgbClr val="F15822"/>
              </a:buClr>
              <a:buFont typeface="+mj-lt"/>
              <a:buAutoNum type="arabicPeriod"/>
            </a:pPr>
            <a:r>
              <a:rPr lang="el-GR" dirty="0"/>
              <a:t>Επιλέξτε το </a:t>
            </a:r>
            <a:r>
              <a:rPr lang="en-US" b="1" dirty="0"/>
              <a:t>1.0 </a:t>
            </a:r>
            <a:r>
              <a:rPr lang="el-GR" b="1" dirty="0"/>
              <a:t>Φάκελος Εκτέλεσης Εργασιών/Έργων, Παροχής Υπηρεσιών/ Υλικών</a:t>
            </a:r>
            <a:endParaRPr lang="en-US" dirty="0">
              <a:solidFill>
                <a:srgbClr val="FF0000"/>
              </a:solidFill>
            </a:endParaRPr>
          </a:p>
          <a:p>
            <a:pPr marL="342900" indent="-342900" algn="just">
              <a:buClr>
                <a:srgbClr val="F15822"/>
              </a:buClr>
              <a:buFont typeface="+mj-lt"/>
              <a:buAutoNum type="arabicPeriod"/>
            </a:pPr>
            <a:r>
              <a:rPr lang="el-GR" dirty="0"/>
              <a:t>Κάντε κλικ στο </a:t>
            </a:r>
            <a:r>
              <a:rPr lang="el-GR" b="1" dirty="0"/>
              <a:t>Προσθήκη</a:t>
            </a:r>
            <a:r>
              <a:rPr lang="el-GR" dirty="0"/>
              <a:t>.</a:t>
            </a:r>
            <a:endParaRPr lang="en-US" dirty="0"/>
          </a:p>
          <a:p>
            <a:pPr marL="342900" indent="-342900" algn="just">
              <a:buClr>
                <a:srgbClr val="F15822"/>
              </a:buClr>
              <a:buFont typeface="+mj-lt"/>
              <a:buAutoNum type="arabicPeriod"/>
            </a:pPr>
            <a:r>
              <a:rPr lang="el-GR" dirty="0"/>
              <a:t>Επιλέξτε </a:t>
            </a:r>
            <a:r>
              <a:rPr lang="el-GR" b="1" dirty="0"/>
              <a:t>Στοιχείο</a:t>
            </a:r>
            <a:endParaRPr lang="en-US" b="1" dirty="0"/>
          </a:p>
        </p:txBody>
      </p:sp>
      <p:sp>
        <p:nvSpPr>
          <p:cNvPr id="6" name="Rectangle 5">
            <a:extLst>
              <a:ext uri="{FF2B5EF4-FFF2-40B4-BE49-F238E27FC236}">
                <a16:creationId xmlns:a16="http://schemas.microsoft.com/office/drawing/2014/main" id="{DD2EF72A-78C3-21D9-10AA-6AB0BBA15D14}"/>
              </a:ext>
            </a:extLst>
          </p:cNvPr>
          <p:cNvSpPr/>
          <p:nvPr/>
        </p:nvSpPr>
        <p:spPr>
          <a:xfrm>
            <a:off x="351555" y="1285630"/>
            <a:ext cx="2696444"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496B5D-2B05-792E-F5A6-37EF72AE3519}"/>
              </a:ext>
            </a:extLst>
          </p:cNvPr>
          <p:cNvSpPr/>
          <p:nvPr/>
        </p:nvSpPr>
        <p:spPr>
          <a:xfrm>
            <a:off x="644215" y="2812615"/>
            <a:ext cx="3168304" cy="2979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82419C-AC0B-1954-F14B-7F0E059DED95}"/>
              </a:ext>
            </a:extLst>
          </p:cNvPr>
          <p:cNvSpPr/>
          <p:nvPr/>
        </p:nvSpPr>
        <p:spPr>
          <a:xfrm>
            <a:off x="344623" y="1917598"/>
            <a:ext cx="885061" cy="351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980107" y="12439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76313" y="29747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1123371" y="18497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cxnSp>
        <p:nvCxnSpPr>
          <p:cNvPr id="19" name="Connector: Elbow 9">
            <a:extLst>
              <a:ext uri="{FF2B5EF4-FFF2-40B4-BE49-F238E27FC236}">
                <a16:creationId xmlns:a16="http://schemas.microsoft.com/office/drawing/2014/main" id="{D7ECBB78-1896-C387-867E-3789FE33E18D}"/>
              </a:ext>
            </a:extLst>
          </p:cNvPr>
          <p:cNvCxnSpPr>
            <a:cxnSpLocks/>
          </p:cNvCxnSpPr>
          <p:nvPr/>
        </p:nvCxnSpPr>
        <p:spPr>
          <a:xfrm rot="10800000" flipH="1" flipV="1">
            <a:off x="351555" y="1952369"/>
            <a:ext cx="3467897" cy="646694"/>
          </a:xfrm>
          <a:prstGeom prst="bentConnector3">
            <a:avLst>
              <a:gd name="adj1" fmla="val -659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605F4DA-B000-AE7E-0FA9-D4116D5A796B}"/>
              </a:ext>
            </a:extLst>
          </p:cNvPr>
          <p:cNvPicPr>
            <a:picLocks noChangeAspect="1"/>
          </p:cNvPicPr>
          <p:nvPr/>
        </p:nvPicPr>
        <p:blipFill>
          <a:blip r:embed="rId3"/>
          <a:stretch>
            <a:fillRect/>
          </a:stretch>
        </p:blipFill>
        <p:spPr>
          <a:xfrm>
            <a:off x="3812528" y="2200110"/>
            <a:ext cx="2461246" cy="1971643"/>
          </a:xfrm>
          <a:prstGeom prst="rect">
            <a:avLst/>
          </a:prstGeom>
          <a:ln>
            <a:solidFill>
              <a:srgbClr val="FF0000"/>
            </a:solidFill>
            <a:prstDash val="dash"/>
          </a:ln>
        </p:spPr>
      </p:pic>
      <p:sp>
        <p:nvSpPr>
          <p:cNvPr id="20" name="Rectangle 19">
            <a:extLst>
              <a:ext uri="{FF2B5EF4-FFF2-40B4-BE49-F238E27FC236}">
                <a16:creationId xmlns:a16="http://schemas.microsoft.com/office/drawing/2014/main" id="{1F1978F1-0FE1-4D0E-8A44-886B221AB192}"/>
              </a:ext>
            </a:extLst>
          </p:cNvPr>
          <p:cNvSpPr/>
          <p:nvPr/>
        </p:nvSpPr>
        <p:spPr>
          <a:xfrm>
            <a:off x="3812527" y="2686351"/>
            <a:ext cx="803015"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4547650" y="26125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Tree>
    <p:extLst>
      <p:ext uri="{BB962C8B-B14F-4D97-AF65-F5344CB8AC3E}">
        <p14:creationId xmlns:p14="http://schemas.microsoft.com/office/powerpoint/2010/main" val="36699412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E8373-1C45-5102-7357-48C28DF8003C}"/>
              </a:ext>
            </a:extLst>
          </p:cNvPr>
          <p:cNvPicPr>
            <a:picLocks noChangeAspect="1"/>
          </p:cNvPicPr>
          <p:nvPr/>
        </p:nvPicPr>
        <p:blipFill>
          <a:blip r:embed="rId2"/>
          <a:stretch>
            <a:fillRect/>
          </a:stretch>
        </p:blipFill>
        <p:spPr>
          <a:xfrm>
            <a:off x="999898" y="1187465"/>
            <a:ext cx="5828566" cy="503710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Ορισμένες πληροφορίες σχετικά με το είδος είναι υποχρεωτικές και σημειώνονται με ένα </a:t>
            </a:r>
            <a:r>
              <a:rPr lang="el-GR" dirty="0">
                <a:solidFill>
                  <a:srgbClr val="FF0000"/>
                </a:solidFill>
              </a:rPr>
              <a:t>κόκκινο *.</a:t>
            </a:r>
          </a:p>
          <a:p>
            <a:pPr marL="342900" indent="-342900" algn="just">
              <a:buClr>
                <a:srgbClr val="F15822"/>
              </a:buClr>
              <a:buFont typeface="+mj-lt"/>
              <a:buAutoNum type="arabicPeriod"/>
            </a:pPr>
            <a:r>
              <a:rPr lang="el-GR" dirty="0"/>
              <a:t>Ορίστε το Όνομα του στοιχείου</a:t>
            </a:r>
            <a:endParaRPr lang="en-US" dirty="0"/>
          </a:p>
          <a:p>
            <a:pPr marL="342900" indent="-342900" algn="just">
              <a:buClr>
                <a:srgbClr val="F15822"/>
              </a:buClr>
              <a:buFont typeface="+mj-lt"/>
              <a:buAutoNum type="arabicPeriod"/>
            </a:pPr>
            <a:r>
              <a:rPr lang="el-GR" dirty="0"/>
              <a:t>Προαιρετικά, εισάγετε μια Περιγραφή.</a:t>
            </a:r>
            <a:endParaRPr lang="en-US" dirty="0"/>
          </a:p>
          <a:p>
            <a:pPr marL="342900" indent="-342900" algn="just">
              <a:buClr>
                <a:srgbClr val="F15822"/>
              </a:buClr>
              <a:buFont typeface="+mj-lt"/>
              <a:buAutoNum type="arabicPeriod"/>
            </a:pPr>
            <a:r>
              <a:rPr lang="el-GR" dirty="0"/>
              <a:t>Το πεδίο Αγαθό συμπληρώνεται αυτόματα βάσει της επιλογής που έγινε κατά τη δημιουργία του διαγωνισμού.</a:t>
            </a:r>
            <a:endParaRPr lang="en-US" dirty="0"/>
          </a:p>
          <a:p>
            <a:pPr marL="342900" indent="-342900" algn="just">
              <a:buClr>
                <a:srgbClr val="F15822"/>
              </a:buClr>
              <a:buFont typeface="+mj-lt"/>
              <a:buAutoNum type="arabicPeriod"/>
            </a:pP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059386" y="1736181"/>
            <a:ext cx="5496695" cy="440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496B5D-2B05-792E-F5A6-37EF72AE3519}"/>
              </a:ext>
            </a:extLst>
          </p:cNvPr>
          <p:cNvSpPr/>
          <p:nvPr/>
        </p:nvSpPr>
        <p:spPr>
          <a:xfrm>
            <a:off x="1059385" y="2465985"/>
            <a:ext cx="5496695" cy="20756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6451152" y="16617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6470859" y="23980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20" name="Rectangle 19">
            <a:extLst>
              <a:ext uri="{FF2B5EF4-FFF2-40B4-BE49-F238E27FC236}">
                <a16:creationId xmlns:a16="http://schemas.microsoft.com/office/drawing/2014/main" id="{1F1978F1-0FE1-4D0E-8A44-886B221AB192}"/>
              </a:ext>
            </a:extLst>
          </p:cNvPr>
          <p:cNvSpPr/>
          <p:nvPr/>
        </p:nvSpPr>
        <p:spPr>
          <a:xfrm>
            <a:off x="999898" y="4989085"/>
            <a:ext cx="5556182" cy="681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6488187" y="49211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Tree>
    <p:extLst>
      <p:ext uri="{BB962C8B-B14F-4D97-AF65-F5344CB8AC3E}">
        <p14:creationId xmlns:p14="http://schemas.microsoft.com/office/powerpoint/2010/main" val="28491943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49B0D-1129-6FFE-F122-4E282584E67B}"/>
              </a:ext>
            </a:extLst>
          </p:cNvPr>
          <p:cNvPicPr>
            <a:picLocks noChangeAspect="1"/>
          </p:cNvPicPr>
          <p:nvPr/>
        </p:nvPicPr>
        <p:blipFill>
          <a:blip r:embed="rId2"/>
          <a:stretch>
            <a:fillRect/>
          </a:stretch>
        </p:blipFill>
        <p:spPr>
          <a:xfrm>
            <a:off x="931917" y="1137262"/>
            <a:ext cx="6870093" cy="498623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 Ποσότητα</a:t>
            </a:r>
            <a:r>
              <a:rPr lang="en-US" dirty="0"/>
              <a:t>;</a:t>
            </a:r>
          </a:p>
          <a:p>
            <a:pPr marL="342900" indent="-342900" algn="just">
              <a:buClr>
                <a:srgbClr val="F15822"/>
              </a:buClr>
              <a:buFont typeface="+mj-lt"/>
              <a:buAutoNum type="arabicPeriod" startAt="4"/>
            </a:pPr>
            <a:r>
              <a:rPr lang="el-GR" dirty="0"/>
              <a:t>Ορίστε την Ομάδα υλικών</a:t>
            </a:r>
            <a:endParaRPr lang="en-US" dirty="0"/>
          </a:p>
          <a:p>
            <a:pPr marL="342900" indent="-342900" algn="just">
              <a:buClr>
                <a:srgbClr val="F15822"/>
              </a:buClr>
              <a:buFont typeface="+mj-lt"/>
              <a:buAutoNum type="arabicPeriod" startAt="4"/>
            </a:pPr>
            <a:r>
              <a:rPr lang="el-GR" dirty="0"/>
              <a:t>Κάντε κλικ στο Προσθήκη</a:t>
            </a:r>
            <a:endParaRPr lang="en-US" dirty="0"/>
          </a:p>
          <a:p>
            <a:pPr marL="342900" indent="-342900" algn="just">
              <a:buClr>
                <a:srgbClr val="F15822"/>
              </a:buClr>
              <a:buFont typeface="+mj-lt"/>
              <a:buAutoNum type="arabicPeriod" startAt="4"/>
            </a:pPr>
            <a:endParaRPr lang="en-US" dirty="0"/>
          </a:p>
          <a:p>
            <a:pPr algn="just">
              <a:buClr>
                <a:srgbClr val="F15822"/>
              </a:buClr>
            </a:pPr>
            <a:r>
              <a:rPr lang="el-GR" dirty="0"/>
              <a:t>Η ίδια διαδικασία μπορεί να εφαρμοστεί για να προσθέσετε ένα ή περισσότερα είδη μέσα στο </a:t>
            </a:r>
            <a:r>
              <a:rPr lang="el-GR" b="1" dirty="0"/>
              <a:t>Φάκελος Εκτέλεσης Εργασιών/Έργων, Παροχής Υπηρεσιών/ Υλικών</a:t>
            </a:r>
            <a:r>
              <a:rPr lang="en-US" dirty="0"/>
              <a:t>.</a:t>
            </a:r>
            <a:endParaRPr lang="en-US" b="1" dirty="0"/>
          </a:p>
        </p:txBody>
      </p:sp>
      <p:sp>
        <p:nvSpPr>
          <p:cNvPr id="7" name="Rectangle 6">
            <a:extLst>
              <a:ext uri="{FF2B5EF4-FFF2-40B4-BE49-F238E27FC236}">
                <a16:creationId xmlns:a16="http://schemas.microsoft.com/office/drawing/2014/main" id="{01496B5D-2B05-792E-F5A6-37EF72AE3519}"/>
              </a:ext>
            </a:extLst>
          </p:cNvPr>
          <p:cNvSpPr/>
          <p:nvPr/>
        </p:nvSpPr>
        <p:spPr>
          <a:xfrm>
            <a:off x="999653" y="1748738"/>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938793" y="16840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
        <p:nvSpPr>
          <p:cNvPr id="20" name="Rectangle 19">
            <a:extLst>
              <a:ext uri="{FF2B5EF4-FFF2-40B4-BE49-F238E27FC236}">
                <a16:creationId xmlns:a16="http://schemas.microsoft.com/office/drawing/2014/main" id="{1F1978F1-0FE1-4D0E-8A44-886B221AB192}"/>
              </a:ext>
            </a:extLst>
          </p:cNvPr>
          <p:cNvSpPr/>
          <p:nvPr/>
        </p:nvSpPr>
        <p:spPr>
          <a:xfrm>
            <a:off x="1074578" y="2915575"/>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938793" y="28476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5</a:t>
            </a:r>
          </a:p>
        </p:txBody>
      </p:sp>
      <p:sp>
        <p:nvSpPr>
          <p:cNvPr id="25" name="Rectangle 24">
            <a:extLst>
              <a:ext uri="{FF2B5EF4-FFF2-40B4-BE49-F238E27FC236}">
                <a16:creationId xmlns:a16="http://schemas.microsoft.com/office/drawing/2014/main" id="{702F118E-F59E-DF81-9A94-F22528A8F799}"/>
              </a:ext>
            </a:extLst>
          </p:cNvPr>
          <p:cNvSpPr/>
          <p:nvPr/>
        </p:nvSpPr>
        <p:spPr>
          <a:xfrm>
            <a:off x="3704799" y="5707033"/>
            <a:ext cx="1000958" cy="4142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4637864" y="56369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spTree>
    <p:extLst>
      <p:ext uri="{BB962C8B-B14F-4D97-AF65-F5344CB8AC3E}">
        <p14:creationId xmlns:p14="http://schemas.microsoft.com/office/powerpoint/2010/main" val="193637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a:t>
            </a:r>
            <a:r>
              <a:rPr lang="el-GR" b="1" dirty="0"/>
              <a:t> Υποβολή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Το RFI μπορεί </a:t>
            </a:r>
            <a:r>
              <a:rPr lang="el-GR" sz="1200"/>
              <a:t>να σταλεί πλέον για έγκριση.</a:t>
            </a:r>
            <a:endParaRPr lang="it-IT" sz="1200"/>
          </a:p>
          <a:p>
            <a:pPr marL="228600" indent="-228600" algn="just" rtl="0">
              <a:buClr>
                <a:srgbClr val="F15822"/>
              </a:buClr>
              <a:buFont typeface="+mj-lt"/>
              <a:buAutoNum type="arabicPeriod"/>
            </a:pPr>
            <a:r>
              <a:rPr lang="it-IT" sz="1200"/>
              <a:t>Ο</a:t>
            </a:r>
            <a:r>
              <a:rPr lang="el-GR" sz="1200"/>
              <a:t> </a:t>
            </a:r>
            <a:r>
              <a:rPr lang="it-IT" sz="1200" b="1"/>
              <a:t>Αγοραστής</a:t>
            </a:r>
            <a:r>
              <a:rPr lang="el-GR" sz="1200" b="1"/>
              <a:t> </a:t>
            </a:r>
            <a:r>
              <a:rPr lang="it-IT" sz="1200"/>
              <a:t>κάνει κλικ</a:t>
            </a:r>
            <a:r>
              <a:rPr lang="el-GR" sz="1200"/>
              <a:t> στην</a:t>
            </a:r>
            <a:r>
              <a:rPr lang="el-GR" sz="1200" b="1"/>
              <a:t> Υποβολή.</a:t>
            </a:r>
            <a:endParaRPr lang="it-IT" sz="1200"/>
          </a:p>
          <a:p>
            <a:pPr marL="228600" indent="-228600" algn="just" rtl="0">
              <a:buClr>
                <a:srgbClr val="F15822"/>
              </a:buClr>
              <a:buFont typeface="+mj-lt"/>
              <a:buAutoNum type="arabicPeriod"/>
            </a:pPr>
            <a:r>
              <a:rPr lang="el-GR" sz="1200"/>
              <a:t>Όταν δημοσιευτεί ο διαγωνισμός, μπορείτε να παρακολουθήσετε την εξέλιξη και την κατάστασή του κάνοντας κλικ στην ένδειξη </a:t>
            </a:r>
            <a:r>
              <a:rPr lang="el-GR" sz="1200" b="1"/>
              <a:t>Παρακολούθηση διαγωνισμού</a:t>
            </a:r>
            <a:r>
              <a:rPr lang="el-GR" sz="1200"/>
              <a:t>.</a:t>
            </a:r>
            <a:endParaRPr lang="it-IT" sz="1200"/>
          </a:p>
        </p:txBody>
      </p:sp>
      <p:pic>
        <p:nvPicPr>
          <p:cNvPr id="8" name="Picture 7">
            <a:extLst>
              <a:ext uri="{FF2B5EF4-FFF2-40B4-BE49-F238E27FC236}">
                <a16:creationId xmlns:a16="http://schemas.microsoft.com/office/drawing/2014/main" id="{CB1290B2-1D7E-B4D2-CCBB-6A55EC33EC55}"/>
              </a:ext>
            </a:extLst>
          </p:cNvPr>
          <p:cNvPicPr>
            <a:picLocks noChangeAspect="1"/>
          </p:cNvPicPr>
          <p:nvPr/>
        </p:nvPicPr>
        <p:blipFill>
          <a:blip r:embed="rId2"/>
          <a:stretch>
            <a:fillRect/>
          </a:stretch>
        </p:blipFill>
        <p:spPr>
          <a:xfrm>
            <a:off x="249382" y="1112872"/>
            <a:ext cx="7961743" cy="1451264"/>
          </a:xfrm>
          <a:prstGeom prst="rect">
            <a:avLst/>
          </a:prstGeom>
        </p:spPr>
      </p:pic>
      <p:sp>
        <p:nvSpPr>
          <p:cNvPr id="10" name="Rectangle 9">
            <a:extLst>
              <a:ext uri="{FF2B5EF4-FFF2-40B4-BE49-F238E27FC236}">
                <a16:creationId xmlns:a16="http://schemas.microsoft.com/office/drawing/2014/main" id="{00ECBC63-965A-0047-4A7E-047212DCB564}"/>
              </a:ext>
            </a:extLst>
          </p:cNvPr>
          <p:cNvSpPr>
            <a:spLocks/>
          </p:cNvSpPr>
          <p:nvPr/>
        </p:nvSpPr>
        <p:spPr>
          <a:xfrm>
            <a:off x="7132655" y="1332939"/>
            <a:ext cx="441732" cy="2649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C00BA-94DD-06C8-E82A-4BFD2446C477}"/>
              </a:ext>
            </a:extLst>
          </p:cNvPr>
          <p:cNvSpPr>
            <a:spLocks noChangeAspect="1"/>
          </p:cNvSpPr>
          <p:nvPr/>
        </p:nvSpPr>
        <p:spPr bwMode="gray">
          <a:xfrm>
            <a:off x="6996870" y="119715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6" name="Picture 15">
            <a:extLst>
              <a:ext uri="{FF2B5EF4-FFF2-40B4-BE49-F238E27FC236}">
                <a16:creationId xmlns:a16="http://schemas.microsoft.com/office/drawing/2014/main" id="{9C3F1567-8775-DEF8-0556-A0FE0B4970CB}"/>
              </a:ext>
            </a:extLst>
          </p:cNvPr>
          <p:cNvPicPr>
            <a:picLocks noChangeAspect="1"/>
          </p:cNvPicPr>
          <p:nvPr/>
        </p:nvPicPr>
        <p:blipFill>
          <a:blip r:embed="rId3"/>
          <a:stretch>
            <a:fillRect/>
          </a:stretch>
        </p:blipFill>
        <p:spPr>
          <a:xfrm>
            <a:off x="2557069" y="2530764"/>
            <a:ext cx="2909625" cy="3432759"/>
          </a:xfrm>
          <a:prstGeom prst="rect">
            <a:avLst/>
          </a:prstGeom>
        </p:spPr>
      </p:pic>
      <p:sp>
        <p:nvSpPr>
          <p:cNvPr id="17" name="Rectangle 5">
            <a:extLst>
              <a:ext uri="{FF2B5EF4-FFF2-40B4-BE49-F238E27FC236}">
                <a16:creationId xmlns:a16="http://schemas.microsoft.com/office/drawing/2014/main" id="{F14BD526-CC74-7B0C-5DE4-161842242005}"/>
              </a:ext>
            </a:extLst>
          </p:cNvPr>
          <p:cNvSpPr/>
          <p:nvPr/>
        </p:nvSpPr>
        <p:spPr>
          <a:xfrm>
            <a:off x="4079861" y="5499099"/>
            <a:ext cx="1386833" cy="2794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A145B76A-52A2-E2D2-F5F3-6B1D3D65C498}"/>
              </a:ext>
            </a:extLst>
          </p:cNvPr>
          <p:cNvSpPr>
            <a:spLocks noChangeAspect="1"/>
          </p:cNvSpPr>
          <p:nvPr/>
        </p:nvSpPr>
        <p:spPr bwMode="gray">
          <a:xfrm>
            <a:off x="5398233" y="53633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2" name="Connector: Elbow 9">
            <a:extLst>
              <a:ext uri="{FF2B5EF4-FFF2-40B4-BE49-F238E27FC236}">
                <a16:creationId xmlns:a16="http://schemas.microsoft.com/office/drawing/2014/main" id="{474243D5-483A-1F37-ED83-7D45A6C68801}"/>
              </a:ext>
            </a:extLst>
          </p:cNvPr>
          <p:cNvCxnSpPr>
            <a:cxnSpLocks/>
            <a:endCxn id="17" idx="3"/>
          </p:cNvCxnSpPr>
          <p:nvPr/>
        </p:nvCxnSpPr>
        <p:spPr>
          <a:xfrm rot="5400000">
            <a:off x="4369453" y="2655299"/>
            <a:ext cx="4080743" cy="188625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99226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009AD7"/>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009AD7"/>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409580967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1A8B9B-48F9-BCEF-1EEA-27390D6E79B9}"/>
              </a:ext>
            </a:extLst>
          </p:cNvPr>
          <p:cNvPicPr>
            <a:picLocks noChangeAspect="1"/>
          </p:cNvPicPr>
          <p:nvPr/>
        </p:nvPicPr>
        <p:blipFill>
          <a:blip r:embed="rId2"/>
          <a:stretch>
            <a:fillRect/>
          </a:stretch>
        </p:blipFill>
        <p:spPr>
          <a:xfrm>
            <a:off x="206921" y="1144375"/>
            <a:ext cx="7958660" cy="259168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a:t>
            </a:r>
            <a:r>
              <a:rPr lang="el-GR" b="1" dirty="0"/>
              <a:t> </a:t>
            </a:r>
            <a:r>
              <a:rPr lang="en-US" b="1" dirty="0"/>
              <a:t>– </a:t>
            </a:r>
            <a:r>
              <a:rPr lang="el-GR" b="1" dirty="0"/>
              <a:t>Υποβολή προς Έγκριση</a:t>
            </a:r>
            <a:endParaRPr lang="en-US" b="1"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6898723" y="1430895"/>
            <a:ext cx="595243" cy="322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6762938" y="13630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p:cNvCxnSpPr>
          <p:nvPr/>
        </p:nvCxnSpPr>
        <p:spPr>
          <a:xfrm rot="10800000" flipV="1">
            <a:off x="4186251" y="1591947"/>
            <a:ext cx="2712472" cy="138541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 Placeholder 2">
            <a:extLst>
              <a:ext uri="{FF2B5EF4-FFF2-40B4-BE49-F238E27FC236}">
                <a16:creationId xmlns:a16="http://schemas.microsoft.com/office/drawing/2014/main" id="{D3ED1EB6-05DA-E45B-8424-BAAD36A97F1D}"/>
              </a:ext>
            </a:extLst>
          </p:cNvPr>
          <p:cNvSpPr txBox="1">
            <a:spLocks/>
          </p:cNvSpPr>
          <p:nvPr/>
        </p:nvSpPr>
        <p:spPr>
          <a:xfrm>
            <a:off x="8347589" y="110954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Ο διαγωνισμός</a:t>
            </a:r>
            <a:r>
              <a:rPr lang="it-IT" sz="1200" dirty="0"/>
              <a:t> </a:t>
            </a:r>
            <a:r>
              <a:rPr lang="en-US" sz="1200" b="1" dirty="0"/>
              <a:t>Mixed Divestment</a:t>
            </a:r>
            <a:r>
              <a:rPr lang="it-IT" sz="1200" dirty="0"/>
              <a:t> μπ</a:t>
            </a:r>
            <a:r>
              <a:rPr lang="it-IT" sz="1200" dirty="0" err="1"/>
              <a:t>ορεί</a:t>
            </a:r>
            <a:r>
              <a:rPr lang="it-IT" sz="1200" dirty="0"/>
              <a:t> </a:t>
            </a:r>
            <a:r>
              <a:rPr lang="el-GR" sz="1200" dirty="0"/>
              <a:t>να σταλεί πλέον για έγκριση.</a:t>
            </a:r>
            <a:endParaRPr lang="it-IT" sz="1200" dirty="0"/>
          </a:p>
          <a:p>
            <a:pPr marL="228600" indent="-228600" algn="just">
              <a:buClr>
                <a:srgbClr val="F15822"/>
              </a:buClr>
              <a:buFont typeface="+mj-lt"/>
              <a:buAutoNum type="arabicPeriod"/>
            </a:pPr>
            <a:r>
              <a:rPr lang="it-IT" sz="1200" dirty="0"/>
              <a:t>Ο</a:t>
            </a:r>
            <a:r>
              <a:rPr lang="el-GR" sz="1200" dirty="0"/>
              <a:t> </a:t>
            </a:r>
            <a:r>
              <a:rPr lang="el-GR" sz="1200" b="1" dirty="0"/>
              <a:t>Χρήστης </a:t>
            </a:r>
            <a:r>
              <a:rPr lang="it-IT" sz="1200" dirty="0" err="1"/>
              <a:t>κάνει</a:t>
            </a:r>
            <a:r>
              <a:rPr lang="it-IT" sz="1200" dirty="0"/>
              <a:t> </a:t>
            </a:r>
            <a:r>
              <a:rPr lang="it-IT" sz="1200" dirty="0" err="1"/>
              <a:t>κλικ</a:t>
            </a:r>
            <a:r>
              <a:rPr lang="el-GR" sz="1200" dirty="0"/>
              <a:t> στην</a:t>
            </a:r>
            <a:r>
              <a:rPr lang="el-GR" sz="1200" b="1" dirty="0"/>
              <a:t> Υποβολή.</a:t>
            </a:r>
            <a:endParaRPr lang="it-IT" sz="1200" dirty="0"/>
          </a:p>
          <a:p>
            <a:pPr marL="228600" indent="-228600" algn="just">
              <a:buClr>
                <a:srgbClr val="F15822"/>
              </a:buClr>
              <a:buFont typeface="+mj-lt"/>
              <a:buAutoNum type="arabicPeriod"/>
            </a:pPr>
            <a:r>
              <a:rPr lang="el-GR" sz="1200" dirty="0"/>
              <a:t>Όταν δημοσιευτεί ο διαγωνισμός, μπορείτε να παρακολουθήσετε την εξέλιξη και την κατάστασή του κάνοντας κλικ στην ένδειξη </a:t>
            </a:r>
            <a:r>
              <a:rPr lang="el-GR" sz="1200" b="1" dirty="0"/>
              <a:t>Παρακολούθηση διαγωνισμού</a:t>
            </a:r>
            <a:r>
              <a:rPr lang="el-GR" sz="1200" dirty="0"/>
              <a:t>.</a:t>
            </a:r>
            <a:endParaRPr lang="it-IT" sz="1200" dirty="0"/>
          </a:p>
        </p:txBody>
      </p:sp>
      <p:pic>
        <p:nvPicPr>
          <p:cNvPr id="5" name="Picture 4">
            <a:extLst>
              <a:ext uri="{FF2B5EF4-FFF2-40B4-BE49-F238E27FC236}">
                <a16:creationId xmlns:a16="http://schemas.microsoft.com/office/drawing/2014/main" id="{8E393A2F-DD93-24CC-95A0-53535E5EA6B9}"/>
              </a:ext>
            </a:extLst>
          </p:cNvPr>
          <p:cNvPicPr>
            <a:picLocks noChangeAspect="1"/>
          </p:cNvPicPr>
          <p:nvPr/>
        </p:nvPicPr>
        <p:blipFill>
          <a:blip r:embed="rId3"/>
          <a:stretch>
            <a:fillRect/>
          </a:stretch>
        </p:blipFill>
        <p:spPr>
          <a:xfrm>
            <a:off x="2775462" y="2999214"/>
            <a:ext cx="2821576" cy="3198903"/>
          </a:xfrm>
          <a:prstGeom prst="rect">
            <a:avLst/>
          </a:prstGeom>
          <a:ln>
            <a:solidFill>
              <a:srgbClr val="FF0000"/>
            </a:solidFill>
            <a:prstDash val="dash"/>
          </a:ln>
        </p:spPr>
      </p:pic>
      <p:sp>
        <p:nvSpPr>
          <p:cNvPr id="25" name="Rectangle 5">
            <a:extLst>
              <a:ext uri="{FF2B5EF4-FFF2-40B4-BE49-F238E27FC236}">
                <a16:creationId xmlns:a16="http://schemas.microsoft.com/office/drawing/2014/main" id="{F14BD526-CC74-7B0C-5DE4-161842242005}"/>
              </a:ext>
            </a:extLst>
          </p:cNvPr>
          <p:cNvSpPr/>
          <p:nvPr/>
        </p:nvSpPr>
        <p:spPr>
          <a:xfrm>
            <a:off x="4186250" y="5664793"/>
            <a:ext cx="1361110" cy="3212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5406702" y="55478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pic>
        <p:nvPicPr>
          <p:cNvPr id="11" name="Picture 10">
            <a:extLst>
              <a:ext uri="{FF2B5EF4-FFF2-40B4-BE49-F238E27FC236}">
                <a16:creationId xmlns:a16="http://schemas.microsoft.com/office/drawing/2014/main" id="{03F0CA94-9CC9-FD15-1D81-E094B5DE0B2A}"/>
              </a:ext>
            </a:extLst>
          </p:cNvPr>
          <p:cNvPicPr>
            <a:picLocks noChangeAspect="1"/>
          </p:cNvPicPr>
          <p:nvPr/>
        </p:nvPicPr>
        <p:blipFill>
          <a:blip r:embed="rId4"/>
          <a:srcRect l="34740" t="46933" r="57663" b="45523"/>
          <a:stretch/>
        </p:blipFill>
        <p:spPr>
          <a:xfrm>
            <a:off x="3740134" y="4412674"/>
            <a:ext cx="177834" cy="185991"/>
          </a:xfrm>
          <a:prstGeom prst="rect">
            <a:avLst/>
          </a:prstGeom>
        </p:spPr>
      </p:pic>
    </p:spTree>
    <p:extLst>
      <p:ext uri="{BB962C8B-B14F-4D97-AF65-F5344CB8AC3E}">
        <p14:creationId xmlns:p14="http://schemas.microsoft.com/office/powerpoint/2010/main" val="303327349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AAA99-F9CF-6FEF-5CAA-7671DA60F430}"/>
              </a:ext>
            </a:extLst>
          </p:cNvPr>
          <p:cNvPicPr>
            <a:picLocks noChangeAspect="1"/>
          </p:cNvPicPr>
          <p:nvPr/>
        </p:nvPicPr>
        <p:blipFill>
          <a:blip r:embed="rId2"/>
          <a:srcRect r="1115"/>
          <a:stretch/>
        </p:blipFill>
        <p:spPr>
          <a:xfrm>
            <a:off x="278674" y="1192582"/>
            <a:ext cx="7872549" cy="25083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Ανάκληση της υποβολής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Εάν ο χρήστης θέλει να ανακαλέσει την υποβολή της Δημοπρασίας για έγκριση, κάντε κλικ στο </a:t>
            </a:r>
            <a:r>
              <a:rPr lang="el-GR" b="1" dirty="0"/>
              <a:t>Ανάκληση</a:t>
            </a:r>
            <a:r>
              <a:rPr lang="el-GR" dirty="0"/>
              <a:t> στη στήλη εργασιών Ενέργειας.</a:t>
            </a: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7186675" y="2577737"/>
            <a:ext cx="548807" cy="249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75518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F3051-BAE3-F204-2558-37FDF41EFCCF}"/>
              </a:ext>
            </a:extLst>
          </p:cNvPr>
          <p:cNvPicPr>
            <a:picLocks noChangeAspect="1"/>
          </p:cNvPicPr>
          <p:nvPr/>
        </p:nvPicPr>
        <p:blipFill>
          <a:blip r:embed="rId3"/>
          <a:srcRect l="446" t="4158"/>
          <a:stretch/>
        </p:blipFill>
        <p:spPr>
          <a:xfrm>
            <a:off x="226422" y="1205891"/>
            <a:ext cx="7745413" cy="389773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5884" y="304992"/>
            <a:ext cx="11180232" cy="440940"/>
          </a:xfrm>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Email</a:t>
            </a:r>
          </a:p>
        </p:txBody>
      </p:sp>
      <p:sp>
        <p:nvSpPr>
          <p:cNvPr id="8" name="Rectangle 5">
            <a:extLst>
              <a:ext uri="{FF2B5EF4-FFF2-40B4-BE49-F238E27FC236}">
                <a16:creationId xmlns:a16="http://schemas.microsoft.com/office/drawing/2014/main" id="{4FD89ED5-E75C-3B5B-8C1E-C138426BD442}"/>
              </a:ext>
            </a:extLst>
          </p:cNvPr>
          <p:cNvSpPr/>
          <p:nvPr/>
        </p:nvSpPr>
        <p:spPr>
          <a:xfrm>
            <a:off x="649131" y="3808705"/>
            <a:ext cx="1207527" cy="498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9">
            <a:extLst>
              <a:ext uri="{FF2B5EF4-FFF2-40B4-BE49-F238E27FC236}">
                <a16:creationId xmlns:a16="http://schemas.microsoft.com/office/drawing/2014/main" id="{7D8699F2-AE5E-2449-47B5-D2EEE90B3106}"/>
              </a:ext>
            </a:extLst>
          </p:cNvPr>
          <p:cNvCxnSpPr>
            <a:cxnSpLocks/>
            <a:stCxn id="8" idx="3"/>
          </p:cNvCxnSpPr>
          <p:nvPr/>
        </p:nvCxnSpPr>
        <p:spPr>
          <a:xfrm flipV="1">
            <a:off x="1856658" y="3706019"/>
            <a:ext cx="1560231" cy="35213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8EDBDBE6-F479-2F01-07F6-7DC70F5DBB65}"/>
              </a:ext>
            </a:extLst>
          </p:cNvPr>
          <p:cNvSpPr>
            <a:spLocks noChangeAspect="1"/>
          </p:cNvSpPr>
          <p:nvPr/>
        </p:nvSpPr>
        <p:spPr bwMode="gray">
          <a:xfrm>
            <a:off x="1786653" y="3740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pic>
        <p:nvPicPr>
          <p:cNvPr id="14" name="Picture 13">
            <a:extLst>
              <a:ext uri="{FF2B5EF4-FFF2-40B4-BE49-F238E27FC236}">
                <a16:creationId xmlns:a16="http://schemas.microsoft.com/office/drawing/2014/main" id="{5BDF35BD-D78B-68A8-B728-552F9E544AE3}"/>
              </a:ext>
            </a:extLst>
          </p:cNvPr>
          <p:cNvPicPr>
            <a:picLocks noChangeAspect="1"/>
          </p:cNvPicPr>
          <p:nvPr/>
        </p:nvPicPr>
        <p:blipFill>
          <a:blip r:embed="rId4"/>
          <a:stretch>
            <a:fillRect/>
          </a:stretch>
        </p:blipFill>
        <p:spPr>
          <a:xfrm>
            <a:off x="3470114" y="2072385"/>
            <a:ext cx="3832044" cy="3608424"/>
          </a:xfrm>
          <a:prstGeom prst="rect">
            <a:avLst/>
          </a:prstGeom>
          <a:ln>
            <a:solidFill>
              <a:srgbClr val="FF0000"/>
            </a:solidFill>
            <a:prstDash val="dash"/>
          </a:ln>
        </p:spPr>
      </p:pic>
      <p:sp>
        <p:nvSpPr>
          <p:cNvPr id="18" name="Rectangle 5">
            <a:extLst>
              <a:ext uri="{FF2B5EF4-FFF2-40B4-BE49-F238E27FC236}">
                <a16:creationId xmlns:a16="http://schemas.microsoft.com/office/drawing/2014/main" id="{3E084B00-7B45-EC1E-050F-5C35EE9FF75C}"/>
              </a:ext>
            </a:extLst>
          </p:cNvPr>
          <p:cNvSpPr/>
          <p:nvPr/>
        </p:nvSpPr>
        <p:spPr>
          <a:xfrm>
            <a:off x="3530478" y="3238307"/>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C8B867-0033-9220-4959-027DC0DA8730}"/>
              </a:ext>
            </a:extLst>
          </p:cNvPr>
          <p:cNvSpPr>
            <a:spLocks noChangeAspect="1"/>
          </p:cNvSpPr>
          <p:nvPr/>
        </p:nvSpPr>
        <p:spPr bwMode="gray">
          <a:xfrm>
            <a:off x="6042048" y="32212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23" name="Speech Bubble: Oval 22">
            <a:extLst>
              <a:ext uri="{FF2B5EF4-FFF2-40B4-BE49-F238E27FC236}">
                <a16:creationId xmlns:a16="http://schemas.microsoft.com/office/drawing/2014/main" id="{F4F9BD76-8D2D-87B3-2D57-27A8DA038EDE}"/>
              </a:ext>
            </a:extLst>
          </p:cNvPr>
          <p:cNvSpPr/>
          <p:nvPr/>
        </p:nvSpPr>
        <p:spPr>
          <a:xfrm>
            <a:off x="5850021" y="2719721"/>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700" b="1" dirty="0" err="1">
                <a:solidFill>
                  <a:sysClr val="windowText" lastClr="000000"/>
                </a:solidFill>
              </a:rPr>
              <a:t>Comment</a:t>
            </a:r>
            <a:endParaRPr lang="en-US" sz="700" b="1" dirty="0">
              <a:solidFill>
                <a:sysClr val="windowText" lastClr="000000"/>
              </a:solidFill>
            </a:endParaRPr>
          </a:p>
        </p:txBody>
      </p:sp>
      <p:sp>
        <p:nvSpPr>
          <p:cNvPr id="26" name="Rectangle 5">
            <a:extLst>
              <a:ext uri="{FF2B5EF4-FFF2-40B4-BE49-F238E27FC236}">
                <a16:creationId xmlns:a16="http://schemas.microsoft.com/office/drawing/2014/main" id="{2F09847F-7C5E-6F7B-91CA-514AFA647C1E}"/>
              </a:ext>
            </a:extLst>
          </p:cNvPr>
          <p:cNvSpPr/>
          <p:nvPr/>
        </p:nvSpPr>
        <p:spPr>
          <a:xfrm>
            <a:off x="3530478" y="5321876"/>
            <a:ext cx="877168" cy="3508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A89FD4-2191-4E5E-7BBD-040C11690439}"/>
              </a:ext>
            </a:extLst>
          </p:cNvPr>
          <p:cNvSpPr>
            <a:spLocks noChangeAspect="1"/>
          </p:cNvSpPr>
          <p:nvPr/>
        </p:nvSpPr>
        <p:spPr bwMode="gray">
          <a:xfrm>
            <a:off x="4312518" y="53266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5" name="Text Placeholder 2">
            <a:extLst>
              <a:ext uri="{FF2B5EF4-FFF2-40B4-BE49-F238E27FC236}">
                <a16:creationId xmlns:a16="http://schemas.microsoft.com/office/drawing/2014/main" id="{D701CEDA-FC39-5832-99D8-D35547CE9A3A}"/>
              </a:ext>
            </a:extLst>
          </p:cNvPr>
          <p:cNvSpPr txBox="1">
            <a:spLocks/>
          </p:cNvSpPr>
          <p:nvPr/>
        </p:nvSpPr>
        <p:spPr>
          <a:xfrm>
            <a:off x="8333584" y="111429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a:t>Ο </a:t>
            </a:r>
            <a:r>
              <a:rPr lang="en-US" sz="1200" dirty="0" err="1"/>
              <a:t>χρήστης</a:t>
            </a:r>
            <a:r>
              <a:rPr lang="el-GR" sz="1200" dirty="0"/>
              <a:t>/μέλος</a:t>
            </a:r>
            <a:r>
              <a:rPr lang="en-US" sz="1200" dirty="0"/>
              <a:t> </a:t>
            </a:r>
            <a:r>
              <a:rPr lang="el-GR" sz="1200" dirty="0"/>
              <a:t>της ομάδας </a:t>
            </a:r>
            <a:r>
              <a:rPr lang="en-US" sz="1200" b="1" dirty="0"/>
              <a:t>Εγκρίνοντες Δημοσίευσης Πρόσκλησης - Approvers of Event Publishing and Changes</a:t>
            </a:r>
            <a:r>
              <a:rPr lang="el-GR" sz="1200" b="1" dirty="0"/>
              <a:t> </a:t>
            </a:r>
            <a:r>
              <a:rPr lang="en-US" sz="1200" dirty="0"/>
              <a:t>θα </a:t>
            </a:r>
            <a:r>
              <a:rPr lang="en-US" sz="1200" dirty="0" err="1"/>
              <a:t>λά</a:t>
            </a:r>
            <a:r>
              <a:rPr lang="en-US" sz="1200" dirty="0"/>
              <a:t>βει ένα μήνυμα ηλεκτρονικού ταχυδρομείου που θα</a:t>
            </a:r>
            <a:r>
              <a:rPr lang="el-GR" sz="1200" dirty="0"/>
              <a:t> τον</a:t>
            </a:r>
            <a:r>
              <a:rPr lang="en-US" sz="1200" dirty="0"/>
              <a:t> </a:t>
            </a:r>
            <a:r>
              <a:rPr lang="en-US" sz="1200" dirty="0" err="1"/>
              <a:t>ειδο</a:t>
            </a:r>
            <a:r>
              <a:rPr lang="en-US" sz="1200" dirty="0"/>
              <a:t>ποιεί ότι πρέπει να ολοκληρώσει μια εργασία έγκρισης.</a:t>
            </a:r>
          </a:p>
          <a:p>
            <a:pPr algn="just">
              <a:buClr>
                <a:srgbClr val="F15822"/>
              </a:buClr>
            </a:pPr>
            <a:r>
              <a:rPr lang="en-US" sz="1200" dirty="0" err="1"/>
              <a:t>Γι</a:t>
            </a:r>
            <a:r>
              <a:rPr lang="en-US" sz="1200" dirty="0"/>
              <a:t>α έγκριση (ή απόρριψη) απευθείας από το e-mail:</a:t>
            </a:r>
          </a:p>
          <a:p>
            <a:pPr marL="228600" indent="-228600" algn="just">
              <a:buClr>
                <a:srgbClr val="F15822"/>
              </a:buClr>
              <a:buFont typeface="+mj-lt"/>
              <a:buAutoNum type="arabicPeriod"/>
            </a:pPr>
            <a:r>
              <a:rPr lang="en-US" sz="1200" dirty="0" err="1"/>
              <a:t>Κάντε</a:t>
            </a:r>
            <a:r>
              <a:rPr lang="en-US" sz="1200" dirty="0"/>
              <a:t> </a:t>
            </a:r>
            <a:r>
              <a:rPr lang="en-US" sz="1200" dirty="0" err="1"/>
              <a:t>κλικ</a:t>
            </a:r>
            <a:r>
              <a:rPr lang="en-US" sz="1200" dirty="0"/>
              <a:t> </a:t>
            </a:r>
            <a:r>
              <a:rPr lang="en-US" sz="1200" dirty="0" err="1"/>
              <a:t>στον</a:t>
            </a:r>
            <a:r>
              <a:rPr lang="en-US" sz="1200" dirty="0"/>
              <a:t> </a:t>
            </a:r>
            <a:r>
              <a:rPr lang="en-US" sz="1200" dirty="0" err="1"/>
              <a:t>σύνδεσμο</a:t>
            </a:r>
            <a:r>
              <a:rPr lang="en-US" sz="1200" dirty="0"/>
              <a:t> </a:t>
            </a:r>
            <a:r>
              <a:rPr lang="en-US" sz="1200" dirty="0" err="1"/>
              <a:t>στην</a:t>
            </a:r>
            <a:r>
              <a:rPr lang="en-US" sz="1200" dirty="0"/>
              <a:t> κα</a:t>
            </a:r>
            <a:r>
              <a:rPr lang="en-US" sz="1200" dirty="0" err="1"/>
              <a:t>τάλληλη</a:t>
            </a:r>
            <a:r>
              <a:rPr lang="en-US" sz="1200" dirty="0"/>
              <a:t> </a:t>
            </a:r>
            <a:r>
              <a:rPr lang="en-US" sz="1200" dirty="0" err="1"/>
              <a:t>ενέργει</a:t>
            </a:r>
            <a:r>
              <a:rPr lang="en-US" sz="1200" dirty="0"/>
              <a:t>α</a:t>
            </a:r>
            <a:r>
              <a:rPr lang="el-GR" sz="1200" dirty="0"/>
              <a:t> </a:t>
            </a:r>
            <a:r>
              <a:rPr lang="el-GR" sz="1200" dirty="0" err="1"/>
              <a:t>διπλα</a:t>
            </a:r>
            <a:r>
              <a:rPr lang="el-GR" sz="1200" dirty="0"/>
              <a:t> από την Έγκριση</a:t>
            </a:r>
            <a:r>
              <a:rPr lang="en-US" sz="1200" dirty="0"/>
              <a:t>/</a:t>
            </a:r>
            <a:r>
              <a:rPr lang="el-GR" sz="1200" dirty="0"/>
              <a:t>Άρνηση (</a:t>
            </a:r>
            <a:r>
              <a:rPr lang="en-US" sz="1200" dirty="0"/>
              <a:t>Approve/Deny).</a:t>
            </a:r>
          </a:p>
          <a:p>
            <a:pPr marL="228600" indent="-228600" algn="just">
              <a:buClr>
                <a:srgbClr val="F15822"/>
              </a:buClr>
              <a:buFont typeface="+mj-lt"/>
              <a:buAutoNum type="arabicPeriod"/>
            </a:pPr>
            <a:r>
              <a:rPr lang="en-US" sz="1200" dirty="0"/>
              <a:t>Θα α</a:t>
            </a:r>
            <a:r>
              <a:rPr lang="en-US" sz="1200" dirty="0" err="1"/>
              <a:t>νοίξει</a:t>
            </a:r>
            <a:r>
              <a:rPr lang="en-US" sz="1200" dirty="0"/>
              <a:t> </a:t>
            </a:r>
            <a:r>
              <a:rPr lang="en-US" sz="1200" dirty="0" err="1"/>
              <a:t>έν</a:t>
            </a:r>
            <a:r>
              <a:rPr lang="en-US" sz="1200" dirty="0"/>
              <a:t>α e-mail που δημιουργείται αυτόματα, προαιρετικά ο χρήστης μπορεί να εισάγει ένα σχόλιο που υποστηρίζει την απόφαση </a:t>
            </a:r>
            <a:r>
              <a:rPr lang="el-GR" sz="1200" dirty="0"/>
              <a:t>του, όπως φαίνεται στην εικόνα.</a:t>
            </a:r>
          </a:p>
          <a:p>
            <a:pPr marL="228600" indent="-228600" algn="just">
              <a:buClr>
                <a:srgbClr val="F15822"/>
              </a:buClr>
              <a:buFont typeface="+mj-lt"/>
              <a:buAutoNum type="arabicPeriod"/>
            </a:pPr>
            <a:r>
              <a:rPr lang="en-US" sz="1200" dirty="0" err="1"/>
              <a:t>Κάντε</a:t>
            </a:r>
            <a:r>
              <a:rPr lang="en-US" sz="1200" dirty="0"/>
              <a:t> </a:t>
            </a:r>
            <a:r>
              <a:rPr lang="en-US" sz="1200" dirty="0" err="1"/>
              <a:t>κλικ</a:t>
            </a:r>
            <a:r>
              <a:rPr lang="en-US" sz="1200" dirty="0"/>
              <a:t> </a:t>
            </a:r>
            <a:r>
              <a:rPr lang="el-GR" sz="1200" dirty="0"/>
              <a:t>στην </a:t>
            </a:r>
            <a:r>
              <a:rPr lang="el-GR" sz="1200" b="1" dirty="0"/>
              <a:t>Αποστολή</a:t>
            </a:r>
            <a:r>
              <a:rPr lang="el-GR" sz="1200" dirty="0"/>
              <a:t> </a:t>
            </a:r>
            <a:endParaRPr lang="en-US" sz="1200" dirty="0"/>
          </a:p>
        </p:txBody>
      </p:sp>
    </p:spTree>
    <p:extLst>
      <p:ext uri="{BB962C8B-B14F-4D97-AF65-F5344CB8AC3E}">
        <p14:creationId xmlns:p14="http://schemas.microsoft.com/office/powerpoint/2010/main" val="405139354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F65-17A8-20E1-209F-6D6C59B35DB8}"/>
              </a:ext>
            </a:extLst>
          </p:cNvPr>
          <p:cNvPicPr>
            <a:picLocks noChangeAspect="1"/>
          </p:cNvPicPr>
          <p:nvPr/>
        </p:nvPicPr>
        <p:blipFill>
          <a:blip r:embed="rId3"/>
          <a:stretch>
            <a:fillRect/>
          </a:stretch>
        </p:blipFill>
        <p:spPr>
          <a:xfrm>
            <a:off x="246022" y="1165085"/>
            <a:ext cx="7896492" cy="996434"/>
          </a:xfrm>
          <a:prstGeom prst="rect">
            <a:avLst/>
          </a:prstGeom>
        </p:spPr>
      </p:pic>
      <p:pic>
        <p:nvPicPr>
          <p:cNvPr id="16" name="Picture 15">
            <a:extLst>
              <a:ext uri="{FF2B5EF4-FFF2-40B4-BE49-F238E27FC236}">
                <a16:creationId xmlns:a16="http://schemas.microsoft.com/office/drawing/2014/main" id="{9D94453C-53BE-B0DC-3B1E-793274B1E948}"/>
              </a:ext>
            </a:extLst>
          </p:cNvPr>
          <p:cNvPicPr>
            <a:picLocks noChangeAspect="1"/>
          </p:cNvPicPr>
          <p:nvPr/>
        </p:nvPicPr>
        <p:blipFill>
          <a:blip r:embed="rId4"/>
          <a:stretch>
            <a:fillRect/>
          </a:stretch>
        </p:blipFill>
        <p:spPr>
          <a:xfrm>
            <a:off x="250252" y="2869358"/>
            <a:ext cx="7993034" cy="20366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Ariba (1/2)</a:t>
            </a:r>
          </a:p>
        </p:txBody>
      </p:sp>
      <p:sp>
        <p:nvSpPr>
          <p:cNvPr id="9" name="Rectangle 5">
            <a:extLst>
              <a:ext uri="{FF2B5EF4-FFF2-40B4-BE49-F238E27FC236}">
                <a16:creationId xmlns:a16="http://schemas.microsoft.com/office/drawing/2014/main" id="{C5873005-AFDE-B1FD-38DA-97152BF708B1}"/>
              </a:ext>
            </a:extLst>
          </p:cNvPr>
          <p:cNvSpPr/>
          <p:nvPr/>
        </p:nvSpPr>
        <p:spPr>
          <a:xfrm>
            <a:off x="6091768" y="1378472"/>
            <a:ext cx="1258266" cy="48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9">
            <a:extLst>
              <a:ext uri="{FF2B5EF4-FFF2-40B4-BE49-F238E27FC236}">
                <a16:creationId xmlns:a16="http://schemas.microsoft.com/office/drawing/2014/main" id="{CA8CC391-5DB9-9FB7-4639-366B3E95885F}"/>
              </a:ext>
            </a:extLst>
          </p:cNvPr>
          <p:cNvCxnSpPr>
            <a:cxnSpLocks/>
            <a:stCxn id="11" idx="3"/>
          </p:cNvCxnSpPr>
          <p:nvPr/>
        </p:nvCxnSpPr>
        <p:spPr>
          <a:xfrm>
            <a:off x="1958258" y="4781551"/>
            <a:ext cx="1345172" cy="40071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5968012" y="17974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1" name="Rectangle 5">
            <a:extLst>
              <a:ext uri="{FF2B5EF4-FFF2-40B4-BE49-F238E27FC236}">
                <a16:creationId xmlns:a16="http://schemas.microsoft.com/office/drawing/2014/main" id="{6F26F76F-42F4-2864-18E5-1C0472733484}"/>
              </a:ext>
            </a:extLst>
          </p:cNvPr>
          <p:cNvSpPr/>
          <p:nvPr/>
        </p:nvSpPr>
        <p:spPr>
          <a:xfrm>
            <a:off x="441746" y="4657138"/>
            <a:ext cx="1516512" cy="248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365867" y="46040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pic>
        <p:nvPicPr>
          <p:cNvPr id="13" name="Picture 12">
            <a:extLst>
              <a:ext uri="{FF2B5EF4-FFF2-40B4-BE49-F238E27FC236}">
                <a16:creationId xmlns:a16="http://schemas.microsoft.com/office/drawing/2014/main" id="{CDC9AAD3-3584-5B74-3F37-012090D8889C}"/>
              </a:ext>
            </a:extLst>
          </p:cNvPr>
          <p:cNvPicPr>
            <a:picLocks noChangeAspect="1"/>
          </p:cNvPicPr>
          <p:nvPr/>
        </p:nvPicPr>
        <p:blipFill>
          <a:blip r:embed="rId5"/>
          <a:stretch>
            <a:fillRect/>
          </a:stretch>
        </p:blipFill>
        <p:spPr>
          <a:xfrm>
            <a:off x="3303430" y="4488259"/>
            <a:ext cx="1876427" cy="1585713"/>
          </a:xfrm>
          <a:prstGeom prst="rect">
            <a:avLst/>
          </a:prstGeom>
          <a:ln>
            <a:solidFill>
              <a:srgbClr val="FF0000"/>
            </a:solidFill>
            <a:prstDash val="dash"/>
          </a:ln>
        </p:spPr>
      </p:pic>
      <p:sp>
        <p:nvSpPr>
          <p:cNvPr id="15" name="Rectangle 5">
            <a:extLst>
              <a:ext uri="{FF2B5EF4-FFF2-40B4-BE49-F238E27FC236}">
                <a16:creationId xmlns:a16="http://schemas.microsoft.com/office/drawing/2014/main" id="{DCF93BD2-A480-789E-36B9-0FAADD055AA1}"/>
              </a:ext>
            </a:extLst>
          </p:cNvPr>
          <p:cNvSpPr/>
          <p:nvPr/>
        </p:nvSpPr>
        <p:spPr>
          <a:xfrm>
            <a:off x="3335742" y="5482241"/>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3903196" y="54095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7" name="Text Placeholder 2">
            <a:extLst>
              <a:ext uri="{FF2B5EF4-FFF2-40B4-BE49-F238E27FC236}">
                <a16:creationId xmlns:a16="http://schemas.microsoft.com/office/drawing/2014/main" id="{AA35E72D-2CAD-F0BE-9F16-1AE0F35A61A9}"/>
              </a:ext>
            </a:extLst>
          </p:cNvPr>
          <p:cNvSpPr txBox="1">
            <a:spLocks/>
          </p:cNvSpPr>
          <p:nvPr/>
        </p:nvSpPr>
        <p:spPr>
          <a:xfrm>
            <a:off x="8358901" y="109907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a:t>Ο χρήστης</a:t>
            </a:r>
            <a:r>
              <a:rPr lang="el-GR" sz="1200"/>
              <a:t>/μέλος</a:t>
            </a:r>
            <a:r>
              <a:rPr lang="en-US" sz="1200"/>
              <a:t> </a:t>
            </a:r>
            <a:r>
              <a:rPr lang="el-GR" sz="1200"/>
              <a:t>της ομάδας </a:t>
            </a:r>
            <a:r>
              <a:rPr lang="en-US" sz="1200" b="1"/>
              <a:t>Εγκρίνοντες Δημοσίευσης Πρόσκλησης - Approvers of Event Publishing and Changes</a:t>
            </a:r>
            <a:r>
              <a:rPr lang="el-GR" sz="1200" b="1"/>
              <a:t> </a:t>
            </a:r>
            <a:r>
              <a:rPr lang="en-US" sz="1200"/>
              <a:t>θα λάβει ένα μήνυμα ηλεκτρονικού ταχυδρομείου που θα</a:t>
            </a:r>
            <a:r>
              <a:rPr lang="el-GR" sz="1200"/>
              <a:t> τον</a:t>
            </a:r>
            <a:r>
              <a:rPr lang="en-US" sz="1200"/>
              <a:t> ειδοποιεί ότι πρέπει να ολοκληρώσει μια εργασία έγκρισης.</a:t>
            </a:r>
          </a:p>
          <a:p>
            <a:pPr algn="just">
              <a:buClr>
                <a:srgbClr val="F15822"/>
              </a:buClr>
            </a:pPr>
            <a:r>
              <a:rPr lang="en-US" sz="1200"/>
              <a:t>Για έγκριση (ή απόρριψη) μέσω Ariba:</a:t>
            </a:r>
          </a:p>
          <a:p>
            <a:pPr marL="228600" indent="-228600" algn="just">
              <a:buClr>
                <a:srgbClr val="F15822"/>
              </a:buClr>
              <a:buFont typeface="+mj-lt"/>
              <a:buAutoNum type="arabicPeriod"/>
            </a:pPr>
            <a:r>
              <a:rPr lang="el-GR" sz="1200"/>
              <a:t>Συνδεθείτε στο σύστημα </a:t>
            </a:r>
            <a:r>
              <a:rPr lang="en-US" sz="1200"/>
              <a:t>ARIBA και, στην αρχική σελίδα, μεταβείτε </a:t>
            </a:r>
            <a:r>
              <a:rPr lang="el-GR" sz="1200"/>
              <a:t>στην καρτέλα </a:t>
            </a:r>
            <a:r>
              <a:rPr lang="el-GR" sz="1200" b="1"/>
              <a:t>Διαχείριση</a:t>
            </a:r>
            <a:r>
              <a:rPr lang="en-US" sz="1200"/>
              <a:t> και κάντε κλικ </a:t>
            </a:r>
            <a:r>
              <a:rPr lang="el-GR" sz="1200"/>
              <a:t>στην επιλογή </a:t>
            </a:r>
            <a:r>
              <a:rPr lang="en-US" sz="1200" b="1"/>
              <a:t>Οι εργασίες μου</a:t>
            </a:r>
            <a:r>
              <a:rPr lang="el-GR" sz="1200" b="1"/>
              <a:t>.</a:t>
            </a:r>
            <a:endParaRPr lang="en-US" sz="1200"/>
          </a:p>
          <a:p>
            <a:pPr marL="228600" indent="-228600" algn="just">
              <a:buClr>
                <a:srgbClr val="F15822"/>
              </a:buClr>
              <a:buFont typeface="+mj-lt"/>
              <a:buAutoNum type="arabicPeriod"/>
            </a:pPr>
            <a:r>
              <a:rPr lang="en-US" sz="1200"/>
              <a:t>Σ</a:t>
            </a:r>
            <a:r>
              <a:rPr lang="el-GR" sz="1200"/>
              <a:t>τη σελίδα </a:t>
            </a:r>
            <a:r>
              <a:rPr lang="en-US" sz="1200" b="1"/>
              <a:t>Οι εργασίες μου</a:t>
            </a:r>
            <a:r>
              <a:rPr lang="en-US" sz="1200"/>
              <a:t>, αναζητήστε το </a:t>
            </a:r>
            <a:r>
              <a:rPr lang="el-GR" sz="1200"/>
              <a:t>Έργο/διαγωνισμό</a:t>
            </a:r>
            <a:r>
              <a:rPr lang="en-US" sz="1200"/>
              <a:t> </a:t>
            </a:r>
            <a:r>
              <a:rPr lang="el-GR" sz="1200"/>
              <a:t> για τον οποίο</a:t>
            </a:r>
            <a:r>
              <a:rPr lang="en-US" sz="1200"/>
              <a:t> θέλετε να ολοκληρώσετε την εργασία έγκρισης και κάντε κλικ στο</a:t>
            </a:r>
            <a:r>
              <a:rPr lang="el-GR" sz="1200"/>
              <a:t> βέλος </a:t>
            </a:r>
            <a:r>
              <a:rPr lang="en-US" sz="1200" b="1"/>
              <a:t>V</a:t>
            </a:r>
            <a:r>
              <a:rPr lang="el-GR" sz="1200"/>
              <a:t> </a:t>
            </a:r>
            <a:r>
              <a:rPr lang="en-US" sz="1200"/>
              <a:t>δίπλα</a:t>
            </a:r>
            <a:r>
              <a:rPr lang="el-GR" sz="1200"/>
              <a:t> από την επιλογή </a:t>
            </a:r>
            <a:r>
              <a:rPr lang="en-US" sz="1200" b="1"/>
              <a:t>Έγκριση </a:t>
            </a:r>
            <a:r>
              <a:rPr lang="el-GR" sz="1200" b="1"/>
              <a:t>δημοσίευσης της πρόσκλησης.</a:t>
            </a:r>
            <a:endParaRPr lang="en-US" sz="1200"/>
          </a:p>
          <a:p>
            <a:pPr marL="228600" indent="-228600" algn="just">
              <a:buClr>
                <a:srgbClr val="F15822"/>
              </a:buClr>
              <a:buFont typeface="+mj-lt"/>
              <a:buAutoNum type="arabicPeriod"/>
            </a:pPr>
            <a:r>
              <a:rPr lang="en-US" sz="1200"/>
              <a:t>Κάντε κλικ </a:t>
            </a:r>
            <a:r>
              <a:rPr lang="el-GR" sz="1200"/>
              <a:t>στην επιλογή </a:t>
            </a:r>
            <a:r>
              <a:rPr lang="el-GR" sz="1200" b="1"/>
              <a:t>Έγκριση</a:t>
            </a:r>
            <a:r>
              <a:rPr lang="el-GR" sz="1200"/>
              <a:t>.</a:t>
            </a:r>
            <a:endParaRPr lang="en-US" sz="1200"/>
          </a:p>
          <a:p>
            <a:pPr algn="just">
              <a:buClr>
                <a:srgbClr val="F15822"/>
              </a:buClr>
            </a:pPr>
            <a:r>
              <a:rPr lang="en-US" sz="1200"/>
              <a:t>Σημείω</a:t>
            </a:r>
            <a:r>
              <a:rPr lang="el-GR" sz="1200"/>
              <a:t>ση</a:t>
            </a:r>
            <a:r>
              <a:rPr lang="en-US" sz="1200"/>
              <a:t>:</a:t>
            </a:r>
            <a:r>
              <a:rPr lang="el-GR" sz="1200"/>
              <a:t> </a:t>
            </a:r>
            <a:r>
              <a:rPr lang="en-US" sz="1200" i="1"/>
              <a:t>Εάν χρειάζεται, οι χρήστες μπορούν να φιλτράρουν τις εργασίες τους χρησιμοποιώντας την ενότητα Φίλτρο.</a:t>
            </a:r>
            <a:endParaRPr lang="en-US" sz="1200" dirty="0"/>
          </a:p>
        </p:txBody>
      </p:sp>
    </p:spTree>
    <p:extLst>
      <p:ext uri="{BB962C8B-B14F-4D97-AF65-F5344CB8AC3E}">
        <p14:creationId xmlns:p14="http://schemas.microsoft.com/office/powerpoint/2010/main" val="14113783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90815-4449-043B-71F6-A41998D3327C}"/>
              </a:ext>
            </a:extLst>
          </p:cNvPr>
          <p:cNvPicPr>
            <a:picLocks noChangeAspect="1"/>
          </p:cNvPicPr>
          <p:nvPr/>
        </p:nvPicPr>
        <p:blipFill>
          <a:blip r:embed="rId3"/>
          <a:srcRect b="32483"/>
          <a:stretch/>
        </p:blipFill>
        <p:spPr>
          <a:xfrm>
            <a:off x="243840" y="1191364"/>
            <a:ext cx="7882188" cy="244427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Ariba (2/2)</a:t>
            </a:r>
          </a:p>
        </p:txBody>
      </p:sp>
      <p:sp>
        <p:nvSpPr>
          <p:cNvPr id="8" name="Rectangle 5">
            <a:extLst>
              <a:ext uri="{FF2B5EF4-FFF2-40B4-BE49-F238E27FC236}">
                <a16:creationId xmlns:a16="http://schemas.microsoft.com/office/drawing/2014/main" id="{68F80BF8-EBD8-729F-FBB3-93499AE5735D}"/>
              </a:ext>
            </a:extLst>
          </p:cNvPr>
          <p:cNvSpPr/>
          <p:nvPr/>
        </p:nvSpPr>
        <p:spPr>
          <a:xfrm>
            <a:off x="6592391" y="1191364"/>
            <a:ext cx="801188" cy="2738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9">
            <a:extLst>
              <a:ext uri="{FF2B5EF4-FFF2-40B4-BE49-F238E27FC236}">
                <a16:creationId xmlns:a16="http://schemas.microsoft.com/office/drawing/2014/main" id="{92800474-75E8-918F-3DC1-9FC2171640D7}"/>
              </a:ext>
            </a:extLst>
          </p:cNvPr>
          <p:cNvSpPr>
            <a:spLocks noChangeAspect="1"/>
          </p:cNvSpPr>
          <p:nvPr/>
        </p:nvSpPr>
        <p:spPr bwMode="gray">
          <a:xfrm>
            <a:off x="6490389" y="13282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10" name="Text Placeholder 2">
            <a:extLst>
              <a:ext uri="{FF2B5EF4-FFF2-40B4-BE49-F238E27FC236}">
                <a16:creationId xmlns:a16="http://schemas.microsoft.com/office/drawing/2014/main" id="{3CC81550-9B75-BA42-B051-71A7B4CEB2E3}"/>
              </a:ext>
            </a:extLst>
          </p:cNvPr>
          <p:cNvSpPr>
            <a:spLocks noGrp="1"/>
          </p:cNvSpPr>
          <p:nvPr>
            <p:ph type="body" sz="quarter" idx="12"/>
          </p:nvPr>
        </p:nvSpPr>
        <p:spPr>
          <a:xfrm>
            <a:off x="8355013" y="1079500"/>
            <a:ext cx="3697287" cy="5253038"/>
          </a:xfrm>
        </p:spPr>
        <p:txBody>
          <a:bodyPr>
            <a:normAutofit/>
          </a:bodyPr>
          <a:lstStyle/>
          <a:p>
            <a:pPr algn="l" rtl="0">
              <a:buClr>
                <a:srgbClr val="F15822"/>
              </a:buClr>
            </a:pPr>
            <a:r>
              <a:rPr lang="en-US" sz="1200" err="1"/>
              <a:t>Γι</a:t>
            </a:r>
            <a:r>
              <a:rPr lang="en-US" sz="1200"/>
              <a:t>α να ολοκληρώσετε την εργασία έγκρισης:</a:t>
            </a:r>
          </a:p>
          <a:p>
            <a:pPr marL="228600" indent="-228600" algn="l"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ΟΚ.</a:t>
            </a:r>
            <a:endParaRPr lang="en-US" sz="1200" b="1"/>
          </a:p>
        </p:txBody>
      </p:sp>
    </p:spTree>
    <p:extLst>
      <p:ext uri="{BB962C8B-B14F-4D97-AF65-F5344CB8AC3E}">
        <p14:creationId xmlns:p14="http://schemas.microsoft.com/office/powerpoint/2010/main" val="59364247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009AD7"/>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009AD7"/>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183725694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86AFD-7417-D595-EDF6-B0915D363AC5}"/>
              </a:ext>
            </a:extLst>
          </p:cNvPr>
          <p:cNvPicPr>
            <a:picLocks noChangeAspect="1"/>
          </p:cNvPicPr>
          <p:nvPr/>
        </p:nvPicPr>
        <p:blipFill>
          <a:blip r:embed="rId3"/>
          <a:stretch>
            <a:fillRect/>
          </a:stretch>
        </p:blipFill>
        <p:spPr>
          <a:xfrm>
            <a:off x="265998" y="1208025"/>
            <a:ext cx="7954522" cy="29372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Καρτέλα Παρακολούθησης Διαγωνισμού</a:t>
            </a:r>
            <a:endParaRPr lang="en-US" b="1" dirty="0"/>
          </a:p>
        </p:txBody>
      </p:sp>
      <p:sp>
        <p:nvSpPr>
          <p:cNvPr id="8" name="Rectangle 7">
            <a:extLst>
              <a:ext uri="{FF2B5EF4-FFF2-40B4-BE49-F238E27FC236}">
                <a16:creationId xmlns:a16="http://schemas.microsoft.com/office/drawing/2014/main" id="{E1F35E32-D80D-D7A5-13C1-33BF1C5194E7}"/>
              </a:ext>
            </a:extLst>
          </p:cNvPr>
          <p:cNvSpPr/>
          <p:nvPr/>
        </p:nvSpPr>
        <p:spPr>
          <a:xfrm>
            <a:off x="311639" y="1684534"/>
            <a:ext cx="1308155"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DCA511-06BD-9464-E3BE-A01D50D7804D}"/>
              </a:ext>
            </a:extLst>
          </p:cNvPr>
          <p:cNvSpPr/>
          <p:nvPr/>
        </p:nvSpPr>
        <p:spPr>
          <a:xfrm>
            <a:off x="2903202" y="1684534"/>
            <a:ext cx="1215951"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13108-5D6D-43EF-F324-F4FCE490595D}"/>
              </a:ext>
            </a:extLst>
          </p:cNvPr>
          <p:cNvSpPr/>
          <p:nvPr/>
        </p:nvSpPr>
        <p:spPr>
          <a:xfrm>
            <a:off x="5568950" y="1684534"/>
            <a:ext cx="1336947"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FC2AD6D8-10B8-3B7D-41AC-505A1F135133}"/>
              </a:ext>
            </a:extLst>
          </p:cNvPr>
          <p:cNvSpPr txBox="1">
            <a:spLocks/>
          </p:cNvSpPr>
          <p:nvPr/>
        </p:nvSpPr>
        <p:spPr>
          <a:xfrm>
            <a:off x="8355694" y="113123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a:t>Ο</a:t>
            </a:r>
            <a:r>
              <a:rPr lang="el-GR" sz="1200" dirty="0"/>
              <a:t> </a:t>
            </a:r>
            <a:r>
              <a:rPr lang="el-GR" sz="1200" b="1" dirty="0"/>
              <a:t>Χρήστης </a:t>
            </a:r>
            <a:r>
              <a:rPr lang="it-IT" sz="1200" dirty="0"/>
              <a:t>μπ</a:t>
            </a:r>
            <a:r>
              <a:rPr lang="it-IT" sz="1200" dirty="0" err="1"/>
              <a:t>ορεί</a:t>
            </a:r>
            <a:r>
              <a:rPr lang="it-IT" sz="1200" dirty="0"/>
              <a:t> να παρα</a:t>
            </a:r>
            <a:r>
              <a:rPr lang="it-IT" sz="1200" dirty="0" err="1"/>
              <a:t>κολουθεί</a:t>
            </a:r>
            <a:r>
              <a:rPr lang="it-IT" sz="1200" dirty="0"/>
              <a:t> τ</a:t>
            </a:r>
            <a:r>
              <a:rPr lang="el-GR" sz="1200" dirty="0"/>
              <a:t>ην εξέλιξη του</a:t>
            </a:r>
            <a:r>
              <a:rPr lang="it-IT" sz="1200" dirty="0"/>
              <a:t> </a:t>
            </a:r>
            <a:r>
              <a:rPr lang="el-GR" sz="1200" dirty="0"/>
              <a:t>διαγωνισμού</a:t>
            </a:r>
            <a:r>
              <a:rPr lang="it-IT" sz="1200" dirty="0"/>
              <a:t> </a:t>
            </a:r>
            <a:r>
              <a:rPr lang="it-IT" sz="1200" dirty="0" err="1"/>
              <a:t>στο</a:t>
            </a:r>
            <a:r>
              <a:rPr lang="el-GR" sz="1200" dirty="0"/>
              <a:t> τμήμα </a:t>
            </a:r>
            <a:r>
              <a:rPr lang="it-IT" sz="1200" b="1" dirty="0"/>
              <a:t>Παρα</a:t>
            </a:r>
            <a:r>
              <a:rPr lang="it-IT" sz="1200" b="1" dirty="0" err="1"/>
              <a:t>κολούθησ</a:t>
            </a:r>
            <a:r>
              <a:rPr lang="el-GR" sz="1200" b="1" dirty="0"/>
              <a:t>η</a:t>
            </a:r>
            <a:r>
              <a:rPr lang="it-IT" sz="1200" b="1" dirty="0"/>
              <a:t> </a:t>
            </a:r>
            <a:r>
              <a:rPr lang="el-GR" sz="1200" b="1" dirty="0"/>
              <a:t>διαγωνισμού.</a:t>
            </a:r>
            <a:endParaRPr lang="it-IT" sz="1200" dirty="0"/>
          </a:p>
          <a:p>
            <a:pPr algn="just">
              <a:buClr>
                <a:srgbClr val="F15822"/>
              </a:buClr>
            </a:pPr>
            <a:r>
              <a:rPr lang="en-US" sz="1200" dirty="0" err="1"/>
              <a:t>Σε</a:t>
            </a:r>
            <a:r>
              <a:rPr lang="en-US" sz="1200" dirty="0"/>
              <a:t> α</a:t>
            </a:r>
            <a:r>
              <a:rPr lang="en-US" sz="1200" dirty="0" err="1"/>
              <a:t>υτήν</a:t>
            </a:r>
            <a:r>
              <a:rPr lang="en-US" sz="1200" dirty="0"/>
              <a:t> </a:t>
            </a:r>
            <a:r>
              <a:rPr lang="en-US" sz="1200" dirty="0" err="1"/>
              <a:t>την</a:t>
            </a:r>
            <a:r>
              <a:rPr lang="en-US" sz="1200" dirty="0"/>
              <a:t> </a:t>
            </a:r>
            <a:r>
              <a:rPr lang="en-US" sz="1200" dirty="0" err="1"/>
              <a:t>ενότητ</a:t>
            </a:r>
            <a:r>
              <a:rPr lang="en-US" sz="1200" dirty="0"/>
              <a:t>α, ο</a:t>
            </a:r>
            <a:r>
              <a:rPr lang="el-GR" sz="1200" dirty="0"/>
              <a:t>ι </a:t>
            </a:r>
            <a:r>
              <a:rPr lang="en-US" sz="1200" dirty="0"/>
              <a:t>α</a:t>
            </a:r>
            <a:r>
              <a:rPr lang="en-US" sz="1200" dirty="0" err="1"/>
              <a:t>κόλουθες</a:t>
            </a:r>
            <a:r>
              <a:rPr lang="en-US" sz="1200" dirty="0"/>
              <a:t> π</a:t>
            </a:r>
            <a:r>
              <a:rPr lang="en-US" sz="1200" dirty="0" err="1"/>
              <a:t>ληροφορίε</a:t>
            </a:r>
            <a:r>
              <a:rPr lang="el-GR" sz="1200" dirty="0"/>
              <a:t>ς είναι διαθέσιμε</a:t>
            </a:r>
            <a:r>
              <a:rPr lang="en-US" sz="1200" dirty="0"/>
              <a:t>ς:</a:t>
            </a:r>
          </a:p>
          <a:p>
            <a:pPr marL="171450" indent="-171450" algn="just">
              <a:buClr>
                <a:srgbClr val="F15822"/>
              </a:buClr>
              <a:buFontTx/>
              <a:buChar char="-"/>
            </a:pPr>
            <a:r>
              <a:rPr lang="en-US" sz="1200" dirty="0" err="1"/>
              <a:t>Το</a:t>
            </a:r>
            <a:r>
              <a:rPr lang="en-US" sz="1200" dirty="0"/>
              <a:t> </a:t>
            </a:r>
            <a:r>
              <a:rPr lang="el-GR" sz="1200" dirty="0"/>
              <a:t>επίπεδο</a:t>
            </a:r>
            <a:r>
              <a:rPr lang="en-US" sz="1200" dirty="0"/>
              <a:t> </a:t>
            </a:r>
            <a:r>
              <a:rPr lang="en-US" sz="1200" dirty="0" err="1"/>
              <a:t>συμμετοχής</a:t>
            </a:r>
            <a:r>
              <a:rPr lang="en-US" sz="1200" dirty="0"/>
              <a:t> </a:t>
            </a:r>
            <a:r>
              <a:rPr lang="el-GR" sz="1200" dirty="0"/>
              <a:t>των προμηθευτών στην ενότητα </a:t>
            </a:r>
            <a:r>
              <a:rPr lang="en-US" sz="1200" b="1" dirty="0" err="1"/>
              <a:t>Συμμετοχή</a:t>
            </a:r>
            <a:r>
              <a:rPr lang="en-US" sz="1200" b="1" dirty="0"/>
              <a:t> </a:t>
            </a:r>
            <a:r>
              <a:rPr lang="el-GR" sz="1200" b="1" dirty="0"/>
              <a:t>προμηθευτών.</a:t>
            </a:r>
            <a:endParaRPr lang="en-US" sz="1200" dirty="0"/>
          </a:p>
          <a:p>
            <a:pPr marL="171450" indent="-171450" algn="just">
              <a:buClr>
                <a:srgbClr val="F15822"/>
              </a:buClr>
              <a:buFontTx/>
              <a:buChar char="-"/>
            </a:pPr>
            <a:r>
              <a:rPr lang="el-GR" sz="1200" dirty="0"/>
              <a:t>Το</a:t>
            </a:r>
            <a:r>
              <a:rPr lang="en-US" sz="1200" dirty="0"/>
              <a:t> </a:t>
            </a:r>
            <a:r>
              <a:rPr lang="en-US" sz="1200" dirty="0" err="1"/>
              <a:t>χρόνο</a:t>
            </a:r>
            <a:r>
              <a:rPr lang="en-US" sz="1200" dirty="0"/>
              <a:t> π</a:t>
            </a:r>
            <a:r>
              <a:rPr lang="en-US" sz="1200" dirty="0" err="1"/>
              <a:t>ου</a:t>
            </a:r>
            <a:r>
              <a:rPr lang="en-US" sz="1200" dirty="0"/>
              <a:t> απ</a:t>
            </a:r>
            <a:r>
              <a:rPr lang="en-US" sz="1200" dirty="0" err="1"/>
              <a:t>ομένει</a:t>
            </a:r>
            <a:r>
              <a:rPr lang="en-US" sz="1200" dirty="0"/>
              <a:t> </a:t>
            </a:r>
            <a:r>
              <a:rPr lang="en-US" sz="1200" dirty="0" err="1"/>
              <a:t>γι</a:t>
            </a:r>
            <a:r>
              <a:rPr lang="en-US" sz="1200" dirty="0"/>
              <a:t>α το τέλος της </a:t>
            </a:r>
            <a:r>
              <a:rPr lang="el-GR" sz="1200" dirty="0"/>
              <a:t>διαγωνισμού</a:t>
            </a:r>
            <a:r>
              <a:rPr lang="en-US" sz="1200" dirty="0"/>
              <a:t> </a:t>
            </a:r>
            <a:r>
              <a:rPr lang="el-GR" sz="1200" dirty="0"/>
              <a:t>στην ενότητα </a:t>
            </a:r>
            <a:r>
              <a:rPr lang="el-GR" sz="1200" b="1" dirty="0"/>
              <a:t>Διάρκεια διαγωνισμού.</a:t>
            </a:r>
            <a:endParaRPr lang="en-US" sz="1200" b="1" dirty="0"/>
          </a:p>
          <a:p>
            <a:pPr marL="171450" indent="-171450" algn="just">
              <a:buClr>
                <a:srgbClr val="F15822"/>
              </a:buClr>
              <a:buFontTx/>
              <a:buChar char="-"/>
            </a:pPr>
            <a:r>
              <a:rPr lang="el-GR" sz="1200" dirty="0"/>
              <a:t>Τον αριθμό των στοιχείων που έλαβαν τουλάχιστον μία προσφορά από προμηθευτές στο πεδίο </a:t>
            </a:r>
            <a:r>
              <a:rPr lang="el-GR" sz="1200" b="1" dirty="0"/>
              <a:t>Συνολική κάλυψη στοιχείου.</a:t>
            </a:r>
          </a:p>
          <a:p>
            <a:pPr marL="171450" indent="-171450" algn="just">
              <a:buClr>
                <a:srgbClr val="F15822"/>
              </a:buClr>
              <a:buFontTx/>
              <a:buChar char="-"/>
            </a:pPr>
            <a:endParaRPr lang="el-GR" sz="1200" i="1" dirty="0"/>
          </a:p>
          <a:p>
            <a:pPr algn="just">
              <a:buClr>
                <a:srgbClr val="F15822"/>
              </a:buClr>
            </a:pPr>
            <a:r>
              <a:rPr lang="el-GR" sz="1200" i="1" dirty="0"/>
              <a:t>Δεν είναι δυνατόν για τον χρήστη να σταματήσει χειροκίνητα το γεγονός (όπως συμβαίνει με το RFI και το RFP).</a:t>
            </a:r>
            <a:endParaRPr lang="it-IT" sz="1200" i="1" dirty="0"/>
          </a:p>
        </p:txBody>
      </p:sp>
    </p:spTree>
    <p:extLst>
      <p:ext uri="{BB962C8B-B14F-4D97-AF65-F5344CB8AC3E}">
        <p14:creationId xmlns:p14="http://schemas.microsoft.com/office/powerpoint/2010/main" val="214736484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F3A9AC-05A7-361D-68E8-E469358E42CE}"/>
              </a:ext>
            </a:extLst>
          </p:cNvPr>
          <p:cNvPicPr>
            <a:picLocks noChangeAspect="1"/>
          </p:cNvPicPr>
          <p:nvPr/>
        </p:nvPicPr>
        <p:blipFill>
          <a:blip r:embed="rId3"/>
          <a:stretch>
            <a:fillRect/>
          </a:stretch>
        </p:blipFill>
        <p:spPr>
          <a:xfrm>
            <a:off x="227294" y="1177963"/>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l-GR" b="1" dirty="0">
                <a:solidFill>
                  <a:prstClr val="black"/>
                </a:solidFill>
                <a:ea typeface="+mn-ea"/>
              </a:rPr>
              <a:t>Δ</a:t>
            </a:r>
            <a:r>
              <a:rPr kumimoji="0" lang="el-GR"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ιαγωνισμού</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b="1" dirty="0"/>
              <a:t>– </a:t>
            </a:r>
            <a:r>
              <a:rPr lang="el-GR" b="1" dirty="0"/>
              <a:t>Επεξεργασία Διάρκειας</a:t>
            </a:r>
            <a:endParaRPr lang="en-US" b="1" dirty="0"/>
          </a:p>
        </p:txBody>
      </p:sp>
      <p:sp>
        <p:nvSpPr>
          <p:cNvPr id="11" name="Rectangle 10">
            <a:extLst>
              <a:ext uri="{FF2B5EF4-FFF2-40B4-BE49-F238E27FC236}">
                <a16:creationId xmlns:a16="http://schemas.microsoft.com/office/drawing/2014/main" id="{ADA5E69C-E6A5-124A-BF6A-33013D5EF3C7}"/>
              </a:ext>
            </a:extLst>
          </p:cNvPr>
          <p:cNvSpPr/>
          <p:nvPr/>
        </p:nvSpPr>
        <p:spPr>
          <a:xfrm>
            <a:off x="4823785" y="1664335"/>
            <a:ext cx="660017" cy="1818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ctor: Elbow 9">
            <a:extLst>
              <a:ext uri="{FF2B5EF4-FFF2-40B4-BE49-F238E27FC236}">
                <a16:creationId xmlns:a16="http://schemas.microsoft.com/office/drawing/2014/main" id="{1CC61955-04DC-03A9-9181-03A7E4B13876}"/>
              </a:ext>
            </a:extLst>
          </p:cNvPr>
          <p:cNvCxnSpPr>
            <a:cxnSpLocks/>
            <a:stCxn id="11" idx="2"/>
          </p:cNvCxnSpPr>
          <p:nvPr/>
        </p:nvCxnSpPr>
        <p:spPr>
          <a:xfrm rot="5400000">
            <a:off x="3959744" y="1152671"/>
            <a:ext cx="500504" cy="188759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9">
            <a:extLst>
              <a:ext uri="{FF2B5EF4-FFF2-40B4-BE49-F238E27FC236}">
                <a16:creationId xmlns:a16="http://schemas.microsoft.com/office/drawing/2014/main" id="{3F3FCA7B-211F-B0D2-4E29-DE0896A0ACFF}"/>
              </a:ext>
            </a:extLst>
          </p:cNvPr>
          <p:cNvCxnSpPr>
            <a:cxnSpLocks/>
            <a:stCxn id="11" idx="2"/>
          </p:cNvCxnSpPr>
          <p:nvPr/>
        </p:nvCxnSpPr>
        <p:spPr>
          <a:xfrm rot="16200000" flipH="1">
            <a:off x="5564978" y="1435032"/>
            <a:ext cx="513023" cy="133539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DBC8BC8B-E334-8717-D495-02162859CCC6}"/>
              </a:ext>
            </a:extLst>
          </p:cNvPr>
          <p:cNvPicPr>
            <a:picLocks noChangeAspect="1"/>
          </p:cNvPicPr>
          <p:nvPr/>
        </p:nvPicPr>
        <p:blipFill>
          <a:blip r:embed="rId4"/>
          <a:srcRect l="1067" t="813"/>
          <a:stretch/>
        </p:blipFill>
        <p:spPr>
          <a:xfrm>
            <a:off x="1608277" y="2357028"/>
            <a:ext cx="3209108" cy="2107069"/>
          </a:xfrm>
          <a:prstGeom prst="rect">
            <a:avLst/>
          </a:prstGeom>
          <a:ln>
            <a:solidFill>
              <a:srgbClr val="FF0000"/>
            </a:solidFill>
            <a:prstDash val="dash"/>
          </a:ln>
        </p:spPr>
      </p:pic>
      <p:pic>
        <p:nvPicPr>
          <p:cNvPr id="9" name="Picture 8">
            <a:extLst>
              <a:ext uri="{FF2B5EF4-FFF2-40B4-BE49-F238E27FC236}">
                <a16:creationId xmlns:a16="http://schemas.microsoft.com/office/drawing/2014/main" id="{00804A7D-BFA3-1D08-C41C-E85B71F58216}"/>
              </a:ext>
            </a:extLst>
          </p:cNvPr>
          <p:cNvPicPr>
            <a:picLocks noChangeAspect="1"/>
          </p:cNvPicPr>
          <p:nvPr/>
        </p:nvPicPr>
        <p:blipFill>
          <a:blip r:embed="rId5"/>
          <a:stretch>
            <a:fillRect/>
          </a:stretch>
        </p:blipFill>
        <p:spPr>
          <a:xfrm>
            <a:off x="4918279" y="2357028"/>
            <a:ext cx="3209108" cy="2107069"/>
          </a:xfrm>
          <a:prstGeom prst="rect">
            <a:avLst/>
          </a:prstGeom>
          <a:ln>
            <a:solidFill>
              <a:srgbClr val="FF0000"/>
            </a:solidFill>
            <a:prstDash val="dash"/>
          </a:ln>
        </p:spPr>
      </p:pic>
      <p:sp>
        <p:nvSpPr>
          <p:cNvPr id="18" name="Rectangle 17">
            <a:extLst>
              <a:ext uri="{FF2B5EF4-FFF2-40B4-BE49-F238E27FC236}">
                <a16:creationId xmlns:a16="http://schemas.microsoft.com/office/drawing/2014/main" id="{ED8150DF-3B45-C05F-0D46-4BC3E1F7BE1B}"/>
              </a:ext>
            </a:extLst>
          </p:cNvPr>
          <p:cNvSpPr/>
          <p:nvPr/>
        </p:nvSpPr>
        <p:spPr>
          <a:xfrm>
            <a:off x="1727982" y="3101528"/>
            <a:ext cx="745252" cy="309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8628331-C5A1-7282-D985-EB101174F51C}"/>
              </a:ext>
            </a:extLst>
          </p:cNvPr>
          <p:cNvSpPr/>
          <p:nvPr/>
        </p:nvSpPr>
        <p:spPr>
          <a:xfrm>
            <a:off x="2788373" y="4013158"/>
            <a:ext cx="1339489" cy="391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CB0E1BD-C1B1-087E-B087-CB7E967D991C}"/>
              </a:ext>
            </a:extLst>
          </p:cNvPr>
          <p:cNvSpPr>
            <a:spLocks noChangeAspect="1"/>
          </p:cNvSpPr>
          <p:nvPr/>
        </p:nvSpPr>
        <p:spPr bwMode="gray">
          <a:xfrm>
            <a:off x="1671873" y="22913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28" name="Rectangle 27">
            <a:extLst>
              <a:ext uri="{FF2B5EF4-FFF2-40B4-BE49-F238E27FC236}">
                <a16:creationId xmlns:a16="http://schemas.microsoft.com/office/drawing/2014/main" id="{F5981FE1-5A3C-5633-8E20-FEE51186D799}"/>
              </a:ext>
            </a:extLst>
          </p:cNvPr>
          <p:cNvSpPr/>
          <p:nvPr/>
        </p:nvSpPr>
        <p:spPr>
          <a:xfrm>
            <a:off x="5746899" y="3115125"/>
            <a:ext cx="527926" cy="309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3E8BFCC-7D79-2AD9-C4C5-DABA86B47A3A}"/>
              </a:ext>
            </a:extLst>
          </p:cNvPr>
          <p:cNvSpPr/>
          <p:nvPr/>
        </p:nvSpPr>
        <p:spPr>
          <a:xfrm>
            <a:off x="6198367" y="4050823"/>
            <a:ext cx="1230043" cy="402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663A0BD-7B2A-53E2-4915-69E09D06DF77}"/>
              </a:ext>
            </a:extLst>
          </p:cNvPr>
          <p:cNvSpPr>
            <a:spLocks noChangeAspect="1"/>
          </p:cNvSpPr>
          <p:nvPr/>
        </p:nvSpPr>
        <p:spPr bwMode="gray">
          <a:xfrm>
            <a:off x="7943621" y="22788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B</a:t>
            </a:r>
          </a:p>
        </p:txBody>
      </p:sp>
      <p:sp>
        <p:nvSpPr>
          <p:cNvPr id="22" name="Text Placeholder 2">
            <a:extLst>
              <a:ext uri="{FF2B5EF4-FFF2-40B4-BE49-F238E27FC236}">
                <a16:creationId xmlns:a16="http://schemas.microsoft.com/office/drawing/2014/main" id="{361430EB-1E3F-345E-E96C-BED29A094F59}"/>
              </a:ext>
            </a:extLst>
          </p:cNvPr>
          <p:cNvSpPr txBox="1">
            <a:spLocks/>
          </p:cNvSpPr>
          <p:nvPr/>
        </p:nvSpPr>
        <p:spPr>
          <a:xfrm>
            <a:off x="8362902" y="1161345"/>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solidFill>
                  <a:srgbClr val="111111"/>
                </a:solidFill>
              </a:rPr>
              <a:t>Διάρκεια</a:t>
            </a:r>
            <a:r>
              <a:rPr lang="en-US" sz="1200" dirty="0">
                <a:solidFill>
                  <a:srgbClr val="111111"/>
                </a:solidFill>
              </a:rPr>
              <a:t> </a:t>
            </a:r>
            <a:r>
              <a:rPr lang="en-US" sz="1200" b="1" dirty="0">
                <a:solidFill>
                  <a:srgbClr val="111111"/>
                </a:solidFill>
              </a:rPr>
              <a:t>(</a:t>
            </a:r>
            <a:r>
              <a:rPr lang="el-GR" sz="1200" b="1" dirty="0">
                <a:solidFill>
                  <a:srgbClr val="111111"/>
                </a:solidFill>
              </a:rPr>
              <a:t>Α</a:t>
            </a:r>
            <a:r>
              <a:rPr lang="en-US" sz="1200" b="1" dirty="0">
                <a:solidFill>
                  <a:srgbClr val="111111"/>
                </a:solidFill>
              </a:rPr>
              <a:t>)</a:t>
            </a:r>
            <a:r>
              <a:rPr lang="el-GR" sz="1200" b="1" dirty="0">
                <a:solidFill>
                  <a:srgbClr val="111111"/>
                </a:solidFill>
              </a:rPr>
              <a:t> </a:t>
            </a:r>
            <a:r>
              <a:rPr lang="en-US" sz="1200" dirty="0">
                <a:solidFill>
                  <a:srgbClr val="111111"/>
                </a:solidFill>
              </a:rPr>
              <a:t>ή </a:t>
            </a:r>
            <a:r>
              <a:rPr lang="el-GR" sz="1200" dirty="0">
                <a:solidFill>
                  <a:srgbClr val="111111"/>
                </a:solidFill>
              </a:rPr>
              <a:t>να </a:t>
            </a:r>
            <a:r>
              <a:rPr lang="en-US" sz="1200" dirty="0">
                <a:solidFill>
                  <a:srgbClr val="111111"/>
                </a:solidFill>
              </a:rPr>
              <a:t>επ</a:t>
            </a:r>
            <a:r>
              <a:rPr lang="en-US" sz="1200" dirty="0" err="1">
                <a:solidFill>
                  <a:srgbClr val="111111"/>
                </a:solidFill>
              </a:rPr>
              <a:t>ιλέξ</a:t>
            </a:r>
            <a:r>
              <a:rPr lang="el-GR" sz="1200" dirty="0">
                <a:solidFill>
                  <a:srgbClr val="111111"/>
                </a:solidFill>
              </a:rPr>
              <a:t>ε</a:t>
            </a:r>
            <a:r>
              <a:rPr lang="en-US" sz="1200" dirty="0" err="1">
                <a:solidFill>
                  <a:srgbClr val="111111"/>
                </a:solidFill>
              </a:rPr>
              <a:t>τε</a:t>
            </a:r>
            <a:r>
              <a:rPr lang="el-GR" sz="1200" dirty="0">
                <a:solidFill>
                  <a:srgbClr val="111111"/>
                </a:solidFill>
              </a:rPr>
              <a:t> συγκεκριμένη</a:t>
            </a:r>
            <a:r>
              <a:rPr lang="en-US" sz="1200" dirty="0">
                <a:solidFill>
                  <a:srgbClr val="111111"/>
                </a:solidFill>
              </a:rPr>
              <a:t> </a:t>
            </a:r>
            <a:r>
              <a:rPr lang="el-GR" sz="1200" b="1" dirty="0">
                <a:solidFill>
                  <a:srgbClr val="111111"/>
                </a:solidFill>
              </a:rPr>
              <a:t>Ημερομηνία</a:t>
            </a:r>
            <a:r>
              <a:rPr lang="en-US" sz="1200" b="1" dirty="0">
                <a:solidFill>
                  <a:srgbClr val="111111"/>
                </a:solidFill>
              </a:rPr>
              <a:t>(Β)</a:t>
            </a:r>
            <a:r>
              <a:rPr lang="en-US" sz="1200" dirty="0">
                <a:solidFill>
                  <a:srgbClr val="111111"/>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a:t>Εγκρίνοντες Δημοσίευσης Πρόσκλησης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6" action="ppaction://hlinksldjump"/>
              </a:rPr>
              <a:t>4.3 Έργο Προμήθευσης - Μοναδικός Διαγωνισμός RFP | Δημοσίευση Διαγωνισμού RFP – Έγκριση Email</a:t>
            </a:r>
            <a:r>
              <a:rPr lang="en-US" sz="1200" i="1" dirty="0">
                <a:hlinkClick r:id="rId6" action="ppaction://hlinksldjump"/>
              </a:rPr>
              <a:t>.</a:t>
            </a:r>
            <a:endParaRPr lang="en-US" sz="1200" i="1" dirty="0"/>
          </a:p>
        </p:txBody>
      </p:sp>
    </p:spTree>
    <p:extLst>
      <p:ext uri="{BB962C8B-B14F-4D97-AF65-F5344CB8AC3E}">
        <p14:creationId xmlns:p14="http://schemas.microsoft.com/office/powerpoint/2010/main" val="166033779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F0374-D2FE-9C3E-805A-48F854D2F336}"/>
              </a:ext>
            </a:extLst>
          </p:cNvPr>
          <p:cNvPicPr>
            <a:picLocks noChangeAspect="1"/>
          </p:cNvPicPr>
          <p:nvPr/>
        </p:nvPicPr>
        <p:blipFill>
          <a:blip r:embed="rId3"/>
          <a:stretch>
            <a:fillRect/>
          </a:stretch>
        </p:blipFill>
        <p:spPr>
          <a:xfrm>
            <a:off x="236964" y="1173788"/>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el-GR" b="1" dirty="0"/>
              <a:t>7</a:t>
            </a:r>
            <a:r>
              <a:rPr lang="it-IT" b="1" dirty="0"/>
              <a:t>.4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it-IT" b="1" dirty="0"/>
              <a:t>– </a:t>
            </a:r>
            <a:r>
              <a:rPr lang="el-GR" b="1" dirty="0"/>
              <a:t>Παύση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p:txBody>
      </p:sp>
      <p:sp>
        <p:nvSpPr>
          <p:cNvPr id="10" name="Rectangle 9">
            <a:extLst>
              <a:ext uri="{FF2B5EF4-FFF2-40B4-BE49-F238E27FC236}">
                <a16:creationId xmlns:a16="http://schemas.microsoft.com/office/drawing/2014/main" id="{ADA5E69C-E6A5-124A-BF6A-33013D5EF3C7}"/>
              </a:ext>
            </a:extLst>
          </p:cNvPr>
          <p:cNvSpPr/>
          <p:nvPr/>
        </p:nvSpPr>
        <p:spPr>
          <a:xfrm>
            <a:off x="4851557" y="1659106"/>
            <a:ext cx="617426" cy="187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stCxn id="10" idx="2"/>
          </p:cNvCxnSpPr>
          <p:nvPr/>
        </p:nvCxnSpPr>
        <p:spPr>
          <a:xfrm rot="5400000">
            <a:off x="4037879" y="1935970"/>
            <a:ext cx="1212144" cy="103263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5F859E9-1358-DFC5-1046-5C4D53981F17}"/>
              </a:ext>
            </a:extLst>
          </p:cNvPr>
          <p:cNvPicPr>
            <a:picLocks noChangeAspect="1"/>
          </p:cNvPicPr>
          <p:nvPr/>
        </p:nvPicPr>
        <p:blipFill>
          <a:blip r:embed="rId5"/>
          <a:stretch>
            <a:fillRect/>
          </a:stretch>
        </p:blipFill>
        <p:spPr>
          <a:xfrm>
            <a:off x="2512040" y="3071205"/>
            <a:ext cx="3231160" cy="2127688"/>
          </a:xfrm>
          <a:prstGeom prst="rect">
            <a:avLst/>
          </a:prstGeom>
        </p:spPr>
      </p:pic>
      <p:sp>
        <p:nvSpPr>
          <p:cNvPr id="14" name="Rectangle 13">
            <a:extLst>
              <a:ext uri="{FF2B5EF4-FFF2-40B4-BE49-F238E27FC236}">
                <a16:creationId xmlns:a16="http://schemas.microsoft.com/office/drawing/2014/main" id="{94C3C318-2890-154C-81BF-B99DD70A3563}"/>
              </a:ext>
            </a:extLst>
          </p:cNvPr>
          <p:cNvSpPr/>
          <p:nvPr/>
        </p:nvSpPr>
        <p:spPr>
          <a:xfrm>
            <a:off x="2647406" y="4214948"/>
            <a:ext cx="417748" cy="178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696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a:t>
            </a:r>
            <a:r>
              <a:rPr lang="el-GR" b="1" dirty="0"/>
              <a:t>– Απόσυρση Υποβολής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Εάν ο Αγοραστής θέλει να αποσύρει την υποβολή του RFI για έγκριση, </a:t>
            </a:r>
            <a:r>
              <a:rPr lang="el-GR" sz="1200"/>
              <a:t>μπορεί να κάνει κλικ στην επιλογή </a:t>
            </a:r>
            <a:r>
              <a:rPr lang="el-GR" sz="1200" b="1"/>
              <a:t>Ανάκληση </a:t>
            </a:r>
            <a:r>
              <a:rPr lang="el-GR" sz="1200"/>
              <a:t>δίπλα από την Εργασία </a:t>
            </a:r>
            <a:r>
              <a:rPr lang="el-GR" sz="1200" i="1"/>
              <a:t>Έγκριση Δημοσίευσης και αλλαγών </a:t>
            </a:r>
            <a:r>
              <a:rPr lang="en-US" sz="1200" i="1"/>
              <a:t>RFI</a:t>
            </a:r>
            <a:r>
              <a:rPr lang="el-GR" sz="1200" i="1"/>
              <a:t>.</a:t>
            </a:r>
            <a:endParaRPr lang="it-IT" sz="1200" i="1"/>
          </a:p>
        </p:txBody>
      </p:sp>
      <p:pic>
        <p:nvPicPr>
          <p:cNvPr id="5" name="Picture 4">
            <a:extLst>
              <a:ext uri="{FF2B5EF4-FFF2-40B4-BE49-F238E27FC236}">
                <a16:creationId xmlns:a16="http://schemas.microsoft.com/office/drawing/2014/main" id="{EF60C1C4-94EC-A87D-5C9F-FFD6E6574DCD}"/>
              </a:ext>
            </a:extLst>
          </p:cNvPr>
          <p:cNvPicPr>
            <a:picLocks noChangeAspect="1"/>
          </p:cNvPicPr>
          <p:nvPr/>
        </p:nvPicPr>
        <p:blipFill>
          <a:blip r:embed="rId2"/>
          <a:stretch>
            <a:fillRect/>
          </a:stretch>
        </p:blipFill>
        <p:spPr>
          <a:xfrm>
            <a:off x="230908" y="1079500"/>
            <a:ext cx="7990873" cy="3030682"/>
          </a:xfrm>
          <a:prstGeom prst="rect">
            <a:avLst/>
          </a:prstGeom>
        </p:spPr>
      </p:pic>
      <p:sp>
        <p:nvSpPr>
          <p:cNvPr id="6" name="Rectangle 5">
            <a:extLst>
              <a:ext uri="{FF2B5EF4-FFF2-40B4-BE49-F238E27FC236}">
                <a16:creationId xmlns:a16="http://schemas.microsoft.com/office/drawing/2014/main" id="{9259C4BB-490A-A69C-612C-89878FD85264}"/>
              </a:ext>
            </a:extLst>
          </p:cNvPr>
          <p:cNvSpPr/>
          <p:nvPr/>
        </p:nvSpPr>
        <p:spPr>
          <a:xfrm>
            <a:off x="6885325" y="3706019"/>
            <a:ext cx="486834" cy="1640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27222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967B2-8E88-7EB9-9C9B-FF3962A3CDE1}"/>
              </a:ext>
            </a:extLst>
          </p:cNvPr>
          <p:cNvPicPr>
            <a:picLocks noChangeAspect="1"/>
          </p:cNvPicPr>
          <p:nvPr/>
        </p:nvPicPr>
        <p:blipFill>
          <a:blip r:embed="rId3"/>
          <a:stretch>
            <a:fillRect/>
          </a:stretch>
        </p:blipFill>
        <p:spPr>
          <a:xfrm>
            <a:off x="228255" y="1143309"/>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it-IT" b="1" dirty="0"/>
              <a:t>– </a:t>
            </a:r>
            <a:r>
              <a:rPr lang="el-GR" b="1" dirty="0"/>
              <a:t>Διακοπή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a:p>
            <a:pPr algn="l" rtl="0">
              <a:buClr>
                <a:srgbClr val="F15822"/>
              </a:buClr>
            </a:pPr>
            <a:endParaRPr lang="en-US" sz="1200" dirty="0"/>
          </a:p>
          <a:p>
            <a:pPr algn="l" rtl="0">
              <a:buClr>
                <a:srgbClr val="F15822"/>
              </a:buClr>
            </a:pPr>
            <a:endParaRPr lang="it-IT" sz="1200" dirty="0"/>
          </a:p>
        </p:txBody>
      </p:sp>
      <p:sp>
        <p:nvSpPr>
          <p:cNvPr id="8" name="Rectangle 7">
            <a:extLst>
              <a:ext uri="{FF2B5EF4-FFF2-40B4-BE49-F238E27FC236}">
                <a16:creationId xmlns:a16="http://schemas.microsoft.com/office/drawing/2014/main" id="{5BB0D41B-C415-2E15-18D1-359E071B8C47}"/>
              </a:ext>
            </a:extLst>
          </p:cNvPr>
          <p:cNvSpPr/>
          <p:nvPr/>
        </p:nvSpPr>
        <p:spPr>
          <a:xfrm>
            <a:off x="4848226" y="1571625"/>
            <a:ext cx="608734" cy="261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p:cNvCxnSpPr>
          <p:nvPr/>
        </p:nvCxnSpPr>
        <p:spPr>
          <a:xfrm rot="5400000">
            <a:off x="4037683" y="1923526"/>
            <a:ext cx="1204850" cy="10249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AAC5866-F55C-C6D8-7963-A1200F0A90DA}"/>
              </a:ext>
            </a:extLst>
          </p:cNvPr>
          <p:cNvPicPr>
            <a:picLocks noChangeAspect="1"/>
          </p:cNvPicPr>
          <p:nvPr/>
        </p:nvPicPr>
        <p:blipFill>
          <a:blip r:embed="rId5"/>
          <a:stretch>
            <a:fillRect/>
          </a:stretch>
        </p:blipFill>
        <p:spPr>
          <a:xfrm>
            <a:off x="2577873" y="3080323"/>
            <a:ext cx="3231160" cy="2127688"/>
          </a:xfrm>
          <a:prstGeom prst="rect">
            <a:avLst/>
          </a:prstGeom>
        </p:spPr>
      </p:pic>
      <p:sp>
        <p:nvSpPr>
          <p:cNvPr id="10" name="Rectangle 9">
            <a:extLst>
              <a:ext uri="{FF2B5EF4-FFF2-40B4-BE49-F238E27FC236}">
                <a16:creationId xmlns:a16="http://schemas.microsoft.com/office/drawing/2014/main" id="{B435BEA5-DEA7-E5A9-2103-3D67131659C4}"/>
              </a:ext>
            </a:extLst>
          </p:cNvPr>
          <p:cNvSpPr/>
          <p:nvPr/>
        </p:nvSpPr>
        <p:spPr>
          <a:xfrm>
            <a:off x="3167191" y="4245427"/>
            <a:ext cx="1039049" cy="1785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76292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508D2-4D3C-D201-6336-57D8D41231E1}"/>
              </a:ext>
            </a:extLst>
          </p:cNvPr>
          <p:cNvPicPr>
            <a:picLocks noChangeAspect="1"/>
          </p:cNvPicPr>
          <p:nvPr/>
        </p:nvPicPr>
        <p:blipFill>
          <a:blip r:embed="rId3"/>
          <a:stretch>
            <a:fillRect/>
          </a:stretch>
        </p:blipFill>
        <p:spPr>
          <a:xfrm>
            <a:off x="193493" y="1174560"/>
            <a:ext cx="7961425" cy="26183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en-US" b="1" dirty="0"/>
              <a:t>– </a:t>
            </a:r>
            <a:r>
              <a:rPr lang="el-GR" b="1" dirty="0"/>
              <a:t>Νέο Άνοιγμα Διαγωνισμού</a:t>
            </a:r>
            <a:endParaRPr lang="en-US" b="1" dirty="0"/>
          </a:p>
        </p:txBody>
      </p:sp>
      <p:sp>
        <p:nvSpPr>
          <p:cNvPr id="7" name="Rectangle 6">
            <a:extLst>
              <a:ext uri="{FF2B5EF4-FFF2-40B4-BE49-F238E27FC236}">
                <a16:creationId xmlns:a16="http://schemas.microsoft.com/office/drawing/2014/main" id="{78262D4D-FF30-9B63-DC11-F375195B950C}"/>
              </a:ext>
            </a:extLst>
          </p:cNvPr>
          <p:cNvSpPr/>
          <p:nvPr/>
        </p:nvSpPr>
        <p:spPr>
          <a:xfrm>
            <a:off x="7912321" y="1253282"/>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0DFE7-478A-2B1A-64B4-BFB816A59A78}"/>
              </a:ext>
            </a:extLst>
          </p:cNvPr>
          <p:cNvSpPr/>
          <p:nvPr/>
        </p:nvSpPr>
        <p:spPr>
          <a:xfrm>
            <a:off x="7002909" y="1451780"/>
            <a:ext cx="1073151"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1F2ABBD-C21D-7FCD-AE52-799D246E0E9D}"/>
              </a:ext>
            </a:extLst>
          </p:cNvPr>
          <p:cNvSpPr/>
          <p:nvPr/>
        </p:nvSpPr>
        <p:spPr>
          <a:xfrm>
            <a:off x="5412781" y="1940024"/>
            <a:ext cx="1434334"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4360C4E-5756-124E-7392-B8E7E999F186}"/>
              </a:ext>
            </a:extLst>
          </p:cNvPr>
          <p:cNvSpPr>
            <a:spLocks noChangeAspect="1"/>
          </p:cNvSpPr>
          <p:nvPr/>
        </p:nvSpPr>
        <p:spPr bwMode="gray">
          <a:xfrm>
            <a:off x="8008168" y="11455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Oval 23">
            <a:extLst>
              <a:ext uri="{FF2B5EF4-FFF2-40B4-BE49-F238E27FC236}">
                <a16:creationId xmlns:a16="http://schemas.microsoft.com/office/drawing/2014/main" id="{42CC1EF9-AE47-4535-5668-385764EE74FA}"/>
              </a:ext>
            </a:extLst>
          </p:cNvPr>
          <p:cNvSpPr>
            <a:spLocks noChangeAspect="1"/>
          </p:cNvSpPr>
          <p:nvPr/>
        </p:nvSpPr>
        <p:spPr bwMode="gray">
          <a:xfrm>
            <a:off x="7990670" y="15780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5" name="Oval 24">
            <a:extLst>
              <a:ext uri="{FF2B5EF4-FFF2-40B4-BE49-F238E27FC236}">
                <a16:creationId xmlns:a16="http://schemas.microsoft.com/office/drawing/2014/main" id="{E4E87DFF-25C0-BF48-B383-513309A41E6C}"/>
              </a:ext>
            </a:extLst>
          </p:cNvPr>
          <p:cNvSpPr>
            <a:spLocks noChangeAspect="1"/>
          </p:cNvSpPr>
          <p:nvPr/>
        </p:nvSpPr>
        <p:spPr bwMode="gray">
          <a:xfrm>
            <a:off x="6779221" y="18721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Text Placeholder 2">
            <a:extLst>
              <a:ext uri="{FF2B5EF4-FFF2-40B4-BE49-F238E27FC236}">
                <a16:creationId xmlns:a16="http://schemas.microsoft.com/office/drawing/2014/main" id="{5E968F42-115E-8259-5C74-A6D1832991FD}"/>
              </a:ext>
            </a:extLst>
          </p:cNvPr>
          <p:cNvSpPr txBox="1">
            <a:spLocks/>
          </p:cNvSpPr>
          <p:nvPr/>
        </p:nvSpPr>
        <p:spPr>
          <a:xfrm>
            <a:off x="8369116" y="1145556"/>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a:t>
            </a:r>
            <a:r>
              <a:rPr lang="el-GR" sz="1200" dirty="0" err="1"/>
              <a:t>ις</a:t>
            </a:r>
            <a:r>
              <a:rPr lang="el-GR" sz="1200" dirty="0"/>
              <a:t> τρεις τελείες</a:t>
            </a:r>
            <a:r>
              <a:rPr lang="it-IT" sz="1200" dirty="0"/>
              <a:t> •••</a:t>
            </a:r>
          </a:p>
          <a:p>
            <a:pPr marL="228600" indent="-228600" algn="just">
              <a:buClr>
                <a:srgbClr val="F15822"/>
              </a:buClr>
              <a:buFont typeface="+mj-lt"/>
              <a:buAutoNum type="arabicPeriod"/>
            </a:pPr>
            <a:r>
              <a:rPr lang="el-GR" sz="1200" dirty="0"/>
              <a:t>Επιλέξτε </a:t>
            </a:r>
            <a:r>
              <a:rPr lang="it-IT" sz="1200" b="1" dirty="0"/>
              <a:t>Επ</a:t>
            </a:r>
            <a:r>
              <a:rPr lang="it-IT" sz="1200" b="1" dirty="0" err="1"/>
              <a:t>ιλογές</a:t>
            </a:r>
            <a:r>
              <a:rPr lang="it-IT" sz="1200" b="1" dirty="0"/>
              <a:t> </a:t>
            </a:r>
            <a:r>
              <a:rPr lang="el-GR" sz="1200" b="1" dirty="0"/>
              <a:t>διαγωνισμού</a:t>
            </a:r>
          </a:p>
          <a:p>
            <a:pPr marL="228600" indent="-228600" algn="just">
              <a:buClr>
                <a:srgbClr val="F15822"/>
              </a:buClr>
              <a:buFont typeface="+mj-lt"/>
              <a:buAutoNum type="arabicPeriod"/>
            </a:pPr>
            <a:r>
              <a:rPr lang="el-GR" sz="1200" dirty="0"/>
              <a:t>Κάντε</a:t>
            </a:r>
            <a:r>
              <a:rPr lang="el-GR" sz="1200" b="1" dirty="0"/>
              <a:t> </a:t>
            </a:r>
            <a:r>
              <a:rPr lang="it-IT" sz="1200" dirty="0" err="1"/>
              <a:t>Κλικ</a:t>
            </a:r>
            <a:r>
              <a:rPr lang="el-GR" sz="1200" dirty="0"/>
              <a:t> στην ένδειξη </a:t>
            </a:r>
            <a:r>
              <a:rPr lang="el-GR" sz="1200" b="1" dirty="0"/>
              <a:t>Νέο άνοιγμα διαγωνισμού</a:t>
            </a:r>
            <a:r>
              <a:rPr lang="el-GR" sz="1200" dirty="0"/>
              <a:t>.</a:t>
            </a:r>
          </a:p>
          <a:p>
            <a:pPr algn="just">
              <a:buClr>
                <a:srgbClr val="F15822"/>
              </a:buClr>
            </a:pPr>
            <a:r>
              <a:rPr lang="el-GR" sz="1200" dirty="0"/>
              <a:t>Αυτό θα περιλαμβάνει ξανά τους </a:t>
            </a:r>
            <a:r>
              <a:rPr lang="en-US" sz="1200" i="1" dirty="0"/>
              <a:t>Εγκρίνοντες Δημοσίευσης Πρόσκλησης </a:t>
            </a:r>
            <a:r>
              <a:rPr lang="el-GR" sz="1200" i="1" dirty="0"/>
              <a:t>- </a:t>
            </a:r>
            <a:r>
              <a:rPr lang="en-US" sz="1200" i="1" dirty="0"/>
              <a:t>Approvers of Event Publishing and Changes</a:t>
            </a:r>
            <a:r>
              <a:rPr lang="el-GR" sz="1200" dirty="0"/>
              <a:t>, οι οποίοι θα προχωρήσουν στην έγκριση ή την απόρριψη της επαναλειτουργίας του γεγονότος.</a:t>
            </a: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p:txBody>
      </p:sp>
    </p:spTree>
    <p:extLst>
      <p:ext uri="{BB962C8B-B14F-4D97-AF65-F5344CB8AC3E}">
        <p14:creationId xmlns:p14="http://schemas.microsoft.com/office/powerpoint/2010/main" val="248977044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D9D9D9"/>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a:solidFill>
            <a:srgbClr val="009AD7"/>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a:solidFill>
            <a:srgbClr val="009AD7"/>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dirty="0"/>
              <a:t>Ανάθεση</a:t>
            </a:r>
            <a:endParaRPr lang="en-US" sz="1800" dirty="0"/>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384445748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lang="el-GR" b="1" dirty="0"/>
              <a:t>Ειδοποίηση Απαντήσεων Προμηθευτή</a:t>
            </a:r>
            <a:endParaRPr lang="en-US" b="1" dirty="0"/>
          </a:p>
        </p:txBody>
      </p:sp>
      <p:pic>
        <p:nvPicPr>
          <p:cNvPr id="6" name="Picture 5">
            <a:extLst>
              <a:ext uri="{FF2B5EF4-FFF2-40B4-BE49-F238E27FC236}">
                <a16:creationId xmlns:a16="http://schemas.microsoft.com/office/drawing/2014/main" id="{624FCA4A-9D46-3907-C3F3-C9A94F832ED4}"/>
              </a:ext>
            </a:extLst>
          </p:cNvPr>
          <p:cNvPicPr>
            <a:picLocks noChangeAspect="1"/>
          </p:cNvPicPr>
          <p:nvPr/>
        </p:nvPicPr>
        <p:blipFill>
          <a:blip r:embed="rId3"/>
          <a:stretch>
            <a:fillRect/>
          </a:stretch>
        </p:blipFill>
        <p:spPr>
          <a:xfrm>
            <a:off x="269040" y="1156164"/>
            <a:ext cx="7883701" cy="2940348"/>
          </a:xfrm>
          <a:prstGeom prst="rect">
            <a:avLst/>
          </a:prstGeom>
        </p:spPr>
      </p:pic>
      <p:sp>
        <p:nvSpPr>
          <p:cNvPr id="9" name="Text Placeholder 2">
            <a:extLst>
              <a:ext uri="{FF2B5EF4-FFF2-40B4-BE49-F238E27FC236}">
                <a16:creationId xmlns:a16="http://schemas.microsoft.com/office/drawing/2014/main" id="{BC842AEF-095D-80F6-37B8-C55A2340E09F}"/>
              </a:ext>
            </a:extLst>
          </p:cNvPr>
          <p:cNvSpPr>
            <a:spLocks noGrp="1"/>
          </p:cNvSpPr>
          <p:nvPr>
            <p:ph type="body" sz="quarter" idx="12"/>
          </p:nvPr>
        </p:nvSpPr>
        <p:spPr>
          <a:xfrm>
            <a:off x="8355013" y="1079500"/>
            <a:ext cx="3697287" cy="5253038"/>
          </a:xfrm>
        </p:spPr>
        <p:txBody>
          <a:bodyPr>
            <a:normAutofit/>
          </a:bodyPr>
          <a:lstStyle/>
          <a:p>
            <a:pPr algn="just" rtl="0">
              <a:buClr>
                <a:srgbClr val="F15822"/>
              </a:buClr>
            </a:pPr>
            <a:r>
              <a:rPr lang="el-GR" sz="1200" dirty="0"/>
              <a:t>Όταν</a:t>
            </a:r>
            <a:r>
              <a:rPr lang="it-IT" sz="1200" dirty="0"/>
              <a:t> </a:t>
            </a:r>
            <a:r>
              <a:rPr lang="it-IT" sz="1200" dirty="0" err="1"/>
              <a:t>έν</a:t>
            </a:r>
            <a:r>
              <a:rPr lang="it-IT" sz="1200" dirty="0"/>
              <a:t>ας Προμηθευτής</a:t>
            </a:r>
            <a:r>
              <a:rPr lang="el-GR" sz="1200" dirty="0"/>
              <a:t> </a:t>
            </a:r>
            <a:r>
              <a:rPr lang="en-US" sz="1200" dirty="0"/>
              <a:t>υποβ</a:t>
            </a:r>
            <a:r>
              <a:rPr lang="en-US" sz="1200" dirty="0" err="1"/>
              <a:t>άλει</a:t>
            </a:r>
            <a:r>
              <a:rPr lang="el-GR" sz="1200" dirty="0"/>
              <a:t> </a:t>
            </a:r>
            <a:r>
              <a:rPr lang="it-IT" sz="1200" dirty="0" err="1"/>
              <a:t>την</a:t>
            </a:r>
            <a:r>
              <a:rPr lang="it-IT" sz="1200" dirty="0"/>
              <a:t> απ</a:t>
            </a:r>
            <a:r>
              <a:rPr lang="it-IT" sz="1200" dirty="0" err="1"/>
              <a:t>άντησή</a:t>
            </a:r>
            <a:r>
              <a:rPr lang="it-IT" sz="1200" dirty="0"/>
              <a:t> </a:t>
            </a:r>
            <a:r>
              <a:rPr lang="it-IT" sz="1200" dirty="0" err="1"/>
              <a:t>του</a:t>
            </a:r>
            <a:r>
              <a:rPr lang="it-IT" sz="1200" dirty="0"/>
              <a:t>, ο </a:t>
            </a:r>
            <a:r>
              <a:rPr lang="el-GR" sz="1200" dirty="0"/>
              <a:t>Υπεύθυνος</a:t>
            </a:r>
            <a:r>
              <a:rPr lang="it-IT" sz="1200" dirty="0"/>
              <a:t> </a:t>
            </a:r>
            <a:r>
              <a:rPr lang="it-IT" sz="1200" dirty="0" err="1"/>
              <a:t>του</a:t>
            </a:r>
            <a:r>
              <a:rPr lang="it-IT" sz="1200" dirty="0"/>
              <a:t> </a:t>
            </a:r>
            <a:r>
              <a:rPr lang="it-IT" sz="1200" dirty="0" err="1"/>
              <a:t>Έργου</a:t>
            </a:r>
            <a:r>
              <a:rPr lang="it-IT" sz="1200" dirty="0"/>
              <a:t> λαμβ</a:t>
            </a:r>
            <a:r>
              <a:rPr lang="it-IT" sz="1200" dirty="0" err="1"/>
              <a:t>άνει</a:t>
            </a:r>
            <a:r>
              <a:rPr lang="it-IT" sz="1200" dirty="0"/>
              <a:t> </a:t>
            </a:r>
            <a:r>
              <a:rPr lang="it-IT" sz="1200" dirty="0" err="1"/>
              <a:t>μι</a:t>
            </a:r>
            <a:r>
              <a:rPr lang="it-IT" sz="1200" dirty="0"/>
              <a:t>α ειδοποίηση μέσω email, </a:t>
            </a:r>
            <a:r>
              <a:rPr lang="el-GR" sz="1200" dirty="0"/>
              <a:t>και ενημερώνεται ότι έχει υποβληθεί μια απάντηση από τον συμμετέχοντα.</a:t>
            </a:r>
            <a:endParaRPr lang="it-IT" sz="1200" dirty="0"/>
          </a:p>
          <a:p>
            <a:pPr algn="l" rtl="0">
              <a:buClr>
                <a:srgbClr val="F15822"/>
              </a:buClr>
            </a:pPr>
            <a:endParaRPr lang="it-IT" sz="1200" dirty="0"/>
          </a:p>
          <a:p>
            <a:pPr algn="l" rtl="0">
              <a:buClr>
                <a:srgbClr val="F15822"/>
              </a:buClr>
            </a:pPr>
            <a:endParaRPr lang="it-IT" sz="1200" dirty="0"/>
          </a:p>
        </p:txBody>
      </p:sp>
    </p:spTree>
    <p:extLst>
      <p:ext uri="{BB962C8B-B14F-4D97-AF65-F5344CB8AC3E}">
        <p14:creationId xmlns:p14="http://schemas.microsoft.com/office/powerpoint/2010/main" val="221165220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0AB8A-6CE7-164B-3678-BDF83DE79D24}"/>
              </a:ext>
            </a:extLst>
          </p:cNvPr>
          <p:cNvPicPr>
            <a:picLocks noChangeAspect="1"/>
          </p:cNvPicPr>
          <p:nvPr/>
        </p:nvPicPr>
        <p:blipFill>
          <a:blip r:embed="rId3"/>
          <a:stretch>
            <a:fillRect/>
          </a:stretch>
        </p:blipFill>
        <p:spPr>
          <a:xfrm>
            <a:off x="261151" y="1147107"/>
            <a:ext cx="7894021" cy="34826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lang="en-US" b="1" dirty="0"/>
              <a:t>– </a:t>
            </a:r>
            <a:r>
              <a:rPr lang="el-GR" b="1" dirty="0"/>
              <a:t>Άνοιγμα Φακέλων </a:t>
            </a:r>
            <a:r>
              <a:rPr lang="en-US" b="1" dirty="0"/>
              <a:t>(1/2)</a:t>
            </a:r>
          </a:p>
        </p:txBody>
      </p:sp>
      <p:sp>
        <p:nvSpPr>
          <p:cNvPr id="8" name="Rectangle 5">
            <a:extLst>
              <a:ext uri="{FF2B5EF4-FFF2-40B4-BE49-F238E27FC236}">
                <a16:creationId xmlns:a16="http://schemas.microsoft.com/office/drawing/2014/main" id="{68F80BF8-EBD8-729F-FBB3-93499AE5735D}"/>
              </a:ext>
            </a:extLst>
          </p:cNvPr>
          <p:cNvSpPr/>
          <p:nvPr/>
        </p:nvSpPr>
        <p:spPr>
          <a:xfrm>
            <a:off x="6650221" y="1151330"/>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6514436" y="1147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3" name="Rectangle 5">
            <a:extLst>
              <a:ext uri="{FF2B5EF4-FFF2-40B4-BE49-F238E27FC236}">
                <a16:creationId xmlns:a16="http://schemas.microsoft.com/office/drawing/2014/main" id="{12C2CF55-43F2-E6BA-8DE6-74A3E458184D}"/>
              </a:ext>
            </a:extLst>
          </p:cNvPr>
          <p:cNvSpPr/>
          <p:nvPr/>
        </p:nvSpPr>
        <p:spPr>
          <a:xfrm>
            <a:off x="6517844" y="4305775"/>
            <a:ext cx="1101861" cy="309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F54DB7-6116-90AB-2650-0FC0BFCB809F}"/>
              </a:ext>
            </a:extLst>
          </p:cNvPr>
          <p:cNvSpPr>
            <a:spLocks noChangeAspect="1"/>
          </p:cNvSpPr>
          <p:nvPr/>
        </p:nvSpPr>
        <p:spPr bwMode="gray">
          <a:xfrm>
            <a:off x="7515948" y="42378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7" name="Text Placeholder 2">
            <a:extLst>
              <a:ext uri="{FF2B5EF4-FFF2-40B4-BE49-F238E27FC236}">
                <a16:creationId xmlns:a16="http://schemas.microsoft.com/office/drawing/2014/main" id="{D0FCE341-F0A7-B00B-8149-51F65CD7FB33}"/>
              </a:ext>
            </a:extLst>
          </p:cNvPr>
          <p:cNvSpPr txBox="1">
            <a:spLocks/>
          </p:cNvSpPr>
          <p:nvPr/>
        </p:nvSpPr>
        <p:spPr>
          <a:xfrm>
            <a:off x="8355012" y="1123782"/>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4" action="ppaction://hlinksldjump"/>
              </a:rPr>
              <a:t> </a:t>
            </a:r>
            <a:r>
              <a:rPr lang="el-GR" sz="1200" dirty="0">
                <a:hlinkClick r:id="rId5" action="ppaction://hlinksldjump"/>
              </a:rPr>
              <a:t>Έργο Προμήθευσης – μοναδικός διαγωνισμός RFI |Αλλαγές Χρονοδιαγράμματος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a:buClr>
                <a:srgbClr val="F15822"/>
              </a:buClr>
            </a:pPr>
            <a:r>
              <a:rPr lang="en-US" sz="1200" dirty="0" err="1"/>
              <a:t>Γι</a:t>
            </a:r>
            <a:r>
              <a:rPr lang="en-US" sz="1200" dirty="0"/>
              <a:t>α να δείτε τις προσφορές προμηθευτών:</a:t>
            </a:r>
            <a:endParaRPr lang="it-IT" sz="1200" dirty="0"/>
          </a:p>
          <a:p>
            <a:pPr marL="228600" indent="-228600" algn="just">
              <a:buClr>
                <a:srgbClr val="F15822"/>
              </a:buClr>
              <a:buFont typeface="+mj-lt"/>
              <a:buAutoNum type="arabicPeriod"/>
            </a:pPr>
            <a:r>
              <a:rPr lang="el-GR" sz="1200" dirty="0"/>
              <a:t>Ξεκινήστε την εργασία </a:t>
            </a:r>
            <a:r>
              <a:rPr lang="el-GR" sz="1200" b="1" dirty="0"/>
              <a:t>Άνοιγμα φακέλων </a:t>
            </a:r>
            <a:r>
              <a:rPr lang="el-GR" sz="1200" dirty="0"/>
              <a:t>κάνοντας κλικ στο</a:t>
            </a:r>
            <a:r>
              <a:rPr lang="el-GR" sz="1200" b="1" dirty="0"/>
              <a:t> Ορίστε σε ολοκληρωμένο</a:t>
            </a:r>
            <a:endParaRPr lang="el-GR" sz="1200" i="1"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a:t>Άνοιγμα Φακέλου.</a:t>
            </a:r>
            <a:endParaRPr lang="it-IT" sz="1200" b="1" dirty="0"/>
          </a:p>
          <a:p>
            <a:pPr marL="228600" indent="-228600" algn="just">
              <a:buClr>
                <a:srgbClr val="F15822"/>
              </a:buClr>
              <a:buFont typeface="+mj-lt"/>
              <a:buAutoNum type="arabicPeriod"/>
            </a:pPr>
            <a:endParaRPr lang="it-IT" sz="1200" dirty="0"/>
          </a:p>
          <a:p>
            <a:pPr marL="228600" indent="-228600" algn="just">
              <a:buClr>
                <a:srgbClr val="F15822"/>
              </a:buClr>
              <a:buFont typeface="+mj-lt"/>
              <a:buAutoNum type="arabicPeriod"/>
            </a:pPr>
            <a:endParaRPr lang="en-US" sz="1200" dirty="0"/>
          </a:p>
        </p:txBody>
      </p:sp>
    </p:spTree>
    <p:extLst>
      <p:ext uri="{BB962C8B-B14F-4D97-AF65-F5344CB8AC3E}">
        <p14:creationId xmlns:p14="http://schemas.microsoft.com/office/powerpoint/2010/main" val="96624888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DC67D3-D83B-35E9-EC94-64F291739431}"/>
              </a:ext>
            </a:extLst>
          </p:cNvPr>
          <p:cNvPicPr>
            <a:picLocks noChangeAspect="1"/>
          </p:cNvPicPr>
          <p:nvPr/>
        </p:nvPicPr>
        <p:blipFill>
          <a:blip r:embed="rId3"/>
          <a:stretch>
            <a:fillRect/>
          </a:stretch>
        </p:blipFill>
        <p:spPr>
          <a:xfrm>
            <a:off x="252446" y="1099468"/>
            <a:ext cx="7862739" cy="265871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lang="en-US" b="1" dirty="0"/>
              <a:t>– </a:t>
            </a:r>
            <a:r>
              <a:rPr lang="el-GR" b="1" dirty="0"/>
              <a:t>Άνοιγμα Φακέλων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dirty="0"/>
              <a:t>Κάντε κλικ στο </a:t>
            </a:r>
            <a:r>
              <a:rPr lang="el-GR" b="1" dirty="0"/>
              <a:t>Άνοιγμα φακέλου</a:t>
            </a:r>
            <a:endParaRPr lang="en-US" dirty="0"/>
          </a:p>
          <a:p>
            <a:pPr marL="228600" indent="-228600" algn="just">
              <a:buClr>
                <a:srgbClr val="F15822"/>
              </a:buClr>
              <a:buFont typeface="+mj-lt"/>
              <a:buAutoNum type="arabicPeriod"/>
            </a:pPr>
            <a:endParaRPr lang="en-US" dirty="0"/>
          </a:p>
          <a:p>
            <a:pPr algn="just">
              <a:buClr>
                <a:srgbClr val="F15822"/>
              </a:buClr>
            </a:pPr>
            <a:r>
              <a:rPr lang="el-GR" sz="1400" b="1" i="1" dirty="0">
                <a:solidFill>
                  <a:srgbClr val="FF0000"/>
                </a:solidFill>
              </a:rPr>
              <a:t>Σημείωση: </a:t>
            </a:r>
            <a:r>
              <a:rPr lang="el-GR" sz="1400" i="1" dirty="0">
                <a:solidFill>
                  <a:srgbClr val="FF0000"/>
                </a:solidFill>
              </a:rPr>
              <a:t>Η επιλογή «Αποστολή </a:t>
            </a:r>
            <a:r>
              <a:rPr lang="en-US" sz="1400" i="1" dirty="0">
                <a:solidFill>
                  <a:srgbClr val="FF0000"/>
                </a:solidFill>
              </a:rPr>
              <a:t>email </a:t>
            </a:r>
            <a:r>
              <a:rPr lang="el-GR" sz="14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400" i="1" dirty="0">
                <a:solidFill>
                  <a:srgbClr val="FF0000"/>
                </a:solidFill>
              </a:rPr>
              <a:t> </a:t>
            </a:r>
            <a:r>
              <a:rPr lang="el-GR" sz="1400" i="1" dirty="0">
                <a:solidFill>
                  <a:srgbClr val="FF0000"/>
                </a:solidFill>
              </a:rPr>
              <a:t>τους προμηθευτές για το άνοιγμα του φακέλου</a:t>
            </a:r>
            <a:r>
              <a:rPr lang="el-GR" sz="1400" b="1" i="1" dirty="0">
                <a:solidFill>
                  <a:srgbClr val="FF0000"/>
                </a:solidFill>
              </a:rPr>
              <a:t>, </a:t>
            </a:r>
            <a:r>
              <a:rPr lang="el-GR" sz="1400" i="1" dirty="0" err="1">
                <a:solidFill>
                  <a:srgbClr val="FF0000"/>
                </a:solidFill>
              </a:rPr>
              <a:t>αποεπιλέξτε</a:t>
            </a:r>
            <a:r>
              <a:rPr lang="el-GR" sz="1400" i="1" dirty="0">
                <a:solidFill>
                  <a:srgbClr val="FF0000"/>
                </a:solidFill>
              </a:rPr>
              <a:t> την επιλογή.</a:t>
            </a:r>
            <a:endParaRPr lang="en-US" b="1" i="1" dirty="0">
              <a:solidFill>
                <a:srgbClr val="FF0000"/>
              </a:solidFill>
            </a:endParaRPr>
          </a:p>
          <a:p>
            <a:pPr algn="just">
              <a:buClr>
                <a:srgbClr val="F15822"/>
              </a:buClr>
            </a:pPr>
            <a:endParaRPr lang="en-US" dirty="0"/>
          </a:p>
        </p:txBody>
      </p:sp>
      <p:sp>
        <p:nvSpPr>
          <p:cNvPr id="14" name="Rectangle 5">
            <a:extLst>
              <a:ext uri="{FF2B5EF4-FFF2-40B4-BE49-F238E27FC236}">
                <a16:creationId xmlns:a16="http://schemas.microsoft.com/office/drawing/2014/main" id="{383F1823-C892-AD70-0C9C-C43CFF4DE0AC}"/>
              </a:ext>
            </a:extLst>
          </p:cNvPr>
          <p:cNvSpPr/>
          <p:nvPr/>
        </p:nvSpPr>
        <p:spPr>
          <a:xfrm>
            <a:off x="6675120" y="1123149"/>
            <a:ext cx="859536" cy="2242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7466763" y="10994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Tree>
    <p:extLst>
      <p:ext uri="{BB962C8B-B14F-4D97-AF65-F5344CB8AC3E}">
        <p14:creationId xmlns:p14="http://schemas.microsoft.com/office/powerpoint/2010/main" val="14707803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8DC8DA-28FC-D090-E9E2-CC1CC6BE0C6C}"/>
              </a:ext>
            </a:extLst>
          </p:cNvPr>
          <p:cNvPicPr>
            <a:picLocks noChangeAspect="1"/>
          </p:cNvPicPr>
          <p:nvPr/>
        </p:nvPicPr>
        <p:blipFill>
          <a:blip r:embed="rId3"/>
          <a:srcRect t="2546"/>
          <a:stretch/>
        </p:blipFill>
        <p:spPr>
          <a:xfrm>
            <a:off x="238176" y="1152144"/>
            <a:ext cx="7798961" cy="278011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b="1" dirty="0"/>
              <a:t>– </a:t>
            </a:r>
            <a:r>
              <a:rPr lang="el-GR" b="1" dirty="0">
                <a:latin typeface="+mn-lt"/>
              </a:rPr>
              <a:t>Έλεγχος Απαντήσεων Πελατών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Καθώς ο Φάκελος έχει ανοιχτεί, ο Χρήστης μπορεί να εξετάσει τις απαντήσεις του Πελάτη</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 </a:t>
            </a:r>
            <a:r>
              <a:rPr lang="el-GR" b="1" dirty="0"/>
              <a:t>3.0 Δικαιολογητικών &amp; Τεχνικής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έχουν ανεβάσει προηγουμένως οι Πελάτες για να τα κατεβάσετε αυτόματα</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58690" y="323631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2805501" y="370222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2412996" y="31684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137657" y="36343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Tree>
    <p:extLst>
      <p:ext uri="{BB962C8B-B14F-4D97-AF65-F5344CB8AC3E}">
        <p14:creationId xmlns:p14="http://schemas.microsoft.com/office/powerpoint/2010/main" val="158799766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FF05A1-47CB-5CE7-544F-C9B04B379AA2}"/>
              </a:ext>
            </a:extLst>
          </p:cNvPr>
          <p:cNvPicPr>
            <a:picLocks noChangeAspect="1"/>
          </p:cNvPicPr>
          <p:nvPr/>
        </p:nvPicPr>
        <p:blipFill>
          <a:blip r:embed="rId2"/>
          <a:stretch>
            <a:fillRect/>
          </a:stretch>
        </p:blipFill>
        <p:spPr>
          <a:xfrm>
            <a:off x="201121" y="3529570"/>
            <a:ext cx="7900463" cy="2228555"/>
          </a:xfrm>
          <a:prstGeom prst="rect">
            <a:avLst/>
          </a:prstGeom>
        </p:spPr>
      </p:pic>
      <p:pic>
        <p:nvPicPr>
          <p:cNvPr id="5" name="Picture 4">
            <a:extLst>
              <a:ext uri="{FF2B5EF4-FFF2-40B4-BE49-F238E27FC236}">
                <a16:creationId xmlns:a16="http://schemas.microsoft.com/office/drawing/2014/main" id="{FAFC48DB-CC32-1489-708A-98D5DC7D140C}"/>
              </a:ext>
            </a:extLst>
          </p:cNvPr>
          <p:cNvPicPr>
            <a:picLocks noChangeAspect="1"/>
          </p:cNvPicPr>
          <p:nvPr/>
        </p:nvPicPr>
        <p:blipFill>
          <a:blip r:embed="rId3"/>
          <a:stretch>
            <a:fillRect/>
          </a:stretch>
        </p:blipFill>
        <p:spPr>
          <a:xfrm>
            <a:off x="198783" y="1130931"/>
            <a:ext cx="7902801" cy="22285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Άνοιγμα Οικονομικού Φακέλου</a:t>
            </a:r>
            <a:r>
              <a:rPr lang="en-US" b="1" dirty="0"/>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τώρα να ανοίξει τον Οικονομικό Φάκελο</a:t>
            </a:r>
            <a:r>
              <a:rPr lang="en-US" dirty="0"/>
              <a:t>.</a:t>
            </a:r>
          </a:p>
          <a:p>
            <a:pPr marL="228600" indent="-228600" algn="just">
              <a:buClr>
                <a:srgbClr val="F15822"/>
              </a:buClr>
              <a:buFont typeface="+mj-lt"/>
              <a:buAutoNum type="arabicPeriod"/>
            </a:pPr>
            <a:r>
              <a:rPr lang="el-GR" dirty="0"/>
              <a:t>Πρώτα, κάνει κλικ στο κουμπί </a:t>
            </a:r>
            <a:r>
              <a:rPr lang="el-GR" b="1" dirty="0"/>
              <a:t>Επιλογή προμηθευτών για τον επόμενο φάκελο</a:t>
            </a:r>
            <a:endParaRPr lang="en-US" b="1" dirty="0"/>
          </a:p>
          <a:p>
            <a:pPr marL="228600" indent="-228600" algn="just">
              <a:buClr>
                <a:srgbClr val="F15822"/>
              </a:buClr>
              <a:buFont typeface="+mj-lt"/>
              <a:buAutoNum type="arabicPeriod"/>
            </a:pPr>
            <a:r>
              <a:rPr lang="el-GR" dirty="0"/>
              <a:t>Στη νέα σελίδα, ο Χρήστης μπορεί να επιλέξει τους προμηθευτές που μπορούν να προχωρήσουν στον επόμενο Φάκελο. Κάντε κλικ στο </a:t>
            </a:r>
            <a:r>
              <a:rPr lang="el-GR" b="1" dirty="0"/>
              <a:t>πλαίσιο επιλογής </a:t>
            </a:r>
            <a:r>
              <a:rPr lang="el-GR" dirty="0"/>
              <a:t>για να επιλέξετε έναν ή περισσότερους Προμηθευτές</a:t>
            </a:r>
            <a:r>
              <a:rPr lang="en-US" dirty="0"/>
              <a:t>.</a:t>
            </a:r>
          </a:p>
          <a:p>
            <a:pPr marL="228600" indent="-228600" algn="just">
              <a:buClr>
                <a:srgbClr val="F15822"/>
              </a:buClr>
              <a:buFont typeface="+mj-lt"/>
              <a:buAutoNum type="arabicPeriod"/>
            </a:pPr>
            <a:r>
              <a:rPr lang="el-GR" dirty="0"/>
              <a:t>Κάντε κλικ στο </a:t>
            </a:r>
            <a:r>
              <a:rPr lang="el-GR" b="1" dirty="0"/>
              <a:t>Αποσφράγιση επόμενου φακέλου</a:t>
            </a:r>
            <a:r>
              <a:rPr lang="en-US" b="1" dirty="0"/>
              <a:t>.</a:t>
            </a:r>
          </a:p>
        </p:txBody>
      </p:sp>
      <p:sp>
        <p:nvSpPr>
          <p:cNvPr id="15" name="Rectangle 5">
            <a:extLst>
              <a:ext uri="{FF2B5EF4-FFF2-40B4-BE49-F238E27FC236}">
                <a16:creationId xmlns:a16="http://schemas.microsoft.com/office/drawing/2014/main" id="{51E6C575-F627-4D0F-4D33-5AA1E21CDA97}"/>
              </a:ext>
            </a:extLst>
          </p:cNvPr>
          <p:cNvSpPr/>
          <p:nvPr/>
        </p:nvSpPr>
        <p:spPr>
          <a:xfrm>
            <a:off x="5440835" y="1104157"/>
            <a:ext cx="1994613" cy="2938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5372942" y="13301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799366AD-67C3-5C8D-93D6-A0DECBCE2E66}"/>
              </a:ext>
            </a:extLst>
          </p:cNvPr>
          <p:cNvCxnSpPr>
            <a:cxnSpLocks/>
            <a:endCxn id="15" idx="2"/>
          </p:cNvCxnSpPr>
          <p:nvPr/>
        </p:nvCxnSpPr>
        <p:spPr>
          <a:xfrm rot="5400000" flipH="1" flipV="1">
            <a:off x="4254223" y="1351615"/>
            <a:ext cx="2137520" cy="2230318"/>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B5CBD9-FA92-6633-9928-A37B1B386D25}"/>
              </a:ext>
            </a:extLst>
          </p:cNvPr>
          <p:cNvSpPr/>
          <p:nvPr/>
        </p:nvSpPr>
        <p:spPr>
          <a:xfrm>
            <a:off x="454203" y="4913487"/>
            <a:ext cx="262286" cy="7510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CFC0770C-D119-26D5-1E1A-B3FC2D555F34}"/>
              </a:ext>
            </a:extLst>
          </p:cNvPr>
          <p:cNvSpPr>
            <a:spLocks noChangeAspect="1"/>
          </p:cNvSpPr>
          <p:nvPr/>
        </p:nvSpPr>
        <p:spPr bwMode="gray">
          <a:xfrm>
            <a:off x="334167" y="49134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7" name="Rectangle 5">
            <a:extLst>
              <a:ext uri="{FF2B5EF4-FFF2-40B4-BE49-F238E27FC236}">
                <a16:creationId xmlns:a16="http://schemas.microsoft.com/office/drawing/2014/main" id="{8F80C121-B44B-4A41-4944-41620A122334}"/>
              </a:ext>
            </a:extLst>
          </p:cNvPr>
          <p:cNvSpPr/>
          <p:nvPr/>
        </p:nvSpPr>
        <p:spPr>
          <a:xfrm>
            <a:off x="6016753" y="3549438"/>
            <a:ext cx="1581912" cy="2531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9">
            <a:extLst>
              <a:ext uri="{FF2B5EF4-FFF2-40B4-BE49-F238E27FC236}">
                <a16:creationId xmlns:a16="http://schemas.microsoft.com/office/drawing/2014/main" id="{7A0162AC-198F-0A3A-CF8A-1D2C783EBD1D}"/>
              </a:ext>
            </a:extLst>
          </p:cNvPr>
          <p:cNvSpPr>
            <a:spLocks noChangeAspect="1"/>
          </p:cNvSpPr>
          <p:nvPr/>
        </p:nvSpPr>
        <p:spPr bwMode="gray">
          <a:xfrm>
            <a:off x="5894579" y="34985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4502730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A70206E-8091-1DC7-5685-7F11BBFB7A8A}"/>
              </a:ext>
            </a:extLst>
          </p:cNvPr>
          <p:cNvPicPr>
            <a:picLocks noChangeAspect="1"/>
          </p:cNvPicPr>
          <p:nvPr/>
        </p:nvPicPr>
        <p:blipFill>
          <a:blip r:embed="rId2"/>
          <a:stretch>
            <a:fillRect/>
          </a:stretch>
        </p:blipFill>
        <p:spPr>
          <a:xfrm>
            <a:off x="479068" y="3552068"/>
            <a:ext cx="7611561" cy="2624960"/>
          </a:xfrm>
          <a:prstGeom prst="rect">
            <a:avLst/>
          </a:prstGeom>
        </p:spPr>
      </p:pic>
      <p:pic>
        <p:nvPicPr>
          <p:cNvPr id="7" name="Picture 6">
            <a:extLst>
              <a:ext uri="{FF2B5EF4-FFF2-40B4-BE49-F238E27FC236}">
                <a16:creationId xmlns:a16="http://schemas.microsoft.com/office/drawing/2014/main" id="{D0D06FD5-A347-AD62-DA5F-E2E0DDFE092E}"/>
              </a:ext>
            </a:extLst>
          </p:cNvPr>
          <p:cNvPicPr>
            <a:picLocks noChangeAspect="1"/>
          </p:cNvPicPr>
          <p:nvPr/>
        </p:nvPicPr>
        <p:blipFill>
          <a:blip r:embed="rId3"/>
          <a:stretch>
            <a:fillRect/>
          </a:stretch>
        </p:blipFill>
        <p:spPr>
          <a:xfrm>
            <a:off x="215301" y="1143387"/>
            <a:ext cx="7942264" cy="17753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Άνοιγμα Οικονομικού Φακέλου</a:t>
            </a:r>
            <a:r>
              <a:rPr lang="en-US" b="1" dirty="0"/>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ανακατευθύνεται στη σελίδα του Διαγωνισμού</a:t>
            </a:r>
            <a:r>
              <a:rPr lang="en-US" dirty="0"/>
              <a:t>.</a:t>
            </a:r>
          </a:p>
          <a:p>
            <a:pPr marL="228600" indent="-228600" algn="just">
              <a:buClr>
                <a:srgbClr val="F15822"/>
              </a:buClr>
              <a:buFont typeface="+mj-lt"/>
              <a:buAutoNum type="arabicPeriod" startAt="4"/>
            </a:pPr>
            <a:r>
              <a:rPr lang="el-GR" dirty="0"/>
              <a:t> Ο χρήστης κάνει κλικ στο κουμπί </a:t>
            </a:r>
            <a:r>
              <a:rPr lang="el-GR" b="1" dirty="0"/>
              <a:t>Άνοιγμα φακέλου</a:t>
            </a:r>
            <a:r>
              <a:rPr lang="el-GR" dirty="0"/>
              <a:t> στην επάνω δεξιά γωνία της σελίδας για να ανοίξει τον Φάκελο 2 (τον οικονομικό φάκελο που περιέχει τα στοιχεία στα οποία οι προμηθευτές έχουν υποβάλει προσφορά).</a:t>
            </a:r>
            <a:endParaRPr lang="en-US" dirty="0"/>
          </a:p>
          <a:p>
            <a:pPr marL="228600" indent="-228600" algn="just">
              <a:buClr>
                <a:srgbClr val="F15822"/>
              </a:buClr>
              <a:buFont typeface="+mj-lt"/>
              <a:buAutoNum type="arabicPeriod" startAt="4"/>
            </a:pPr>
            <a:r>
              <a:rPr lang="el-GR" dirty="0"/>
              <a:t>Ο χρήστης ανακατευθύνεται στη σελίδα </a:t>
            </a:r>
            <a:r>
              <a:rPr lang="el-GR" b="1" dirty="0"/>
              <a:t>Άνοιγμα φακέλου 2</a:t>
            </a:r>
            <a:r>
              <a:rPr lang="el-GR" dirty="0"/>
              <a:t>, όπου του ζητείται αν θέλει να ειδοποιήσει τους συμμετέχοντες ότι ο φάκελος ανοίγεται.</a:t>
            </a:r>
            <a:endParaRPr lang="en-US" dirty="0"/>
          </a:p>
          <a:p>
            <a:pPr marL="228600" indent="-228600" algn="just">
              <a:buClr>
                <a:srgbClr val="F15822"/>
              </a:buClr>
              <a:buFont typeface="+mj-lt"/>
              <a:buAutoNum type="arabicPeriod" startAt="4"/>
            </a:pPr>
            <a:r>
              <a:rPr lang="el-GR" dirty="0"/>
              <a:t>Στη συνέχεια, κάνει κλικ στο κουμπί </a:t>
            </a:r>
            <a:r>
              <a:rPr lang="el-GR" b="1" dirty="0"/>
              <a:t>Άνοιγμα φακέλου</a:t>
            </a:r>
            <a:r>
              <a:rPr lang="el-GR" dirty="0"/>
              <a:t> στην επάνω δεξιά γωνία της σελίδας</a:t>
            </a:r>
            <a:r>
              <a:rPr lang="en-US" dirty="0"/>
              <a:t>.</a:t>
            </a:r>
          </a:p>
        </p:txBody>
      </p:sp>
      <p:sp>
        <p:nvSpPr>
          <p:cNvPr id="15" name="Rectangle 5">
            <a:extLst>
              <a:ext uri="{FF2B5EF4-FFF2-40B4-BE49-F238E27FC236}">
                <a16:creationId xmlns:a16="http://schemas.microsoft.com/office/drawing/2014/main" id="{51E6C575-F627-4D0F-4D33-5AA1E21CDA97}"/>
              </a:ext>
            </a:extLst>
          </p:cNvPr>
          <p:cNvSpPr/>
          <p:nvPr/>
        </p:nvSpPr>
        <p:spPr>
          <a:xfrm>
            <a:off x="6574537" y="1165840"/>
            <a:ext cx="905256" cy="281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814DFACD-2D3E-D96E-BD2D-B0DE808F4B65}"/>
              </a:ext>
            </a:extLst>
          </p:cNvPr>
          <p:cNvSpPr/>
          <p:nvPr/>
        </p:nvSpPr>
        <p:spPr>
          <a:xfrm>
            <a:off x="687803" y="5903300"/>
            <a:ext cx="1570487"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482E2EDF-3779-70A7-08AB-70E2302A8DC1}"/>
              </a:ext>
            </a:extLst>
          </p:cNvPr>
          <p:cNvSpPr>
            <a:spLocks noChangeAspect="1"/>
          </p:cNvSpPr>
          <p:nvPr/>
        </p:nvSpPr>
        <p:spPr bwMode="gray">
          <a:xfrm>
            <a:off x="552018" y="58354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0" name="Rectangle 5">
            <a:extLst>
              <a:ext uri="{FF2B5EF4-FFF2-40B4-BE49-F238E27FC236}">
                <a16:creationId xmlns:a16="http://schemas.microsoft.com/office/drawing/2014/main" id="{B2EBE058-4616-7114-7641-F6E40462B835}"/>
              </a:ext>
            </a:extLst>
          </p:cNvPr>
          <p:cNvSpPr/>
          <p:nvPr/>
        </p:nvSpPr>
        <p:spPr>
          <a:xfrm>
            <a:off x="6648542" y="3531596"/>
            <a:ext cx="901362"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7826B259-59A4-F8F7-85BC-14004198749A}"/>
              </a:ext>
            </a:extLst>
          </p:cNvPr>
          <p:cNvSpPr>
            <a:spLocks noChangeAspect="1"/>
          </p:cNvSpPr>
          <p:nvPr/>
        </p:nvSpPr>
        <p:spPr bwMode="gray">
          <a:xfrm>
            <a:off x="6512757" y="34811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cxnSp>
        <p:nvCxnSpPr>
          <p:cNvPr id="4" name="Connector: Elbow 9">
            <a:extLst>
              <a:ext uri="{FF2B5EF4-FFF2-40B4-BE49-F238E27FC236}">
                <a16:creationId xmlns:a16="http://schemas.microsoft.com/office/drawing/2014/main" id="{F6314B61-0376-04D6-34B9-38D129709E6F}"/>
              </a:ext>
            </a:extLst>
          </p:cNvPr>
          <p:cNvCxnSpPr>
            <a:cxnSpLocks/>
            <a:endCxn id="15" idx="2"/>
          </p:cNvCxnSpPr>
          <p:nvPr/>
        </p:nvCxnSpPr>
        <p:spPr>
          <a:xfrm rot="5400000" flipH="1" flipV="1">
            <a:off x="4603618" y="1128521"/>
            <a:ext cx="2104778" cy="2742316"/>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2" name="Oval 9">
            <a:extLst>
              <a:ext uri="{FF2B5EF4-FFF2-40B4-BE49-F238E27FC236}">
                <a16:creationId xmlns:a16="http://schemas.microsoft.com/office/drawing/2014/main" id="{0CC8B558-0998-BD12-D56B-865B82093FB7}"/>
              </a:ext>
            </a:extLst>
          </p:cNvPr>
          <p:cNvSpPr>
            <a:spLocks noChangeAspect="1"/>
          </p:cNvSpPr>
          <p:nvPr/>
        </p:nvSpPr>
        <p:spPr bwMode="gray">
          <a:xfrm>
            <a:off x="6444864" y="11433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80974275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6C4F91-93D5-D775-8E63-3DD93A10E60A}"/>
              </a:ext>
            </a:extLst>
          </p:cNvPr>
          <p:cNvPicPr>
            <a:picLocks noChangeAspect="1"/>
          </p:cNvPicPr>
          <p:nvPr/>
        </p:nvPicPr>
        <p:blipFill>
          <a:blip r:embed="rId3"/>
          <a:srcRect r="691"/>
          <a:stretch/>
        </p:blipFill>
        <p:spPr>
          <a:xfrm>
            <a:off x="235459" y="1455894"/>
            <a:ext cx="7884413" cy="299879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Επισκόπηση Οικονομικών Προσφορών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Μετά το άνοιγμα του οικονομικού φακέλου, μπορείτε να δείτε τις προσφορές που έχουν υποβάλει οι προμηθευτές</a:t>
            </a:r>
            <a:r>
              <a:rPr lang="en-US" dirty="0"/>
              <a:t>:</a:t>
            </a:r>
          </a:p>
          <a:p>
            <a:pPr marL="228600" indent="-228600" algn="just">
              <a:buClr>
                <a:srgbClr val="F15822"/>
              </a:buClr>
              <a:buAutoNum type="arabicPeriod"/>
            </a:pPr>
            <a:r>
              <a:rPr lang="el-GR" dirty="0"/>
              <a:t>Στην καρτέλα </a:t>
            </a:r>
            <a:r>
              <a:rPr lang="el-GR" b="1" dirty="0"/>
              <a:t>Ερωτήσεις, προϋποθέσεις και συνημμένα</a:t>
            </a:r>
            <a:r>
              <a:rPr lang="el-GR" dirty="0"/>
              <a:t> μπορείτε να εξετάσετε τα συνημμένα της </a:t>
            </a:r>
            <a:r>
              <a:rPr lang="el-GR" b="1" dirty="0"/>
              <a:t>Οικονομικής Προσφοράς </a:t>
            </a:r>
            <a:r>
              <a:rPr lang="el-GR" dirty="0"/>
              <a:t>για κάθε προμηθευτή. Μπορείτε να τα κατεβάσετε κάνοντας κλικ στο συνημμένο.</a:t>
            </a:r>
            <a:endParaRPr lang="en-US" dirty="0"/>
          </a:p>
        </p:txBody>
      </p:sp>
      <p:sp>
        <p:nvSpPr>
          <p:cNvPr id="12" name="Rectangle 5">
            <a:extLst>
              <a:ext uri="{FF2B5EF4-FFF2-40B4-BE49-F238E27FC236}">
                <a16:creationId xmlns:a16="http://schemas.microsoft.com/office/drawing/2014/main" id="{97389A5F-B8E6-BE72-D230-B6D3BD654716}"/>
              </a:ext>
            </a:extLst>
          </p:cNvPr>
          <p:cNvSpPr/>
          <p:nvPr/>
        </p:nvSpPr>
        <p:spPr>
          <a:xfrm>
            <a:off x="318009" y="1456529"/>
            <a:ext cx="2166619"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285679" y="3735619"/>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382887" y="36381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Rectangle 5">
            <a:extLst>
              <a:ext uri="{FF2B5EF4-FFF2-40B4-BE49-F238E27FC236}">
                <a16:creationId xmlns:a16="http://schemas.microsoft.com/office/drawing/2014/main" id="{13865AB1-CA0E-F8A7-8BE8-8F3FD0CCB8AC}"/>
              </a:ext>
            </a:extLst>
          </p:cNvPr>
          <p:cNvSpPr/>
          <p:nvPr/>
        </p:nvSpPr>
        <p:spPr>
          <a:xfrm>
            <a:off x="2605174" y="4140225"/>
            <a:ext cx="3823057" cy="287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13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DAA4D3-7ECF-BE30-5970-D18E35CFEFF9}"/>
              </a:ext>
            </a:extLst>
          </p:cNvPr>
          <p:cNvPicPr>
            <a:picLocks noChangeAspect="1"/>
          </p:cNvPicPr>
          <p:nvPr/>
        </p:nvPicPr>
        <p:blipFill>
          <a:blip r:embed="rId3"/>
          <a:stretch>
            <a:fillRect/>
          </a:stretch>
        </p:blipFill>
        <p:spPr>
          <a:xfrm>
            <a:off x="237457" y="1171802"/>
            <a:ext cx="6702492" cy="3504973"/>
          </a:xfrm>
          <a:prstGeom prst="rect">
            <a:avLst/>
          </a:prstGeom>
        </p:spPr>
      </p:pic>
      <p:pic>
        <p:nvPicPr>
          <p:cNvPr id="17" name="Picture 16">
            <a:extLst>
              <a:ext uri="{FF2B5EF4-FFF2-40B4-BE49-F238E27FC236}">
                <a16:creationId xmlns:a16="http://schemas.microsoft.com/office/drawing/2014/main" id="{34F90627-609D-73E1-273F-F5D1FDC08C1E}"/>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λάβει ένα μήνυμα ηλεκτρονικού ταχυδρομείου που θα</a:t>
            </a:r>
            <a:r>
              <a:rPr lang="el-GR" sz="1200"/>
              <a:t> τον</a:t>
            </a:r>
            <a:r>
              <a:rPr lang="en-US" sz="1200"/>
              <a:t> ειδοποιεί ότι πρέπει να ολοκληρώσει μια εργασία έγκρισης.</a:t>
            </a:r>
          </a:p>
          <a:p>
            <a:pPr algn="just" rtl="0">
              <a:buClr>
                <a:srgbClr val="F15822"/>
              </a:buClr>
            </a:pPr>
            <a:r>
              <a:rPr lang="en-US" sz="1200" err="1"/>
              <a:t>Γι</a:t>
            </a:r>
            <a:r>
              <a:rPr lang="en-US" sz="1200"/>
              <a:t>α έγκριση (ή απόρριψη) απευθείας από το e-mail:</a:t>
            </a:r>
          </a:p>
          <a:p>
            <a:pPr marL="228600" indent="-228600" algn="just" rtl="0">
              <a:buClr>
                <a:srgbClr val="F15822"/>
              </a:buClr>
              <a:buFont typeface="+mj-lt"/>
              <a:buAutoNum type="arabicPeriod"/>
            </a:pPr>
            <a:r>
              <a:rPr lang="en-US" sz="1200"/>
              <a:t>Κάντε κλικ στον σύνδεσμο στην κα</a:t>
            </a:r>
            <a:r>
              <a:rPr lang="en-US" sz="1200" err="1"/>
              <a:t>τάλληλη</a:t>
            </a:r>
            <a:r>
              <a:rPr lang="en-US" sz="1200"/>
              <a:t> </a:t>
            </a:r>
            <a:r>
              <a:rPr lang="en-US" sz="1200" err="1"/>
              <a:t>ενέργει</a:t>
            </a:r>
            <a:r>
              <a:rPr lang="en-US" sz="1200"/>
              <a:t>α</a:t>
            </a:r>
            <a:r>
              <a:rPr lang="el-GR" sz="1200"/>
              <a:t> δίπλα από την Έγκριση ή Άρνηση</a:t>
            </a:r>
            <a:r>
              <a:rPr lang="en-US" sz="1200"/>
              <a:t>.</a:t>
            </a:r>
          </a:p>
          <a:p>
            <a:pPr marL="228600" indent="-228600" algn="just" rtl="0">
              <a:buClr>
                <a:srgbClr val="F15822"/>
              </a:buClr>
              <a:buFont typeface="+mj-lt"/>
              <a:buAutoNum type="arabicPeriod"/>
            </a:pPr>
            <a:r>
              <a:rPr lang="en-US" sz="1200"/>
              <a:t>Θα ανοίξει ένα e-mail που δημιουργείται αυτόματα, προαιρετικά ο χρήστης μπορεί να εισάγει ένα σχόλιο που υποστηρίζει την απόφαση </a:t>
            </a:r>
            <a:r>
              <a:rPr lang="el-GR" sz="1200"/>
              <a:t>του, όπως φαίνεται στην εικόνα.</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a:t>
            </a:r>
            <a:r>
              <a:rPr lang="el-GR" sz="1200" b="1"/>
              <a:t>Αποστολή</a:t>
            </a:r>
            <a:r>
              <a:rPr lang="el-GR" sz="1200"/>
              <a:t> </a:t>
            </a:r>
            <a:endParaRPr lang="en-US" sz="1200"/>
          </a:p>
        </p:txBody>
      </p:sp>
      <p:sp>
        <p:nvSpPr>
          <p:cNvPr id="10" name="Rectangle 5">
            <a:extLst>
              <a:ext uri="{FF2B5EF4-FFF2-40B4-BE49-F238E27FC236}">
                <a16:creationId xmlns:a16="http://schemas.microsoft.com/office/drawing/2014/main" id="{3E084B00-7B45-EC1E-050F-5C35EE9FF75C}"/>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F4F9BD76-8D2D-87B3-2D57-27A8DA038EDE}"/>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err="1">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DC8B867-0033-9220-4959-027DC0DA8730}"/>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2F09847F-7C5E-6F7B-91CA-514AFA647C1E}"/>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DA89FD4-2191-4E5E-7BBD-040C11690439}"/>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6" name="Rectangle 5">
            <a:extLst>
              <a:ext uri="{FF2B5EF4-FFF2-40B4-BE49-F238E27FC236}">
                <a16:creationId xmlns:a16="http://schemas.microsoft.com/office/drawing/2014/main" id="{4FD89ED5-E75C-3B5B-8C1E-C138426BD442}"/>
              </a:ext>
            </a:extLst>
          </p:cNvPr>
          <p:cNvSpPr/>
          <p:nvPr/>
        </p:nvSpPr>
        <p:spPr>
          <a:xfrm>
            <a:off x="758827" y="3539323"/>
            <a:ext cx="63589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or: Elbow 9">
            <a:extLst>
              <a:ext uri="{FF2B5EF4-FFF2-40B4-BE49-F238E27FC236}">
                <a16:creationId xmlns:a16="http://schemas.microsoft.com/office/drawing/2014/main" id="{7D8699F2-AE5E-2449-47B5-D2EEE90B3106}"/>
              </a:ext>
            </a:extLst>
          </p:cNvPr>
          <p:cNvCxnSpPr>
            <a:cxnSpLocks/>
            <a:stCxn id="16" idx="3"/>
            <a:endCxn id="17" idx="1"/>
          </p:cNvCxnSpPr>
          <p:nvPr/>
        </p:nvCxnSpPr>
        <p:spPr>
          <a:xfrm>
            <a:off x="1394725" y="3607216"/>
            <a:ext cx="2007208" cy="5266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40C1954D-C445-DEAA-80EF-0155D4484616}"/>
              </a:ext>
            </a:extLst>
          </p:cNvPr>
          <p:cNvSpPr>
            <a:spLocks noChangeAspect="1"/>
          </p:cNvSpPr>
          <p:nvPr/>
        </p:nvSpPr>
        <p:spPr bwMode="gray">
          <a:xfrm>
            <a:off x="668548" y="34290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89772522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D26F1-DD1A-2E46-11C3-E48AE225217B}"/>
              </a:ext>
            </a:extLst>
          </p:cNvPr>
          <p:cNvPicPr>
            <a:picLocks noGrp="1" noRot="1" noChangeAspect="1" noMove="1" noResize="1" noEditPoints="1" noAdjustHandles="1" noChangeArrowheads="1" noChangeShapeType="1" noCrop="1"/>
          </p:cNvPicPr>
          <p:nvPr/>
        </p:nvPicPr>
        <p:blipFill>
          <a:blip r:embed="rId3"/>
          <a:srcRect l="712" r="2459"/>
          <a:stretch/>
        </p:blipFill>
        <p:spPr>
          <a:xfrm>
            <a:off x="188578" y="1095277"/>
            <a:ext cx="7948423" cy="38125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Επισκόπηση Οικονομικών Προσφορών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εξετάσετε τις προσφορές των Προμηθευτών στα Στοιχεία</a:t>
            </a:r>
            <a:r>
              <a:rPr lang="en-US" dirty="0"/>
              <a:t>:</a:t>
            </a:r>
          </a:p>
          <a:p>
            <a:pPr marL="342900" indent="-342900" algn="just">
              <a:buClr>
                <a:srgbClr val="F15822"/>
              </a:buClr>
              <a:buFont typeface="+mj-lt"/>
              <a:buAutoNum type="arabicPeriod"/>
            </a:pPr>
            <a:r>
              <a:rPr lang="el-GR" dirty="0"/>
              <a:t>Μεταβείτε στην ενότητα Κατανομή Βραβείων και επεκτείνετε τον </a:t>
            </a:r>
            <a:r>
              <a:rPr lang="el-GR" b="1" dirty="0"/>
              <a:t>Φάκελο 2 1.0 </a:t>
            </a:r>
            <a:r>
              <a:rPr lang="el-GR" dirty="0"/>
              <a:t>και τον </a:t>
            </a:r>
            <a:r>
              <a:rPr lang="el-GR" b="1" dirty="0"/>
              <a:t>Φάκελο 2 2.0 </a:t>
            </a:r>
            <a:r>
              <a:rPr lang="el-GR" dirty="0"/>
              <a:t>για να εξετάσετε την προσφορά του Προμηθευτή. Μπορείτε επίσης να επεκτείνετε τα Στοιχεία μέσα στον Φάκελο αν χρειάζεται να ελέγξετε περαιτέρω πληροφορίες.</a:t>
            </a:r>
            <a:endParaRPr lang="en-US" dirty="0"/>
          </a:p>
          <a:p>
            <a:pPr marL="342900" indent="-342900" algn="just">
              <a:buClr>
                <a:srgbClr val="F15822"/>
              </a:buClr>
              <a:buFont typeface="+mj-lt"/>
              <a:buAutoNum type="arabicPeriod"/>
            </a:pPr>
            <a:r>
              <a:rPr lang="el-GR" dirty="0"/>
              <a:t>Το </a:t>
            </a:r>
            <a:r>
              <a:rPr lang="el-GR" b="1" dirty="0"/>
              <a:t>Συνολικό Κόστος </a:t>
            </a:r>
            <a:r>
              <a:rPr lang="el-GR" dirty="0"/>
              <a:t>για κάθε Προμηθευτή υπολογίζεται ως η διαφορά μεταξύ του Συνολικού Αθροίσματος των κόστους όλων των στοιχείων που πωλήθηκαν στον προμηθευτή και του Συνολικού Αθροίσματος των στοιχείων που πωλήθηκαν στον πελάτη.</a:t>
            </a:r>
            <a:endParaRPr lang="en-US" dirty="0"/>
          </a:p>
          <a:p>
            <a:pPr marL="342900" indent="-342900" algn="just">
              <a:buClr>
                <a:srgbClr val="F15822"/>
              </a:buClr>
              <a:buFont typeface="+mj-lt"/>
              <a:buAutoNum type="arabicPeriod"/>
            </a:pPr>
            <a:endParaRPr lang="en-US" dirty="0"/>
          </a:p>
        </p:txBody>
      </p:sp>
      <p:sp>
        <p:nvSpPr>
          <p:cNvPr id="12" name="Rectangle 5">
            <a:extLst>
              <a:ext uri="{FF2B5EF4-FFF2-40B4-BE49-F238E27FC236}">
                <a16:creationId xmlns:a16="http://schemas.microsoft.com/office/drawing/2014/main" id="{97389A5F-B8E6-BE72-D230-B6D3BD654716}"/>
              </a:ext>
            </a:extLst>
          </p:cNvPr>
          <p:cNvSpPr/>
          <p:nvPr/>
        </p:nvSpPr>
        <p:spPr>
          <a:xfrm>
            <a:off x="336296" y="1347293"/>
            <a:ext cx="2166619"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284884" y="2487673"/>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231649" y="23905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Rectangle 5">
            <a:extLst>
              <a:ext uri="{FF2B5EF4-FFF2-40B4-BE49-F238E27FC236}">
                <a16:creationId xmlns:a16="http://schemas.microsoft.com/office/drawing/2014/main" id="{13865AB1-CA0E-F8A7-8BE8-8F3FD0CCB8AC}"/>
              </a:ext>
            </a:extLst>
          </p:cNvPr>
          <p:cNvSpPr/>
          <p:nvPr/>
        </p:nvSpPr>
        <p:spPr>
          <a:xfrm>
            <a:off x="253747" y="3281878"/>
            <a:ext cx="7883254" cy="4727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0A61554-4FE1-2B53-37C9-C486FD3C48D3}"/>
              </a:ext>
            </a:extLst>
          </p:cNvPr>
          <p:cNvSpPr/>
          <p:nvPr/>
        </p:nvSpPr>
        <p:spPr>
          <a:xfrm>
            <a:off x="4832612" y="2323486"/>
            <a:ext cx="3304390" cy="202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9">
            <a:extLst>
              <a:ext uri="{FF2B5EF4-FFF2-40B4-BE49-F238E27FC236}">
                <a16:creationId xmlns:a16="http://schemas.microsoft.com/office/drawing/2014/main" id="{2298D7A7-A52A-8264-C6D1-BE6C02949A1D}"/>
              </a:ext>
            </a:extLst>
          </p:cNvPr>
          <p:cNvSpPr>
            <a:spLocks noChangeAspect="1"/>
          </p:cNvSpPr>
          <p:nvPr/>
        </p:nvSpPr>
        <p:spPr bwMode="gray">
          <a:xfrm>
            <a:off x="4660236" y="23508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2</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272572A-23B6-BEB8-E09D-D8FB9FE7AF01}"/>
              </a:ext>
            </a:extLst>
          </p:cNvPr>
          <p:cNvPicPr>
            <a:picLocks noGrp="1" noRot="1" noChangeAspect="1" noMove="1" noResize="1" noEditPoints="1" noAdjustHandles="1" noChangeArrowheads="1" noChangeShapeType="1" noCrop="1"/>
          </p:cNvPicPr>
          <p:nvPr/>
        </p:nvPicPr>
        <p:blipFill>
          <a:blip r:embed="rId4"/>
          <a:stretch>
            <a:fillRect/>
          </a:stretch>
        </p:blipFill>
        <p:spPr>
          <a:xfrm>
            <a:off x="7696068" y="2366499"/>
            <a:ext cx="409632" cy="95263"/>
          </a:xfrm>
          <a:prstGeom prst="rect">
            <a:avLst/>
          </a:prstGeom>
        </p:spPr>
      </p:pic>
      <p:pic>
        <p:nvPicPr>
          <p:cNvPr id="15" name="Picture 14">
            <a:extLst>
              <a:ext uri="{FF2B5EF4-FFF2-40B4-BE49-F238E27FC236}">
                <a16:creationId xmlns:a16="http://schemas.microsoft.com/office/drawing/2014/main" id="{E11B37CC-D9D9-CD1D-B41A-831F3DE8C428}"/>
              </a:ext>
            </a:extLst>
          </p:cNvPr>
          <p:cNvPicPr>
            <a:picLocks noGrp="1" noRot="1" noChangeAspect="1" noMove="1" noResize="1" noEditPoints="1" noAdjustHandles="1" noChangeArrowheads="1" noChangeShapeType="1" noCrop="1"/>
          </p:cNvPicPr>
          <p:nvPr/>
        </p:nvPicPr>
        <p:blipFill>
          <a:blip r:embed="rId5"/>
          <a:stretch>
            <a:fillRect/>
          </a:stretch>
        </p:blipFill>
        <p:spPr>
          <a:xfrm>
            <a:off x="4897735" y="2338838"/>
            <a:ext cx="476316" cy="95263"/>
          </a:xfrm>
          <a:prstGeom prst="rect">
            <a:avLst/>
          </a:prstGeom>
        </p:spPr>
      </p:pic>
      <p:pic>
        <p:nvPicPr>
          <p:cNvPr id="22" name="Picture 21">
            <a:extLst>
              <a:ext uri="{FF2B5EF4-FFF2-40B4-BE49-F238E27FC236}">
                <a16:creationId xmlns:a16="http://schemas.microsoft.com/office/drawing/2014/main" id="{DFBBC54C-7DD1-F8AB-E5CC-79501EEF10DA}"/>
              </a:ext>
            </a:extLst>
          </p:cNvPr>
          <p:cNvPicPr>
            <a:picLocks noGrp="1" noRot="1" noChangeAspect="1" noMove="1" noResize="1" noEditPoints="1" noAdjustHandles="1" noChangeArrowheads="1" noChangeShapeType="1" noCrop="1"/>
          </p:cNvPicPr>
          <p:nvPr/>
        </p:nvPicPr>
        <p:blipFill>
          <a:blip r:embed="rId6"/>
          <a:stretch>
            <a:fillRect/>
          </a:stretch>
        </p:blipFill>
        <p:spPr>
          <a:xfrm>
            <a:off x="4897735" y="2991274"/>
            <a:ext cx="476316" cy="142895"/>
          </a:xfrm>
          <a:prstGeom prst="rect">
            <a:avLst/>
          </a:prstGeom>
        </p:spPr>
      </p:pic>
      <p:pic>
        <p:nvPicPr>
          <p:cNvPr id="24" name="Picture 23">
            <a:extLst>
              <a:ext uri="{FF2B5EF4-FFF2-40B4-BE49-F238E27FC236}">
                <a16:creationId xmlns:a16="http://schemas.microsoft.com/office/drawing/2014/main" id="{06865136-C644-7A74-FBB8-E40399A2CA9A}"/>
              </a:ext>
            </a:extLst>
          </p:cNvPr>
          <p:cNvPicPr>
            <a:picLocks noGrp="1" noRot="1" noChangeAspect="1" noMove="1" noResize="1" noEditPoints="1" noAdjustHandles="1" noChangeArrowheads="1" noChangeShapeType="1" noCrop="1"/>
          </p:cNvPicPr>
          <p:nvPr/>
        </p:nvPicPr>
        <p:blipFill>
          <a:blip r:embed="rId7"/>
          <a:stretch>
            <a:fillRect/>
          </a:stretch>
        </p:blipFill>
        <p:spPr>
          <a:xfrm>
            <a:off x="7677015" y="2991274"/>
            <a:ext cx="447737" cy="123842"/>
          </a:xfrm>
          <a:prstGeom prst="rect">
            <a:avLst/>
          </a:prstGeom>
        </p:spPr>
      </p:pic>
      <p:pic>
        <p:nvPicPr>
          <p:cNvPr id="26" name="Picture 25">
            <a:extLst>
              <a:ext uri="{FF2B5EF4-FFF2-40B4-BE49-F238E27FC236}">
                <a16:creationId xmlns:a16="http://schemas.microsoft.com/office/drawing/2014/main" id="{D8DFC858-1B19-39F0-1D54-C0661FE1273E}"/>
              </a:ext>
            </a:extLst>
          </p:cNvPr>
          <p:cNvPicPr>
            <a:picLocks noGrp="1" noRot="1" noChangeAspect="1" noMove="1" noResize="1" noEditPoints="1" noAdjustHandles="1" noChangeArrowheads="1" noChangeShapeType="1" noCrop="1"/>
          </p:cNvPicPr>
          <p:nvPr/>
        </p:nvPicPr>
        <p:blipFill>
          <a:blip r:embed="rId8"/>
          <a:stretch>
            <a:fillRect/>
          </a:stretch>
        </p:blipFill>
        <p:spPr>
          <a:xfrm>
            <a:off x="4931077" y="3347159"/>
            <a:ext cx="409632" cy="123842"/>
          </a:xfrm>
          <a:prstGeom prst="rect">
            <a:avLst/>
          </a:prstGeom>
        </p:spPr>
      </p:pic>
      <p:pic>
        <p:nvPicPr>
          <p:cNvPr id="28" name="Picture 27">
            <a:extLst>
              <a:ext uri="{FF2B5EF4-FFF2-40B4-BE49-F238E27FC236}">
                <a16:creationId xmlns:a16="http://schemas.microsoft.com/office/drawing/2014/main" id="{8C29A6D4-723E-65FF-D71E-26699FE2CE80}"/>
              </a:ext>
            </a:extLst>
          </p:cNvPr>
          <p:cNvPicPr>
            <a:picLocks noGrp="1" noRot="1" noChangeAspect="1" noMove="1" noResize="1" noEditPoints="1" noAdjustHandles="1" noChangeArrowheads="1" noChangeShapeType="1" noCrop="1"/>
          </p:cNvPicPr>
          <p:nvPr/>
        </p:nvPicPr>
        <p:blipFill>
          <a:blip r:embed="rId9"/>
          <a:stretch>
            <a:fillRect/>
          </a:stretch>
        </p:blipFill>
        <p:spPr>
          <a:xfrm>
            <a:off x="7686540" y="3399553"/>
            <a:ext cx="428685" cy="104790"/>
          </a:xfrm>
          <a:prstGeom prst="rect">
            <a:avLst/>
          </a:prstGeom>
        </p:spPr>
      </p:pic>
      <p:pic>
        <p:nvPicPr>
          <p:cNvPr id="30" name="Picture 29">
            <a:extLst>
              <a:ext uri="{FF2B5EF4-FFF2-40B4-BE49-F238E27FC236}">
                <a16:creationId xmlns:a16="http://schemas.microsoft.com/office/drawing/2014/main" id="{FC0B4ED4-35BD-18B0-F823-9AE739A766CE}"/>
              </a:ext>
            </a:extLst>
          </p:cNvPr>
          <p:cNvPicPr>
            <a:picLocks noGrp="1" noRot="1" noChangeAspect="1" noMove="1" noResize="1" noEditPoints="1" noAdjustHandles="1" noChangeArrowheads="1" noChangeShapeType="1" noCrop="1"/>
          </p:cNvPicPr>
          <p:nvPr/>
        </p:nvPicPr>
        <p:blipFill>
          <a:blip r:embed="rId10"/>
          <a:stretch>
            <a:fillRect/>
          </a:stretch>
        </p:blipFill>
        <p:spPr>
          <a:xfrm>
            <a:off x="4931077" y="3475938"/>
            <a:ext cx="466790" cy="104790"/>
          </a:xfrm>
          <a:prstGeom prst="rect">
            <a:avLst/>
          </a:prstGeom>
        </p:spPr>
      </p:pic>
      <p:pic>
        <p:nvPicPr>
          <p:cNvPr id="32" name="Picture 31">
            <a:extLst>
              <a:ext uri="{FF2B5EF4-FFF2-40B4-BE49-F238E27FC236}">
                <a16:creationId xmlns:a16="http://schemas.microsoft.com/office/drawing/2014/main" id="{27F7AF07-8070-BBF6-7FC3-0B35C0368448}"/>
              </a:ext>
            </a:extLst>
          </p:cNvPr>
          <p:cNvPicPr>
            <a:picLocks noGrp="1" noRot="1" noChangeAspect="1" noMove="1" noResize="1" noEditPoints="1" noAdjustHandles="1" noChangeArrowheads="1" noChangeShapeType="1" noCrop="1"/>
          </p:cNvPicPr>
          <p:nvPr/>
        </p:nvPicPr>
        <p:blipFill>
          <a:blip r:embed="rId11"/>
          <a:stretch>
            <a:fillRect/>
          </a:stretch>
        </p:blipFill>
        <p:spPr>
          <a:xfrm>
            <a:off x="3747432" y="3612666"/>
            <a:ext cx="1650435" cy="104790"/>
          </a:xfrm>
          <a:prstGeom prst="rect">
            <a:avLst/>
          </a:prstGeom>
        </p:spPr>
      </p:pic>
      <p:pic>
        <p:nvPicPr>
          <p:cNvPr id="34" name="Picture 33">
            <a:extLst>
              <a:ext uri="{FF2B5EF4-FFF2-40B4-BE49-F238E27FC236}">
                <a16:creationId xmlns:a16="http://schemas.microsoft.com/office/drawing/2014/main" id="{EDD9CB92-B8F8-011A-22A6-4F28DAE5FA9D}"/>
              </a:ext>
            </a:extLst>
          </p:cNvPr>
          <p:cNvPicPr>
            <a:picLocks noGrp="1" noRot="1" noChangeAspect="1" noMove="1" noResize="1" noEditPoints="1" noAdjustHandles="1" noChangeArrowheads="1" noChangeShapeType="1" noCrop="1"/>
          </p:cNvPicPr>
          <p:nvPr/>
        </p:nvPicPr>
        <p:blipFill>
          <a:blip r:embed="rId12"/>
          <a:stretch>
            <a:fillRect/>
          </a:stretch>
        </p:blipFill>
        <p:spPr>
          <a:xfrm>
            <a:off x="4716468" y="4746834"/>
            <a:ext cx="624241" cy="93170"/>
          </a:xfrm>
          <a:prstGeom prst="rect">
            <a:avLst/>
          </a:prstGeom>
        </p:spPr>
      </p:pic>
      <p:pic>
        <p:nvPicPr>
          <p:cNvPr id="36" name="Picture 35">
            <a:extLst>
              <a:ext uri="{FF2B5EF4-FFF2-40B4-BE49-F238E27FC236}">
                <a16:creationId xmlns:a16="http://schemas.microsoft.com/office/drawing/2014/main" id="{0739ECD1-67E6-B1EF-9034-E6326CB59CF9}"/>
              </a:ext>
            </a:extLst>
          </p:cNvPr>
          <p:cNvPicPr>
            <a:picLocks noGrp="1" noRot="1" noChangeAspect="1" noMove="1" noResize="1" noEditPoints="1" noAdjustHandles="1" noChangeArrowheads="1" noChangeShapeType="1" noCrop="1"/>
          </p:cNvPicPr>
          <p:nvPr/>
        </p:nvPicPr>
        <p:blipFill>
          <a:blip r:embed="rId13"/>
          <a:stretch>
            <a:fillRect/>
          </a:stretch>
        </p:blipFill>
        <p:spPr>
          <a:xfrm>
            <a:off x="7534358" y="4700249"/>
            <a:ext cx="559018" cy="93170"/>
          </a:xfrm>
          <a:prstGeom prst="rect">
            <a:avLst/>
          </a:prstGeom>
        </p:spPr>
      </p:pic>
    </p:spTree>
    <p:extLst>
      <p:ext uri="{BB962C8B-B14F-4D97-AF65-F5344CB8AC3E}">
        <p14:creationId xmlns:p14="http://schemas.microsoft.com/office/powerpoint/2010/main" val="97838527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72D592-B124-897A-FF78-4C3C5970AC20}"/>
              </a:ext>
            </a:extLst>
          </p:cNvPr>
          <p:cNvPicPr>
            <a:picLocks noChangeAspect="1"/>
          </p:cNvPicPr>
          <p:nvPr/>
        </p:nvPicPr>
        <p:blipFill>
          <a:blip r:embed="rId3"/>
          <a:stretch>
            <a:fillRect/>
          </a:stretch>
        </p:blipFill>
        <p:spPr>
          <a:xfrm>
            <a:off x="285397" y="1079500"/>
            <a:ext cx="7891904" cy="21764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Λήψη των συνημμένων που υπέβαλαν οι προμηθευτές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n-US" dirty="0"/>
              <a:t>The User can easily download all the Customer/s  attachments in few steps.</a:t>
            </a:r>
            <a:r>
              <a:rPr lang="el-GR" dirty="0"/>
              <a:t> Ο Χρήστης μπορεί εύκολα να κατεβάσει όλα τα συνημμένα των Πελατών σε λίγα βήματα.</a:t>
            </a:r>
          </a:p>
          <a:p>
            <a:pPr algn="just">
              <a:buClr>
                <a:srgbClr val="F15822"/>
              </a:buClr>
            </a:pPr>
            <a:r>
              <a:rPr lang="el-GR" dirty="0"/>
              <a:t>Μέσα στη σελίδα του Διαγωνισμού:</a:t>
            </a:r>
            <a:endParaRPr lang="en-US" dirty="0"/>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πληροφοριών προμηθευτή</a:t>
            </a:r>
            <a:r>
              <a:rPr lang="el-GR" dirty="0"/>
              <a:t>.</a:t>
            </a:r>
          </a:p>
          <a:p>
            <a:pPr marL="342900" indent="-342900" algn="just">
              <a:buClr>
                <a:srgbClr val="F15822"/>
              </a:buClr>
              <a:buFont typeface="+mj-lt"/>
              <a:buAutoNum type="arabicPeriod"/>
            </a:pPr>
            <a:r>
              <a:rPr lang="el-GR" dirty="0"/>
              <a:t>Κάντε κλικ στο </a:t>
            </a:r>
            <a:r>
              <a:rPr lang="el-GR" b="1" dirty="0"/>
              <a:t>Λήψη Συνημμένων Προμηθευτή.</a:t>
            </a:r>
            <a:endParaRPr lang="en-US" b="1" dirty="0"/>
          </a:p>
          <a:p>
            <a:pPr algn="just">
              <a:buClr>
                <a:srgbClr val="F15822"/>
              </a:buClr>
            </a:pPr>
            <a:r>
              <a:rPr lang="el-GR" dirty="0"/>
              <a:t>Ένα νέο παράθυρο θα ανοίξει όπως φαίνεται στην επόμενη διαφάνεια</a:t>
            </a:r>
            <a:r>
              <a:rPr lang="en-US" dirty="0"/>
              <a:t>.</a:t>
            </a:r>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372247" y="2708585"/>
            <a:ext cx="1500462" cy="2001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7021332" y="2343446"/>
            <a:ext cx="1082404"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291345" y="26035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6947450" y="22711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26663" y="1135437"/>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858770" y="127288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Tree>
    <p:extLst>
      <p:ext uri="{BB962C8B-B14F-4D97-AF65-F5344CB8AC3E}">
        <p14:creationId xmlns:p14="http://schemas.microsoft.com/office/powerpoint/2010/main" val="251907640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9AA5EA-8981-4BEE-3E0A-B17DD9F2CD22}"/>
              </a:ext>
            </a:extLst>
          </p:cNvPr>
          <p:cNvPicPr>
            <a:picLocks noChangeAspect="1"/>
          </p:cNvPicPr>
          <p:nvPr/>
        </p:nvPicPr>
        <p:blipFill>
          <a:blip r:embed="rId3"/>
          <a:stretch>
            <a:fillRect/>
          </a:stretch>
        </p:blipFill>
        <p:spPr>
          <a:xfrm>
            <a:off x="197207" y="1228781"/>
            <a:ext cx="7855650" cy="384249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Λήψη των συνημμένων που υπέβαλαν οι προμηθευτές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Η ίδια διαδικασία ισχύει για την επιλογή Πελάτη. Ο Χρήστης μπορεί είτε να επιλέξει να κατεβάσει τα συνημμένα όλων των Πελατών είτε συγκεκριμένων Πελατών.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Αυτόματα θα ξεκινήσει η λήψη.</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65760" y="2792664"/>
            <a:ext cx="960119" cy="2347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2952206" y="2746037"/>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1230456" y="27247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265932" y="26781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11" name="Rectangle 5">
            <a:extLst>
              <a:ext uri="{FF2B5EF4-FFF2-40B4-BE49-F238E27FC236}">
                <a16:creationId xmlns:a16="http://schemas.microsoft.com/office/drawing/2014/main" id="{1A0B2BBC-7030-3308-378E-07C4DBDA92F8}"/>
              </a:ext>
            </a:extLst>
          </p:cNvPr>
          <p:cNvSpPr/>
          <p:nvPr/>
        </p:nvSpPr>
        <p:spPr>
          <a:xfrm>
            <a:off x="4583731" y="1771844"/>
            <a:ext cx="1088051" cy="3404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DCCD4C-614E-4D33-87E1-AE776E63A8C5}"/>
              </a:ext>
            </a:extLst>
          </p:cNvPr>
          <p:cNvSpPr>
            <a:spLocks noChangeAspect="1"/>
          </p:cNvSpPr>
          <p:nvPr/>
        </p:nvSpPr>
        <p:spPr bwMode="gray">
          <a:xfrm>
            <a:off x="5603889" y="17039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4" name="Rectangle 5">
            <a:extLst>
              <a:ext uri="{FF2B5EF4-FFF2-40B4-BE49-F238E27FC236}">
                <a16:creationId xmlns:a16="http://schemas.microsoft.com/office/drawing/2014/main" id="{72815E9E-F09C-6CE2-8323-3F4030B771D9}"/>
              </a:ext>
            </a:extLst>
          </p:cNvPr>
          <p:cNvSpPr/>
          <p:nvPr/>
        </p:nvSpPr>
        <p:spPr>
          <a:xfrm>
            <a:off x="6885432" y="4717904"/>
            <a:ext cx="550974" cy="2921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F97C0E-99AF-E7A3-DFCD-A144B006C15B}"/>
              </a:ext>
            </a:extLst>
          </p:cNvPr>
          <p:cNvSpPr>
            <a:spLocks noChangeAspect="1"/>
          </p:cNvSpPr>
          <p:nvPr/>
        </p:nvSpPr>
        <p:spPr bwMode="gray">
          <a:xfrm>
            <a:off x="7368513" y="46500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Tree>
    <p:extLst>
      <p:ext uri="{BB962C8B-B14F-4D97-AF65-F5344CB8AC3E}">
        <p14:creationId xmlns:p14="http://schemas.microsoft.com/office/powerpoint/2010/main" val="41222012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7ED671-3262-94E4-2596-5AED21EE6B5E}"/>
              </a:ext>
            </a:extLst>
          </p:cNvPr>
          <p:cNvPicPr>
            <a:picLocks noChangeAspect="1"/>
          </p:cNvPicPr>
          <p:nvPr/>
        </p:nvPicPr>
        <p:blipFill>
          <a:blip r:embed="rId3"/>
          <a:srcRect r="837"/>
          <a:stretch/>
        </p:blipFill>
        <p:spPr>
          <a:xfrm>
            <a:off x="210312" y="1088166"/>
            <a:ext cx="7946136" cy="23408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μαζική εξαγωγή των Προσφορών των Προμηθευτών</a:t>
            </a:r>
            <a:r>
              <a:rPr lang="en-US" dirty="0"/>
              <a:t>:</a:t>
            </a:r>
          </a:p>
          <a:p>
            <a:pPr marL="342900" indent="-342900" algn="just">
              <a:buClr>
                <a:srgbClr val="F15822"/>
              </a:buClr>
              <a:buFont typeface="+mj-lt"/>
              <a:buAutoNum type="arabicPeriod"/>
            </a:pPr>
            <a:r>
              <a:rPr lang="el-GR" dirty="0"/>
              <a:t>Μεταβείτε στην ενότητα </a:t>
            </a:r>
            <a:r>
              <a:rPr lang="el-GR" b="1" dirty="0"/>
              <a:t>Κατακύρωση Βέλτιστη Προσφορά</a:t>
            </a:r>
            <a:r>
              <a:rPr lang="el-GR" dirty="0"/>
              <a:t> και κάντε κλικ στο εικονίδιο </a:t>
            </a:r>
            <a:r>
              <a:rPr lang="el-GR" b="1" dirty="0"/>
              <a:t>Λήψης</a:t>
            </a:r>
            <a:r>
              <a:rPr lang="el-GR" dirty="0"/>
              <a:t>.</a:t>
            </a:r>
            <a:endParaRPr lang="en-US" dirty="0"/>
          </a:p>
          <a:p>
            <a:pPr marL="342900" indent="-342900" algn="just">
              <a:buClr>
                <a:srgbClr val="F15822"/>
              </a:buClr>
              <a:buFont typeface="+mj-lt"/>
              <a:buAutoNum type="arabicPeriod"/>
            </a:pPr>
            <a:r>
              <a:rPr lang="el-GR" dirty="0"/>
              <a:t>Κάντε κλικ στην </a:t>
            </a:r>
            <a:r>
              <a:rPr lang="el-GR" b="1" dirty="0"/>
              <a:t>Αναφορά Σύγκρισης Προσφορών</a:t>
            </a:r>
            <a:r>
              <a:rPr lang="en-US" b="1" dirty="0"/>
              <a:t>.</a:t>
            </a:r>
          </a:p>
          <a:p>
            <a:pPr marL="342900" indent="-342900" algn="just">
              <a:buClr>
                <a:srgbClr val="F15822"/>
              </a:buClr>
              <a:buFont typeface="+mj-lt"/>
              <a:buAutoNum type="arabicPeriod"/>
            </a:pPr>
            <a:endParaRPr lang="en-US" dirty="0"/>
          </a:p>
          <a:p>
            <a:pPr marL="342900" indent="-342900" algn="just">
              <a:buClr>
                <a:srgbClr val="F15822"/>
              </a:buClr>
              <a:buFont typeface="+mj-lt"/>
              <a:buAutoNum type="arabicPeriod"/>
            </a:pPr>
            <a:endParaRPr lang="en-US" dirty="0"/>
          </a:p>
        </p:txBody>
      </p:sp>
      <p:sp>
        <p:nvSpPr>
          <p:cNvPr id="11" name="Rectangle 5">
            <a:extLst>
              <a:ext uri="{FF2B5EF4-FFF2-40B4-BE49-F238E27FC236}">
                <a16:creationId xmlns:a16="http://schemas.microsoft.com/office/drawing/2014/main" id="{1669C77A-6B6B-B5CD-1859-B18A178C8776}"/>
              </a:ext>
            </a:extLst>
          </p:cNvPr>
          <p:cNvSpPr/>
          <p:nvPr/>
        </p:nvSpPr>
        <p:spPr>
          <a:xfrm>
            <a:off x="7239091" y="1735752"/>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171198" y="18732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cxnSp>
        <p:nvCxnSpPr>
          <p:cNvPr id="15" name="Connector: Elbow 9">
            <a:extLst>
              <a:ext uri="{FF2B5EF4-FFF2-40B4-BE49-F238E27FC236}">
                <a16:creationId xmlns:a16="http://schemas.microsoft.com/office/drawing/2014/main" id="{EFF5010D-D33C-B924-F563-0B601F24CDD1}"/>
              </a:ext>
            </a:extLst>
          </p:cNvPr>
          <p:cNvCxnSpPr>
            <a:cxnSpLocks/>
            <a:stCxn id="11" idx="1"/>
            <a:endCxn id="7" idx="0"/>
          </p:cNvCxnSpPr>
          <p:nvPr/>
        </p:nvCxnSpPr>
        <p:spPr>
          <a:xfrm rot="10800000" flipV="1">
            <a:off x="6241245" y="1838423"/>
            <a:ext cx="997847" cy="3761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084BC4A-45B3-562A-FEE8-1291C09C7343}"/>
              </a:ext>
            </a:extLst>
          </p:cNvPr>
          <p:cNvPicPr>
            <a:picLocks noChangeAspect="1"/>
          </p:cNvPicPr>
          <p:nvPr/>
        </p:nvPicPr>
        <p:blipFill>
          <a:blip r:embed="rId4"/>
          <a:srcRect t="2584" b="2956"/>
          <a:stretch/>
        </p:blipFill>
        <p:spPr>
          <a:xfrm>
            <a:off x="5175504" y="2214565"/>
            <a:ext cx="2131479" cy="1406459"/>
          </a:xfrm>
          <a:prstGeom prst="rect">
            <a:avLst/>
          </a:prstGeom>
          <a:solidFill>
            <a:srgbClr val="FF0000"/>
          </a:solidFill>
          <a:ln>
            <a:solidFill>
              <a:srgbClr val="FF0000"/>
            </a:solidFill>
            <a:prstDash val="dash"/>
          </a:ln>
        </p:spPr>
      </p:pic>
      <p:sp>
        <p:nvSpPr>
          <p:cNvPr id="20" name="Rectangle 5">
            <a:extLst>
              <a:ext uri="{FF2B5EF4-FFF2-40B4-BE49-F238E27FC236}">
                <a16:creationId xmlns:a16="http://schemas.microsoft.com/office/drawing/2014/main" id="{4D456AC1-2CE4-C935-2BA6-199DF2874F3E}"/>
              </a:ext>
            </a:extLst>
          </p:cNvPr>
          <p:cNvSpPr/>
          <p:nvPr/>
        </p:nvSpPr>
        <p:spPr>
          <a:xfrm>
            <a:off x="5246370" y="3001129"/>
            <a:ext cx="1992721" cy="2814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8394AB-502B-1DAB-B296-77CB46F885D6}"/>
              </a:ext>
            </a:extLst>
          </p:cNvPr>
          <p:cNvSpPr>
            <a:spLocks noChangeAspect="1"/>
          </p:cNvSpPr>
          <p:nvPr/>
        </p:nvSpPr>
        <p:spPr bwMode="gray">
          <a:xfrm>
            <a:off x="5183819" y="31467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Tree>
    <p:extLst>
      <p:ext uri="{BB962C8B-B14F-4D97-AF65-F5344CB8AC3E}">
        <p14:creationId xmlns:p14="http://schemas.microsoft.com/office/powerpoint/2010/main" val="20284682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328AF-3326-6962-0F81-B7A1F2C4B498}"/>
              </a:ext>
            </a:extLst>
          </p:cNvPr>
          <p:cNvPicPr>
            <a:picLocks noChangeAspect="1"/>
          </p:cNvPicPr>
          <p:nvPr/>
        </p:nvPicPr>
        <p:blipFill>
          <a:blip r:embed="rId3"/>
          <a:stretch>
            <a:fillRect/>
          </a:stretch>
        </p:blipFill>
        <p:spPr>
          <a:xfrm>
            <a:off x="217316" y="1115854"/>
            <a:ext cx="7941472" cy="42707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Ένα παράθυρο με τίτλο </a:t>
            </a:r>
            <a:r>
              <a:rPr lang="el-GR" b="1" dirty="0"/>
              <a:t>Αναφορά σύγκρισης προσφορών </a:t>
            </a:r>
            <a:r>
              <a:rPr lang="el-GR" dirty="0"/>
              <a:t>θα ανοίξει</a:t>
            </a:r>
            <a:r>
              <a:rPr lang="en-US" dirty="0"/>
              <a:t>:</a:t>
            </a:r>
          </a:p>
          <a:p>
            <a:pPr marL="342900" indent="-342900" algn="just">
              <a:buClr>
                <a:srgbClr val="F15822"/>
              </a:buClr>
              <a:buFont typeface="+mj-lt"/>
              <a:buAutoNum type="arabicPeriod"/>
            </a:pPr>
            <a:r>
              <a:rPr lang="el-GR" dirty="0"/>
              <a:t>Κάντε κλικ στο </a:t>
            </a:r>
            <a:r>
              <a:rPr lang="el-GR" b="1" dirty="0"/>
              <a:t>Ρύθμιση αναφοράς</a:t>
            </a:r>
            <a:endParaRPr lang="en-US" b="1" dirty="0"/>
          </a:p>
          <a:p>
            <a:pPr marL="342900" indent="-342900" algn="just">
              <a:buClr>
                <a:srgbClr val="F15822"/>
              </a:buClr>
              <a:buFont typeface="+mj-lt"/>
              <a:buAutoNum type="arabicPeriod"/>
            </a:pPr>
            <a:r>
              <a:rPr lang="el-GR" dirty="0"/>
              <a:t>Κάντε κλικ στο </a:t>
            </a:r>
            <a:r>
              <a:rPr lang="el-GR" b="1" dirty="0"/>
              <a:t>Εξαγωγή</a:t>
            </a:r>
            <a:endParaRPr lang="en-US" dirty="0"/>
          </a:p>
          <a:p>
            <a:pPr marL="342900" indent="-342900" algn="just">
              <a:buClr>
                <a:srgbClr val="F15822"/>
              </a:buClr>
              <a:buFont typeface="+mj-lt"/>
              <a:buAutoNum type="arabicPeriod"/>
            </a:pPr>
            <a:r>
              <a:rPr lang="el-GR" dirty="0"/>
              <a:t>Κάντε κλικ στο </a:t>
            </a:r>
            <a:r>
              <a:rPr lang="el-GR" b="1" dirty="0"/>
              <a:t>Συνέχεια</a:t>
            </a:r>
            <a:endParaRPr lang="en-US" dirty="0"/>
          </a:p>
          <a:p>
            <a:pPr marL="342900" indent="-342900" algn="just">
              <a:buClr>
                <a:srgbClr val="F15822"/>
              </a:buClr>
              <a:buFont typeface="+mj-lt"/>
              <a:buAutoNum type="arabicPeriod"/>
            </a:pPr>
            <a:endParaRPr lang="en-US" dirty="0"/>
          </a:p>
        </p:txBody>
      </p:sp>
      <p:sp>
        <p:nvSpPr>
          <p:cNvPr id="11" name="Rectangle 5">
            <a:extLst>
              <a:ext uri="{FF2B5EF4-FFF2-40B4-BE49-F238E27FC236}">
                <a16:creationId xmlns:a16="http://schemas.microsoft.com/office/drawing/2014/main" id="{1669C77A-6B6B-B5CD-1859-B18A178C8776}"/>
              </a:ext>
            </a:extLst>
          </p:cNvPr>
          <p:cNvSpPr/>
          <p:nvPr/>
        </p:nvSpPr>
        <p:spPr>
          <a:xfrm>
            <a:off x="1862701" y="1539267"/>
            <a:ext cx="1452960" cy="269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1794808" y="14795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20" name="Rectangle 5">
            <a:extLst>
              <a:ext uri="{FF2B5EF4-FFF2-40B4-BE49-F238E27FC236}">
                <a16:creationId xmlns:a16="http://schemas.microsoft.com/office/drawing/2014/main" id="{4D456AC1-2CE4-C935-2BA6-199DF2874F3E}"/>
              </a:ext>
            </a:extLst>
          </p:cNvPr>
          <p:cNvSpPr/>
          <p:nvPr/>
        </p:nvSpPr>
        <p:spPr>
          <a:xfrm>
            <a:off x="6813917" y="5009975"/>
            <a:ext cx="645255" cy="3868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8394AB-502B-1DAB-B296-77CB46F885D6}"/>
              </a:ext>
            </a:extLst>
          </p:cNvPr>
          <p:cNvSpPr>
            <a:spLocks noChangeAspect="1"/>
          </p:cNvSpPr>
          <p:nvPr/>
        </p:nvSpPr>
        <p:spPr bwMode="gray">
          <a:xfrm>
            <a:off x="6746023" y="49263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l-GR" sz="800" b="1" dirty="0">
                <a:solidFill>
                  <a:srgbClr val="FF0000"/>
                </a:solidFill>
              </a:rPr>
              <a:t>2</a:t>
            </a:r>
            <a:endParaRPr lang="en-GB" sz="800" b="1" dirty="0">
              <a:solidFill>
                <a:srgbClr val="FF0000"/>
              </a:solidFill>
            </a:endParaRPr>
          </a:p>
        </p:txBody>
      </p:sp>
      <p:cxnSp>
        <p:nvCxnSpPr>
          <p:cNvPr id="9" name="Connector: Elbow 9">
            <a:extLst>
              <a:ext uri="{FF2B5EF4-FFF2-40B4-BE49-F238E27FC236}">
                <a16:creationId xmlns:a16="http://schemas.microsoft.com/office/drawing/2014/main" id="{E90E102C-40A4-400D-577D-92782C8DAF37}"/>
              </a:ext>
            </a:extLst>
          </p:cNvPr>
          <p:cNvCxnSpPr>
            <a:cxnSpLocks/>
            <a:stCxn id="20" idx="1"/>
          </p:cNvCxnSpPr>
          <p:nvPr/>
        </p:nvCxnSpPr>
        <p:spPr>
          <a:xfrm rot="10800000">
            <a:off x="5224345" y="4784992"/>
            <a:ext cx="1589573" cy="41842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206193AC-2B22-BB6D-1944-D47CD2BEBE5F}"/>
              </a:ext>
            </a:extLst>
          </p:cNvPr>
          <p:cNvPicPr>
            <a:picLocks noChangeAspect="1"/>
          </p:cNvPicPr>
          <p:nvPr/>
        </p:nvPicPr>
        <p:blipFill>
          <a:blip r:embed="rId4"/>
          <a:stretch>
            <a:fillRect/>
          </a:stretch>
        </p:blipFill>
        <p:spPr>
          <a:xfrm>
            <a:off x="1787510" y="4083678"/>
            <a:ext cx="3416347" cy="1557768"/>
          </a:xfrm>
          <a:prstGeom prst="rect">
            <a:avLst/>
          </a:prstGeom>
          <a:ln>
            <a:solidFill>
              <a:srgbClr val="FF0000"/>
            </a:solidFill>
            <a:prstDash val="dash"/>
          </a:ln>
        </p:spPr>
      </p:pic>
      <p:sp>
        <p:nvSpPr>
          <p:cNvPr id="18" name="Rectangle 5">
            <a:extLst>
              <a:ext uri="{FF2B5EF4-FFF2-40B4-BE49-F238E27FC236}">
                <a16:creationId xmlns:a16="http://schemas.microsoft.com/office/drawing/2014/main" id="{A2242000-45CC-49A3-3C2E-78D50A6EC3C1}"/>
              </a:ext>
            </a:extLst>
          </p:cNvPr>
          <p:cNvSpPr/>
          <p:nvPr/>
        </p:nvSpPr>
        <p:spPr>
          <a:xfrm>
            <a:off x="4416552" y="5246083"/>
            <a:ext cx="713232" cy="3953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86093D-DCE6-26C1-E273-50D8ACD54777}"/>
              </a:ext>
            </a:extLst>
          </p:cNvPr>
          <p:cNvSpPr>
            <a:spLocks noChangeAspect="1"/>
          </p:cNvSpPr>
          <p:nvPr/>
        </p:nvSpPr>
        <p:spPr bwMode="gray">
          <a:xfrm>
            <a:off x="4315158" y="51880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Tree>
    <p:extLst>
      <p:ext uri="{BB962C8B-B14F-4D97-AF65-F5344CB8AC3E}">
        <p14:creationId xmlns:p14="http://schemas.microsoft.com/office/powerpoint/2010/main" val="419655698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αναφορά (σε </a:t>
            </a:r>
            <a:r>
              <a:rPr lang="el-GR" b="1" dirty="0"/>
              <a:t>μορφή Excel</a:t>
            </a:r>
            <a:r>
              <a:rPr lang="el-GR" dirty="0"/>
              <a:t>) περιέχει όλες τις προσφορές των Προμηθευτών.</a:t>
            </a:r>
            <a:endParaRPr lang="en-US" dirty="0"/>
          </a:p>
        </p:txBody>
      </p:sp>
      <p:pic>
        <p:nvPicPr>
          <p:cNvPr id="5" name="Picture 4">
            <a:extLst>
              <a:ext uri="{FF2B5EF4-FFF2-40B4-BE49-F238E27FC236}">
                <a16:creationId xmlns:a16="http://schemas.microsoft.com/office/drawing/2014/main" id="{CBB40000-3C34-8ADF-B61D-608686875C67}"/>
              </a:ext>
            </a:extLst>
          </p:cNvPr>
          <p:cNvPicPr>
            <a:picLocks noChangeAspect="1"/>
          </p:cNvPicPr>
          <p:nvPr/>
        </p:nvPicPr>
        <p:blipFill>
          <a:blip r:embed="rId3"/>
          <a:stretch>
            <a:fillRect/>
          </a:stretch>
        </p:blipFill>
        <p:spPr>
          <a:xfrm>
            <a:off x="228600" y="1174178"/>
            <a:ext cx="7924292" cy="3788484"/>
          </a:xfrm>
          <a:prstGeom prst="rect">
            <a:avLst/>
          </a:prstGeom>
        </p:spPr>
      </p:pic>
    </p:spTree>
    <p:extLst>
      <p:ext uri="{BB962C8B-B14F-4D97-AF65-F5344CB8AC3E}">
        <p14:creationId xmlns:p14="http://schemas.microsoft.com/office/powerpoint/2010/main" val="36158605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D9D9D9"/>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a:solidFill>
            <a:srgbClr val="D9D9D9"/>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a:solidFill>
            <a:srgbClr val="009AD7"/>
          </a:solidFill>
        </p:spPr>
        <p:txBody>
          <a:bodyPr anchor="ctr"/>
          <a:lstStyle/>
          <a:p>
            <a:pPr algn="l">
              <a:defRPr/>
            </a:pPr>
            <a:r>
              <a:rPr lang="el-GR" sz="1800" dirty="0"/>
              <a:t>Ανάθεση</a:t>
            </a:r>
            <a:endParaRPr lang="en-US" sz="1800" dirty="0"/>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a:solidFill>
            <a:srgbClr val="009AD7"/>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9096941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FB632-FFF3-6033-121C-87F04AC58F94}"/>
              </a:ext>
            </a:extLst>
          </p:cNvPr>
          <p:cNvPicPr>
            <a:picLocks noGrp="1" noRot="1" noChangeAspect="1" noMove="1" noResize="1" noEditPoints="1" noAdjustHandles="1" noChangeArrowheads="1" noChangeShapeType="1" noCrop="1"/>
          </p:cNvPicPr>
          <p:nvPr/>
        </p:nvPicPr>
        <p:blipFill>
          <a:blip r:embed="rId3"/>
          <a:srcRect r="9517"/>
          <a:stretch/>
        </p:blipFill>
        <p:spPr>
          <a:xfrm>
            <a:off x="199467" y="1116726"/>
            <a:ext cx="7664225" cy="37110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r>
              <a:rPr lang="el-GR" b="1" dirty="0">
                <a:solidFill>
                  <a:prstClr val="black"/>
                </a:solidFill>
                <a:ea typeface="+mn-ea"/>
              </a:rPr>
              <a:t> </a:t>
            </a:r>
            <a:r>
              <a:rPr lang="en-US" b="1" dirty="0"/>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αναθέσετε σε έναν Προμηθευτή, είναι απαραίτητο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Σεναρίων Ανάθεσης της σελίδας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n-US" b="1" dirty="0"/>
              <a:t>.</a:t>
            </a:r>
          </a:p>
          <a:p>
            <a:pPr algn="just">
              <a:buClr>
                <a:srgbClr val="F15822"/>
              </a:buClr>
            </a:pPr>
            <a:endParaRPr lang="en-US" dirty="0"/>
          </a:p>
          <a:p>
            <a:pPr algn="just">
              <a:buClr>
                <a:srgbClr val="F15822"/>
              </a:buClr>
            </a:pPr>
            <a:r>
              <a:rPr lang="el-GR" b="1" dirty="0">
                <a:solidFill>
                  <a:srgbClr val="FF0000"/>
                </a:solidFill>
              </a:rPr>
              <a:t>ΣΗΜΕΙΩΣΗ: Τα πρώτα δύο σενάρια είναι προεπιλεγμένα σενάρια που δημιουργούνται από το ARIBA. Για ένα </a:t>
            </a:r>
            <a:r>
              <a:rPr lang="en-US" b="1" dirty="0">
                <a:solidFill>
                  <a:srgbClr val="FF0000"/>
                </a:solidFill>
              </a:rPr>
              <a:t>mixed divestment</a:t>
            </a:r>
            <a:r>
              <a:rPr lang="el-GR" b="1" dirty="0">
                <a:solidFill>
                  <a:srgbClr val="FF0000"/>
                </a:solidFill>
              </a:rPr>
              <a:t>, προτείνεται να δημιουργήσετε ένα προσαρμοσμένο σενάριο για να αναθέσετε στον προμηθευτή.</a:t>
            </a:r>
          </a:p>
        </p:txBody>
      </p:sp>
      <p:sp>
        <p:nvSpPr>
          <p:cNvPr id="13" name="Rectangle 5">
            <a:extLst>
              <a:ext uri="{FF2B5EF4-FFF2-40B4-BE49-F238E27FC236}">
                <a16:creationId xmlns:a16="http://schemas.microsoft.com/office/drawing/2014/main" id="{56A4C7DF-9E5F-314C-A4C1-6FD14EF3F4F8}"/>
              </a:ext>
            </a:extLst>
          </p:cNvPr>
          <p:cNvSpPr/>
          <p:nvPr/>
        </p:nvSpPr>
        <p:spPr>
          <a:xfrm>
            <a:off x="4174103" y="3763024"/>
            <a:ext cx="324745" cy="4059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4038319" y="36951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1" idx="1"/>
          </p:cNvCxnSpPr>
          <p:nvPr/>
        </p:nvCxnSpPr>
        <p:spPr>
          <a:xfrm flipV="1">
            <a:off x="4498848" y="3577080"/>
            <a:ext cx="535199" cy="38892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251FC04-DB38-D3C2-E335-C12352CC5788}"/>
              </a:ext>
            </a:extLst>
          </p:cNvPr>
          <p:cNvPicPr>
            <a:picLocks noGrp="1" noRot="1" noChangeAspect="1" noMove="1" noResize="1" noEditPoints="1" noAdjustHandles="1" noChangeArrowheads="1" noChangeShapeType="1" noCrop="1"/>
          </p:cNvPicPr>
          <p:nvPr/>
        </p:nvPicPr>
        <p:blipFill>
          <a:blip r:embed="rId4"/>
          <a:srcRect l="5487" t="66635" r="77275" b="23492"/>
          <a:stretch/>
        </p:blipFill>
        <p:spPr>
          <a:xfrm>
            <a:off x="501652" y="3577080"/>
            <a:ext cx="851661" cy="373041"/>
          </a:xfrm>
          <a:prstGeom prst="rect">
            <a:avLst/>
          </a:prstGeom>
        </p:spPr>
      </p:pic>
      <p:pic>
        <p:nvPicPr>
          <p:cNvPr id="7" name="Picture 6">
            <a:extLst>
              <a:ext uri="{FF2B5EF4-FFF2-40B4-BE49-F238E27FC236}">
                <a16:creationId xmlns:a16="http://schemas.microsoft.com/office/drawing/2014/main" id="{E6AD9ACA-EFE3-3934-D1BD-D1348B0AA556}"/>
              </a:ext>
            </a:extLst>
          </p:cNvPr>
          <p:cNvPicPr>
            <a:picLocks noGrp="1" noRot="1" noChangeAspect="1" noMove="1" noResize="1" noEditPoints="1" noAdjustHandles="1" noChangeArrowheads="1" noChangeShapeType="1" noCrop="1"/>
          </p:cNvPicPr>
          <p:nvPr/>
        </p:nvPicPr>
        <p:blipFill>
          <a:blip r:embed="rId5"/>
          <a:stretch>
            <a:fillRect/>
          </a:stretch>
        </p:blipFill>
        <p:spPr>
          <a:xfrm>
            <a:off x="2387907" y="3577080"/>
            <a:ext cx="853514" cy="371888"/>
          </a:xfrm>
          <a:prstGeom prst="rect">
            <a:avLst/>
          </a:prstGeom>
        </p:spPr>
      </p:pic>
      <p:pic>
        <p:nvPicPr>
          <p:cNvPr id="11" name="Picture 10">
            <a:extLst>
              <a:ext uri="{FF2B5EF4-FFF2-40B4-BE49-F238E27FC236}">
                <a16:creationId xmlns:a16="http://schemas.microsoft.com/office/drawing/2014/main" id="{FFFE88B7-09E4-2057-0D54-B01A2BBEFCF9}"/>
              </a:ext>
            </a:extLst>
          </p:cNvPr>
          <p:cNvPicPr>
            <a:picLocks noChangeAspect="1"/>
          </p:cNvPicPr>
          <p:nvPr/>
        </p:nvPicPr>
        <p:blipFill>
          <a:blip r:embed="rId6"/>
          <a:stretch>
            <a:fillRect/>
          </a:stretch>
        </p:blipFill>
        <p:spPr>
          <a:xfrm>
            <a:off x="5034047" y="1943825"/>
            <a:ext cx="3114693" cy="3266509"/>
          </a:xfrm>
          <a:prstGeom prst="rect">
            <a:avLst/>
          </a:prstGeom>
          <a:ln>
            <a:solidFill>
              <a:srgbClr val="FF0000"/>
            </a:solidFill>
            <a:prstDash val="dash"/>
          </a:ln>
        </p:spPr>
      </p:pic>
      <p:sp>
        <p:nvSpPr>
          <p:cNvPr id="25" name="Rectangle 5">
            <a:extLst>
              <a:ext uri="{FF2B5EF4-FFF2-40B4-BE49-F238E27FC236}">
                <a16:creationId xmlns:a16="http://schemas.microsoft.com/office/drawing/2014/main" id="{4550B1E8-2BEF-8630-A4C1-A617F357E825}"/>
              </a:ext>
            </a:extLst>
          </p:cNvPr>
          <p:cNvSpPr/>
          <p:nvPr/>
        </p:nvSpPr>
        <p:spPr>
          <a:xfrm>
            <a:off x="5245604" y="2351645"/>
            <a:ext cx="2338025" cy="4890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B92F4BEF-EC21-C290-2605-55A6BCCF659E}"/>
              </a:ext>
            </a:extLst>
          </p:cNvPr>
          <p:cNvSpPr/>
          <p:nvPr/>
        </p:nvSpPr>
        <p:spPr>
          <a:xfrm>
            <a:off x="7043535" y="4868894"/>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5177712" y="22691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907750" y="4827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99922037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2B52BA-2522-4CCD-D914-435E2D19C49C}"/>
              </a:ext>
            </a:extLst>
          </p:cNvPr>
          <p:cNvPicPr>
            <a:picLocks noChangeAspect="1"/>
          </p:cNvPicPr>
          <p:nvPr/>
        </p:nvPicPr>
        <p:blipFill>
          <a:blip r:embed="rId3"/>
          <a:stretch>
            <a:fillRect/>
          </a:stretch>
        </p:blipFill>
        <p:spPr>
          <a:xfrm>
            <a:off x="178085" y="1129839"/>
            <a:ext cx="7975031" cy="29666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Μεταβείτε στην ενότητα Κατακύρωση </a:t>
            </a:r>
            <a:r>
              <a:rPr lang="en-US" dirty="0"/>
              <a:t>Manual Scenario </a:t>
            </a:r>
            <a:r>
              <a:rPr lang="el-GR" dirty="0"/>
              <a:t>στη σελίδα του Διαγωνισμού.</a:t>
            </a:r>
            <a:endParaRPr lang="en-US" dirty="0"/>
          </a:p>
          <a:p>
            <a:pPr marL="228600" indent="-228600" algn="just">
              <a:buClr>
                <a:srgbClr val="F15822"/>
              </a:buClr>
              <a:buFont typeface="+mj-lt"/>
              <a:buAutoNum type="arabicPeriod" startAt="4"/>
            </a:pPr>
            <a:r>
              <a:rPr lang="el-GR" dirty="0"/>
              <a:t>Κάντε κλικ στις τρείς τελείες δίπλα στον Πελάτη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endParaRPr lang="en-US" b="1" dirty="0"/>
          </a:p>
          <a:p>
            <a:pPr marL="228600" indent="-228600" algn="just">
              <a:buClr>
                <a:srgbClr val="F15822"/>
              </a:buClr>
              <a:buFont typeface="+mj-lt"/>
              <a:buAutoNum type="arabicPeriod" startAt="4"/>
            </a:pPr>
            <a:r>
              <a:rPr lang="el-GR" dirty="0"/>
              <a:t>Εισάγετε το ποσοστό που θέλετε να κατανείμετε σε αυτόν τον Πελάτη.</a:t>
            </a:r>
          </a:p>
          <a:p>
            <a:pPr marL="228600" indent="-228600" algn="just">
              <a:buClr>
                <a:srgbClr val="F15822"/>
              </a:buClr>
              <a:buFont typeface="+mj-lt"/>
              <a:buAutoNum type="arabicPeriod" startAt="4"/>
            </a:pPr>
            <a:r>
              <a:rPr lang="el-GR" dirty="0"/>
              <a:t>Κάντε κλικ στην </a:t>
            </a:r>
            <a:r>
              <a:rPr lang="el-GR" b="1" dirty="0"/>
              <a:t>Ανάθεση</a:t>
            </a:r>
            <a:r>
              <a:rPr lang="en-US" b="1"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949185" y="2186183"/>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881292" y="20503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6088213" y="2647450"/>
            <a:ext cx="1799354" cy="300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234351" y="2254076"/>
            <a:ext cx="753539" cy="3933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816664" y="25795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p:cNvCxnSpPr>
          <p:nvPr/>
        </p:nvCxnSpPr>
        <p:spPr>
          <a:xfrm rot="10800000" flipV="1">
            <a:off x="3769665" y="2797602"/>
            <a:ext cx="2318549" cy="118162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6A86FF6-48C2-35BF-AECD-4442CE5A3C7D}"/>
              </a:ext>
            </a:extLst>
          </p:cNvPr>
          <p:cNvPicPr>
            <a:picLocks noChangeAspect="1"/>
          </p:cNvPicPr>
          <p:nvPr/>
        </p:nvPicPr>
        <p:blipFill>
          <a:blip r:embed="rId4"/>
          <a:stretch>
            <a:fillRect/>
          </a:stretch>
        </p:blipFill>
        <p:spPr>
          <a:xfrm>
            <a:off x="1921020" y="3979230"/>
            <a:ext cx="3697288" cy="1972270"/>
          </a:xfrm>
          <a:prstGeom prst="rect">
            <a:avLst/>
          </a:prstGeom>
          <a:ln>
            <a:solidFill>
              <a:srgbClr val="FF0000"/>
            </a:solidFill>
            <a:prstDash val="dash"/>
          </a:ln>
        </p:spPr>
      </p:pic>
      <p:sp>
        <p:nvSpPr>
          <p:cNvPr id="24" name="Rectangle 5">
            <a:extLst>
              <a:ext uri="{FF2B5EF4-FFF2-40B4-BE49-F238E27FC236}">
                <a16:creationId xmlns:a16="http://schemas.microsoft.com/office/drawing/2014/main" id="{62FD09AA-AD9B-A4FE-57ED-3C6E04FFC291}"/>
              </a:ext>
            </a:extLst>
          </p:cNvPr>
          <p:cNvSpPr/>
          <p:nvPr/>
        </p:nvSpPr>
        <p:spPr>
          <a:xfrm>
            <a:off x="2040331" y="5015171"/>
            <a:ext cx="1170590"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143028" y="49056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4041647" y="5542378"/>
            <a:ext cx="832427" cy="3715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3973754" y="54065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0158561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F048E2-D7F0-B049-E37A-B580064821C2}"/>
              </a:ext>
            </a:extLst>
          </p:cNvPr>
          <p:cNvPicPr>
            <a:picLocks noGrp="1" noRot="1" noChangeAspect="1" noMove="1" noResize="1" noEditPoints="1" noAdjustHandles="1" noChangeArrowheads="1" noChangeShapeType="1" noCrop="1"/>
          </p:cNvPicPr>
          <p:nvPr/>
        </p:nvPicPr>
        <p:blipFill>
          <a:blip r:embed="rId3"/>
          <a:stretch>
            <a:fillRect/>
          </a:stretch>
        </p:blipFill>
        <p:spPr>
          <a:xfrm>
            <a:off x="1965906" y="1280816"/>
            <a:ext cx="4754986" cy="47109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a:t>
            </a:r>
            <a:r>
              <a:rPr lang="el-GR" dirty="0"/>
              <a:t>, το προσαρμοσμένο σενάριο είναι τώρα ορατό.</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2113448" y="2445577"/>
            <a:ext cx="2129367" cy="1566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54DF761-0D94-0138-91C7-46E58AC4E88D}"/>
              </a:ext>
            </a:extLst>
          </p:cNvPr>
          <p:cNvPicPr>
            <a:picLocks noGrp="1" noRot="1" noChangeAspect="1" noMove="1" noResize="1" noEditPoints="1" noAdjustHandles="1" noChangeArrowheads="1" noChangeShapeType="1" noCrop="1"/>
          </p:cNvPicPr>
          <p:nvPr/>
        </p:nvPicPr>
        <p:blipFill>
          <a:blip r:embed="rId4"/>
          <a:stretch>
            <a:fillRect/>
          </a:stretch>
        </p:blipFill>
        <p:spPr>
          <a:xfrm>
            <a:off x="2560320" y="1488347"/>
            <a:ext cx="1752935" cy="356933"/>
          </a:xfrm>
          <a:prstGeom prst="rect">
            <a:avLst/>
          </a:prstGeom>
        </p:spPr>
      </p:pic>
      <p:pic>
        <p:nvPicPr>
          <p:cNvPr id="11" name="Picture 10">
            <a:extLst>
              <a:ext uri="{FF2B5EF4-FFF2-40B4-BE49-F238E27FC236}">
                <a16:creationId xmlns:a16="http://schemas.microsoft.com/office/drawing/2014/main" id="{5BCD5C6F-DE3A-5690-D0DF-C2E6ECC69507}"/>
              </a:ext>
            </a:extLst>
          </p:cNvPr>
          <p:cNvPicPr>
            <a:picLocks noGrp="1" noRot="1" noChangeAspect="1" noMove="1" noResize="1" noEditPoints="1" noAdjustHandles="1" noChangeArrowheads="1" noChangeShapeType="1" noCrop="1"/>
          </p:cNvPicPr>
          <p:nvPr/>
        </p:nvPicPr>
        <p:blipFill>
          <a:blip r:embed="rId5"/>
          <a:stretch>
            <a:fillRect/>
          </a:stretch>
        </p:blipFill>
        <p:spPr>
          <a:xfrm>
            <a:off x="2258568" y="2115885"/>
            <a:ext cx="734063" cy="239842"/>
          </a:xfrm>
          <a:prstGeom prst="rect">
            <a:avLst/>
          </a:prstGeom>
        </p:spPr>
      </p:pic>
      <p:pic>
        <p:nvPicPr>
          <p:cNvPr id="13" name="Picture 12">
            <a:extLst>
              <a:ext uri="{FF2B5EF4-FFF2-40B4-BE49-F238E27FC236}">
                <a16:creationId xmlns:a16="http://schemas.microsoft.com/office/drawing/2014/main" id="{3807D8B4-DB81-54E4-A9AB-8A366D0A19E4}"/>
              </a:ext>
            </a:extLst>
          </p:cNvPr>
          <p:cNvPicPr>
            <a:picLocks noChangeAspect="1"/>
          </p:cNvPicPr>
          <p:nvPr/>
        </p:nvPicPr>
        <p:blipFill>
          <a:blip r:embed="rId6"/>
          <a:stretch>
            <a:fillRect/>
          </a:stretch>
        </p:blipFill>
        <p:spPr>
          <a:xfrm>
            <a:off x="2113448" y="4033816"/>
            <a:ext cx="4210745" cy="1054387"/>
          </a:xfrm>
          <a:prstGeom prst="rect">
            <a:avLst/>
          </a:prstGeom>
        </p:spPr>
      </p:pic>
      <p:sp>
        <p:nvSpPr>
          <p:cNvPr id="8" name="Rectangle 5">
            <a:extLst>
              <a:ext uri="{FF2B5EF4-FFF2-40B4-BE49-F238E27FC236}">
                <a16:creationId xmlns:a16="http://schemas.microsoft.com/office/drawing/2014/main" id="{315249F3-2229-0EE2-B936-993853A7762B}"/>
              </a:ext>
            </a:extLst>
          </p:cNvPr>
          <p:cNvSpPr/>
          <p:nvPr/>
        </p:nvSpPr>
        <p:spPr>
          <a:xfrm>
            <a:off x="3672137" y="4538513"/>
            <a:ext cx="2250350" cy="5496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5854594" y="44706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pic>
        <p:nvPicPr>
          <p:cNvPr id="15" name="Picture 14">
            <a:extLst>
              <a:ext uri="{FF2B5EF4-FFF2-40B4-BE49-F238E27FC236}">
                <a16:creationId xmlns:a16="http://schemas.microsoft.com/office/drawing/2014/main" id="{0687E974-A6D3-6B09-5839-39E86D2BF68B}"/>
              </a:ext>
            </a:extLst>
          </p:cNvPr>
          <p:cNvPicPr>
            <a:picLocks noGrp="1" noRot="1" noChangeAspect="1" noMove="1" noResize="1" noEditPoints="1" noAdjustHandles="1" noChangeArrowheads="1" noChangeShapeType="1" noCrop="1"/>
          </p:cNvPicPr>
          <p:nvPr/>
        </p:nvPicPr>
        <p:blipFill>
          <a:blip r:embed="rId7"/>
          <a:srcRect r="4384"/>
          <a:stretch/>
        </p:blipFill>
        <p:spPr>
          <a:xfrm>
            <a:off x="2061694" y="5669972"/>
            <a:ext cx="4503122" cy="304737"/>
          </a:xfrm>
          <a:prstGeom prst="rect">
            <a:avLst/>
          </a:prstGeom>
        </p:spPr>
      </p:pic>
    </p:spTree>
    <p:extLst>
      <p:ext uri="{BB962C8B-B14F-4D97-AF65-F5344CB8AC3E}">
        <p14:creationId xmlns:p14="http://schemas.microsoft.com/office/powerpoint/2010/main" val="110155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510158-7DC8-3A1F-8686-2CA645E9F5EE}"/>
              </a:ext>
            </a:extLst>
          </p:cNvPr>
          <p:cNvSpPr txBox="1"/>
          <p:nvPr/>
        </p:nvSpPr>
        <p:spPr>
          <a:xfrm>
            <a:off x="249265" y="813570"/>
            <a:ext cx="11693470" cy="10926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Η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διαδικασία προμήθειας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l-GR" sz="1200" b="1"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Sourcing</a:t>
            </a: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του SAP Ariba επιτρέπει στους οργανισμούς να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διαχειρίζονται όλες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τις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διαδικασίες υποβολής προσφορών</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Η διαδικασία αυτή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βοηθά στη συλλογή εγγράφων και πληροφοριών που θα χρησιμοποιηθούν από τους αγοραστές για τη μετέπειτα δημιουργία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του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RFQ</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αιτήμα</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προσφοράς).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Όσον αφορά τη διαδικασία προμήθειας της ΔΕΗ,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τα στάδια</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παρουσιάζονται παρακάτω.</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Οι εγκεκριμένοι προμηθευτές μπορούν να συμμετέχουν σε ανταγωνιστικές διαδικασίες υποβολής προσφορών στο Ariba, να περιλαμβάνονται σε συμβάσεις και, λόγω του συγχρονισμού με το SAP S/4HANA, να χρησιμοποιούνται σε μεταγενέστερες διαδικασίες εντός του συστήματος S/4 HANA.</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D1468C51-794E-8129-1B95-DBF65894DC47}"/>
              </a:ext>
            </a:extLst>
          </p:cNvPr>
          <p:cNvSpPr txBox="1"/>
          <p:nvPr/>
        </p:nvSpPr>
        <p:spPr>
          <a:xfrm>
            <a:off x="6124001" y="4116677"/>
            <a:ext cx="60120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Διαχείριση αντιρρήσεων</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προαιρετική διαδικασία. Οι προμηθευτές μπορούν να υποβάλουν ενστάσεις στην επιτροπή διαγωνισμού για τη διαδικασία αξιολόγησης των προσφορών.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Calibri" panose="020F0502020204030204"/>
                <a:ea typeface="+mn-ea"/>
                <a:cs typeface="+mn-cs"/>
              </a:rPr>
              <a:t>Οικονομική διαπραγμάτευση &amp; τελική προσφορά</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a:ln>
                  <a:noFill/>
                </a:ln>
                <a:solidFill>
                  <a:prstClr val="black"/>
                </a:solidFill>
                <a:effectLst/>
                <a:uLnTx/>
                <a:uFillTx/>
                <a:latin typeface="Calibri" panose="020F0502020204030204"/>
                <a:ea typeface="+mn-ea"/>
                <a:cs typeface="+mn-cs"/>
              </a:rPr>
              <a:t>προαιρετική διαδικασία. Αποσκοπεί στην επίτευξη βελτιωμένης και βέλτιστης και τελικής προσφοράς (BAFO) από τους προσφέροντες.</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Έγκριση ανάθεσης Διαγωνισμού</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τέταρτη και τελευταία φάση της διαδικασίας. Αποσκοπεί στην επιλογή του προτιμώμενου πλειοδότη. Μόλις εγκριθεί η ανάθεση, αρχίζει η φάση «Δημιουργία σύμβασης και εγκρίσεις».</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AD913D9F-5524-7CFF-7B57-9437C1AC3041}"/>
              </a:ext>
            </a:extLst>
          </p:cNvPr>
          <p:cNvSpPr>
            <a:spLocks noGrp="1"/>
          </p:cNvSpPr>
          <p:nvPr>
            <p:ph type="title"/>
          </p:nvPr>
        </p:nvSpPr>
        <p:spPr>
          <a:xfrm>
            <a:off x="249265" y="122678"/>
            <a:ext cx="11252200" cy="698501"/>
          </a:xfrm>
        </p:spPr>
        <p:txBody>
          <a:bodyPr>
            <a:normAutofit/>
          </a:bodyPr>
          <a:lstStyle/>
          <a:p>
            <a:r>
              <a:rPr lang="it-IT" sz="2000" b="1" dirty="0">
                <a:latin typeface="Calibri" panose="020F0502020204030204" pitchFamily="34" charset="0"/>
                <a:ea typeface="Verdana" panose="020B0604030504040204" pitchFamily="34" charset="0"/>
                <a:cs typeface="Calibri" panose="020F0502020204030204" pitchFamily="34" charset="0"/>
              </a:rPr>
              <a:t>1. </a:t>
            </a:r>
            <a:r>
              <a:rPr lang="el-GR" sz="2000" b="1" dirty="0">
                <a:latin typeface="Calibri" panose="020F0502020204030204" pitchFamily="34" charset="0"/>
                <a:ea typeface="Verdana" panose="020B0604030504040204" pitchFamily="34" charset="0"/>
                <a:cs typeface="Calibri" panose="020F0502020204030204" pitchFamily="34" charset="0"/>
              </a:rPr>
              <a:t>Διαδικασία Προμήθευσης</a:t>
            </a:r>
            <a:endParaRPr lang="it-IT" sz="2000" b="1" dirty="0">
              <a:latin typeface="Calibri" panose="020F0502020204030204" pitchFamily="34" charset="0"/>
              <a:ea typeface="Verdana" panose="020B0604030504040204" pitchFamily="34" charset="0"/>
              <a:cs typeface="Calibri" panose="020F0502020204030204" pitchFamily="34" charset="0"/>
            </a:endParaRPr>
          </a:p>
        </p:txBody>
      </p:sp>
      <p:sp>
        <p:nvSpPr>
          <p:cNvPr id="3" name="TextBox 11">
            <a:extLst>
              <a:ext uri="{FF2B5EF4-FFF2-40B4-BE49-F238E27FC236}">
                <a16:creationId xmlns:a16="http://schemas.microsoft.com/office/drawing/2014/main" id="{71D29046-B7F4-F644-8F49-089A762C4137}"/>
              </a:ext>
            </a:extLst>
          </p:cNvPr>
          <p:cNvSpPr txBox="1"/>
          <p:nvPr/>
        </p:nvSpPr>
        <p:spPr>
          <a:xfrm>
            <a:off x="56001" y="4116677"/>
            <a:ext cx="60120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Δημιουργία πρόσκλησης υποβολής προσφορών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πρώτη φάση της διαδικασίας Προμήθευσης. Το έργο προμήθειας και ο διαγωνισμός πρέπει να δημιουργηθούν στο SAP </a:t>
            </a:r>
            <a:r>
              <a:rPr kumimoji="0" lang="el-GR" sz="12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Ariba</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και μόλις ο διαγωνισμός προμήθειας εγκριθεί από τα όργανα έγκρισης, δημοσιεύεται στον προμηθευτή και αρχίζει η περίοδος υποβολής προσφορών.</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Τροποποίηση της πρόσκλησης υποβολής προσφορών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προαιρετική διαδικασία. Ο υπεύθυνος του έργου μπορεί να τροποποιήσει το διαγωνισμό πριν από την υποβολή του ή να διαπραγματευτεί τους τεχνικούς όρους κατά το άνοιγμα του τεχνικού φακέλου.</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Κοινοποίηση της πρόσκλησης και διαχείριση των αιτήσεων των υποψηφίων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δεύτερη φάση της διαδικασίας, όπου οι προμηθευτές μπορούν να υποβάλουν ερωτήσεις για διευκρινίσεις ή να ζητήσουν παράταση της προθεσμίας υποβολής των προσφορών.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Αξιολόγηση των προσφορών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τρίτη φάση της διαδικασίας. Ξεκινά μετά τη λήξη της προθεσμίας υποβολής των προσφορών.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1B42A4B-8D30-30C2-23B9-320CE84DB3E3}"/>
              </a:ext>
            </a:extLst>
          </p:cNvPr>
          <p:cNvPicPr>
            <a:picLocks noChangeAspect="1"/>
          </p:cNvPicPr>
          <p:nvPr/>
        </p:nvPicPr>
        <p:blipFill>
          <a:blip r:embed="rId2"/>
          <a:stretch>
            <a:fillRect/>
          </a:stretch>
        </p:blipFill>
        <p:spPr>
          <a:xfrm>
            <a:off x="3276461" y="1906177"/>
            <a:ext cx="5639077" cy="2178375"/>
          </a:xfrm>
          <a:prstGeom prst="rect">
            <a:avLst/>
          </a:prstGeom>
        </p:spPr>
      </p:pic>
    </p:spTree>
    <p:extLst>
      <p:ext uri="{BB962C8B-B14F-4D97-AF65-F5344CB8AC3E}">
        <p14:creationId xmlns:p14="http://schemas.microsoft.com/office/powerpoint/2010/main" val="235828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μέσω </a:t>
            </a:r>
            <a:r>
              <a:rPr lang="en-US" b="1" dirty="0"/>
              <a:t>Ariba </a:t>
            </a:r>
            <a:r>
              <a:rPr lang="it-IT" b="1" dirty="0"/>
              <a:t>(1/2)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μέσω Ariba:</a:t>
            </a:r>
          </a:p>
          <a:p>
            <a:pPr marL="228600" indent="-228600" algn="just" rtl="0">
              <a:buClr>
                <a:srgbClr val="F15822"/>
              </a:buClr>
              <a:buFont typeface="+mj-lt"/>
              <a:buAutoNum type="arabicPeriod"/>
            </a:pPr>
            <a:r>
              <a:rPr lang="el-GR" sz="1200"/>
              <a:t>Συνδεθείτε στο σύστημα </a:t>
            </a:r>
            <a:r>
              <a:rPr lang="en-US" sz="1200"/>
              <a:t>ARIBA και, στην αρχική σελίδα, μεταβείτε </a:t>
            </a:r>
            <a:r>
              <a:rPr lang="el-GR" sz="1200"/>
              <a:t>στην καρτέλα </a:t>
            </a:r>
            <a:r>
              <a:rPr lang="el-GR" sz="1200" b="1"/>
              <a:t>Διαχείριση</a:t>
            </a:r>
            <a:r>
              <a:rPr lang="en-US" sz="1200"/>
              <a:t> και κάντε </a:t>
            </a:r>
            <a:r>
              <a:rPr lang="en-US" sz="1200" err="1"/>
              <a:t>κλικ</a:t>
            </a:r>
            <a:r>
              <a:rPr lang="en-US" sz="1200"/>
              <a:t> </a:t>
            </a:r>
            <a:r>
              <a:rPr lang="el-GR" sz="1200"/>
              <a:t>στην επιλογή </a:t>
            </a:r>
            <a:r>
              <a:rPr lang="en-US" sz="1200" b="1" err="1"/>
              <a:t>Οι</a:t>
            </a:r>
            <a:r>
              <a:rPr lang="en-US" sz="1200" b="1"/>
              <a:t> </a:t>
            </a:r>
            <a:r>
              <a:rPr lang="en-US" sz="1200" b="1" err="1"/>
              <a:t>εργ</a:t>
            </a:r>
            <a:r>
              <a:rPr lang="en-US" sz="1200" b="1"/>
              <a:t>ασίες μου</a:t>
            </a:r>
            <a:r>
              <a:rPr lang="el-GR" sz="1200" b="1"/>
              <a:t>.</a:t>
            </a:r>
            <a:endParaRPr lang="en-US" sz="1200"/>
          </a:p>
          <a:p>
            <a:pPr marL="228600" indent="-228600" algn="just" rtl="0">
              <a:buClr>
                <a:srgbClr val="F15822"/>
              </a:buClr>
              <a:buFont typeface="+mj-lt"/>
              <a:buAutoNum type="arabicPeriod"/>
            </a:pPr>
            <a:r>
              <a:rPr lang="en-US" sz="1200"/>
              <a:t>Σ</a:t>
            </a:r>
            <a:r>
              <a:rPr lang="el-GR" sz="1200"/>
              <a:t>τη σελίδα </a:t>
            </a:r>
            <a:r>
              <a:rPr lang="en-US" sz="1200" b="1" err="1"/>
              <a:t>Οι</a:t>
            </a:r>
            <a:r>
              <a:rPr lang="en-US" sz="1200" b="1"/>
              <a:t> </a:t>
            </a:r>
            <a:r>
              <a:rPr lang="en-US" sz="1200" b="1" err="1"/>
              <a:t>εργ</a:t>
            </a:r>
            <a:r>
              <a:rPr lang="en-US" sz="1200" b="1"/>
              <a:t>ασίες μου</a:t>
            </a:r>
            <a:r>
              <a:rPr lang="en-US" sz="1200"/>
              <a:t>, αναζητήστε το </a:t>
            </a:r>
            <a:r>
              <a:rPr lang="el-GR" sz="1200"/>
              <a:t>Έργο/διαγωνισμό</a:t>
            </a:r>
            <a:r>
              <a:rPr lang="en-US" sz="1200"/>
              <a:t> </a:t>
            </a:r>
            <a:r>
              <a:rPr lang="el-GR" sz="1200"/>
              <a:t> για τον οποίο</a:t>
            </a:r>
            <a:r>
              <a:rPr lang="en-US" sz="1200"/>
              <a:t> θέλετε να ολοκληρώσετε την εργασία έγκρισης και κάντε κλικ στο</a:t>
            </a:r>
            <a:r>
              <a:rPr lang="el-GR" sz="1200"/>
              <a:t> βέλος </a:t>
            </a:r>
            <a:r>
              <a:rPr lang="en-US" sz="1200" b="1"/>
              <a:t>V</a:t>
            </a:r>
            <a:r>
              <a:rPr lang="el-GR" sz="1200"/>
              <a:t> </a:t>
            </a:r>
            <a:r>
              <a:rPr lang="en-US" sz="1200" err="1"/>
              <a:t>δί</a:t>
            </a:r>
            <a:r>
              <a:rPr lang="en-US" sz="1200"/>
              <a:t>πλα</a:t>
            </a:r>
            <a:r>
              <a:rPr lang="el-GR" sz="1200"/>
              <a:t> από την επιλογή </a:t>
            </a:r>
            <a:r>
              <a:rPr lang="en-US" sz="1200" b="1" err="1"/>
              <a:t>Έγκριση</a:t>
            </a:r>
            <a:r>
              <a:rPr lang="en-US" sz="1200" b="1"/>
              <a:t> </a:t>
            </a:r>
            <a:r>
              <a:rPr lang="el-GR" sz="1200" b="1"/>
              <a:t>δημοσίευσης και αλλαγών</a:t>
            </a:r>
            <a:r>
              <a:rPr lang="en-US" sz="1200" b="1"/>
              <a:t> RFI</a:t>
            </a:r>
            <a:r>
              <a:rPr lang="el-GR" sz="1200" b="1"/>
              <a:t>.</a:t>
            </a:r>
            <a:endParaRPr lang="en-US" sz="1200"/>
          </a:p>
          <a:p>
            <a:pPr marL="228600" indent="-228600" algn="just" rtl="0">
              <a:buClr>
                <a:srgbClr val="F15822"/>
              </a:buClr>
              <a:buFont typeface="+mj-lt"/>
              <a:buAutoNum type="arabicPeriod"/>
            </a:pPr>
            <a:r>
              <a:rPr lang="en-US" sz="1200"/>
              <a:t>Κάντε </a:t>
            </a:r>
            <a:r>
              <a:rPr lang="en-US" sz="1200" err="1"/>
              <a:t>κλικ</a:t>
            </a:r>
            <a:r>
              <a:rPr lang="en-US" sz="1200"/>
              <a:t> </a:t>
            </a:r>
            <a:r>
              <a:rPr lang="el-GR" sz="1200"/>
              <a:t>στην επιλογή </a:t>
            </a:r>
            <a:r>
              <a:rPr lang="el-GR" sz="1200" b="1"/>
              <a:t>Έγκριση</a:t>
            </a:r>
            <a:r>
              <a:rPr lang="el-GR" sz="1200"/>
              <a:t>.</a:t>
            </a:r>
            <a:endParaRPr lang="en-US" sz="1200"/>
          </a:p>
          <a:p>
            <a:pPr algn="just" rtl="0">
              <a:buClr>
                <a:srgbClr val="F15822"/>
              </a:buClr>
            </a:pPr>
            <a:r>
              <a:rPr lang="en-US" sz="1200" err="1"/>
              <a:t>Σημείω</a:t>
            </a:r>
            <a:r>
              <a:rPr lang="el-GR" sz="1200" err="1"/>
              <a:t>ση</a:t>
            </a:r>
            <a:r>
              <a:rPr lang="en-US" sz="1200"/>
              <a:t>:</a:t>
            </a:r>
            <a:r>
              <a:rPr lang="el-GR" sz="1200"/>
              <a:t> </a:t>
            </a:r>
            <a:r>
              <a:rPr lang="en-US" sz="1200" i="1" err="1"/>
              <a:t>Εάν</a:t>
            </a:r>
            <a:r>
              <a:rPr lang="en-US" sz="1200" i="1"/>
              <a:t> χρειάζεται, οι χρήστες μπορούν να φιλτράρουν τις εργασίες τους χρησιμοποιώντας την ενότητα Φίλτρο.</a:t>
            </a:r>
            <a:endParaRPr lang="en-US" sz="1200"/>
          </a:p>
        </p:txBody>
      </p:sp>
      <p:pic>
        <p:nvPicPr>
          <p:cNvPr id="12" name="Picture 11">
            <a:extLst>
              <a:ext uri="{FF2B5EF4-FFF2-40B4-BE49-F238E27FC236}">
                <a16:creationId xmlns:a16="http://schemas.microsoft.com/office/drawing/2014/main" id="{EFE60BEA-7306-AF46-764F-482766142D37}"/>
              </a:ext>
            </a:extLst>
          </p:cNvPr>
          <p:cNvPicPr>
            <a:picLocks noChangeAspect="1"/>
          </p:cNvPicPr>
          <p:nvPr/>
        </p:nvPicPr>
        <p:blipFill>
          <a:blip r:embed="rId3"/>
          <a:stretch>
            <a:fillRect/>
          </a:stretch>
        </p:blipFill>
        <p:spPr>
          <a:xfrm>
            <a:off x="183030" y="1101563"/>
            <a:ext cx="8000387" cy="747882"/>
          </a:xfrm>
          <a:prstGeom prst="rect">
            <a:avLst/>
          </a:prstGeom>
        </p:spPr>
      </p:pic>
      <p:sp>
        <p:nvSpPr>
          <p:cNvPr id="13" name="Rectangle 5">
            <a:extLst>
              <a:ext uri="{FF2B5EF4-FFF2-40B4-BE49-F238E27FC236}">
                <a16:creationId xmlns:a16="http://schemas.microsoft.com/office/drawing/2014/main" id="{C5873005-AFDE-B1FD-38DA-97152BF708B1}"/>
              </a:ext>
            </a:extLst>
          </p:cNvPr>
          <p:cNvSpPr/>
          <p:nvPr/>
        </p:nvSpPr>
        <p:spPr>
          <a:xfrm>
            <a:off x="7068778" y="1330890"/>
            <a:ext cx="1114639" cy="4354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615202A-E888-B55B-5951-A25ADB8DF7AE}"/>
              </a:ext>
            </a:extLst>
          </p:cNvPr>
          <p:cNvSpPr>
            <a:spLocks noChangeAspect="1"/>
          </p:cNvSpPr>
          <p:nvPr/>
        </p:nvSpPr>
        <p:spPr bwMode="gray">
          <a:xfrm>
            <a:off x="7000885" y="16720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0" name="Picture 19">
            <a:extLst>
              <a:ext uri="{FF2B5EF4-FFF2-40B4-BE49-F238E27FC236}">
                <a16:creationId xmlns:a16="http://schemas.microsoft.com/office/drawing/2014/main" id="{3119E28C-5545-024A-8323-FF0CA431224D}"/>
              </a:ext>
            </a:extLst>
          </p:cNvPr>
          <p:cNvPicPr>
            <a:picLocks noChangeAspect="1"/>
          </p:cNvPicPr>
          <p:nvPr/>
        </p:nvPicPr>
        <p:blipFill>
          <a:blip r:embed="rId4"/>
          <a:stretch>
            <a:fillRect/>
          </a:stretch>
        </p:blipFill>
        <p:spPr>
          <a:xfrm>
            <a:off x="1833264" y="2709022"/>
            <a:ext cx="3639345" cy="2814324"/>
          </a:xfrm>
          <a:prstGeom prst="rect">
            <a:avLst/>
          </a:prstGeom>
        </p:spPr>
      </p:pic>
      <p:sp>
        <p:nvSpPr>
          <p:cNvPr id="21" name="Rettangolo 18">
            <a:extLst>
              <a:ext uri="{FF2B5EF4-FFF2-40B4-BE49-F238E27FC236}">
                <a16:creationId xmlns:a16="http://schemas.microsoft.com/office/drawing/2014/main" id="{79D308DE-23C3-4F03-2A81-EBE02969B3C4}"/>
              </a:ext>
            </a:extLst>
          </p:cNvPr>
          <p:cNvSpPr/>
          <p:nvPr/>
        </p:nvSpPr>
        <p:spPr>
          <a:xfrm>
            <a:off x="4794626" y="4411024"/>
            <a:ext cx="677983" cy="25334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a:extLst>
              <a:ext uri="{FF2B5EF4-FFF2-40B4-BE49-F238E27FC236}">
                <a16:creationId xmlns:a16="http://schemas.microsoft.com/office/drawing/2014/main" id="{6F26F76F-42F4-2864-18E5-1C0472733484}"/>
              </a:ext>
            </a:extLst>
          </p:cNvPr>
          <p:cNvSpPr/>
          <p:nvPr/>
        </p:nvSpPr>
        <p:spPr>
          <a:xfrm>
            <a:off x="1967463" y="4277183"/>
            <a:ext cx="1431520" cy="3871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28FB1CF-07D5-BC86-B48B-7355E00A809F}"/>
              </a:ext>
            </a:extLst>
          </p:cNvPr>
          <p:cNvSpPr>
            <a:spLocks noChangeAspect="1"/>
          </p:cNvSpPr>
          <p:nvPr/>
        </p:nvSpPr>
        <p:spPr bwMode="gray">
          <a:xfrm>
            <a:off x="3434794" y="44019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5" name="Rectangle 5">
            <a:extLst>
              <a:ext uri="{FF2B5EF4-FFF2-40B4-BE49-F238E27FC236}">
                <a16:creationId xmlns:a16="http://schemas.microsoft.com/office/drawing/2014/main" id="{DCF93BD2-A480-789E-36B9-0FAADD055AA1}"/>
              </a:ext>
            </a:extLst>
          </p:cNvPr>
          <p:cNvSpPr/>
          <p:nvPr/>
        </p:nvSpPr>
        <p:spPr>
          <a:xfrm>
            <a:off x="2061839" y="5157402"/>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0D6688D-1276-4902-FB64-FCCB8F09B96F}"/>
              </a:ext>
            </a:extLst>
          </p:cNvPr>
          <p:cNvSpPr>
            <a:spLocks noChangeAspect="1"/>
          </p:cNvSpPr>
          <p:nvPr/>
        </p:nvSpPr>
        <p:spPr bwMode="gray">
          <a:xfrm>
            <a:off x="2807287" y="51478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27" name="Connector: Elbow 9">
            <a:extLst>
              <a:ext uri="{FF2B5EF4-FFF2-40B4-BE49-F238E27FC236}">
                <a16:creationId xmlns:a16="http://schemas.microsoft.com/office/drawing/2014/main" id="{CA8CC391-5DB9-9FB7-4639-366B3E95885F}"/>
              </a:ext>
            </a:extLst>
          </p:cNvPr>
          <p:cNvCxnSpPr>
            <a:cxnSpLocks/>
            <a:endCxn id="25" idx="1"/>
          </p:cNvCxnSpPr>
          <p:nvPr/>
        </p:nvCxnSpPr>
        <p:spPr>
          <a:xfrm rot="16200000" flipH="1">
            <a:off x="1605109" y="4763810"/>
            <a:ext cx="809516" cy="10394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27543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Προαιρετικά, ο Χρήστης μπορεί να δημιουργήσει περισσότερα από ένα προσαρμοσμένα σενάρια. Η διαδικασία είναι η ίδια όπως περιγράφεται στις προηγούμενες διαφάνειες.</a:t>
            </a:r>
            <a:r>
              <a:rPr lang="en-US" dirty="0"/>
              <a:t> </a:t>
            </a:r>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DB849782-BCE3-A42E-0377-E693465A625C}"/>
              </a:ext>
            </a:extLst>
          </p:cNvPr>
          <p:cNvPicPr>
            <a:picLocks noChangeAspect="1"/>
          </p:cNvPicPr>
          <p:nvPr/>
        </p:nvPicPr>
        <p:blipFill>
          <a:blip r:embed="rId3"/>
          <a:stretch>
            <a:fillRect/>
          </a:stretch>
        </p:blipFill>
        <p:spPr>
          <a:xfrm>
            <a:off x="1649640" y="1391392"/>
            <a:ext cx="4831132" cy="4392705"/>
          </a:xfrm>
          <a:prstGeom prst="rect">
            <a:avLst/>
          </a:prstGeom>
        </p:spPr>
      </p:pic>
      <p:pic>
        <p:nvPicPr>
          <p:cNvPr id="8" name="Picture 7">
            <a:extLst>
              <a:ext uri="{FF2B5EF4-FFF2-40B4-BE49-F238E27FC236}">
                <a16:creationId xmlns:a16="http://schemas.microsoft.com/office/drawing/2014/main" id="{D67BBC60-E131-3E92-30D1-65AB10F79312}"/>
              </a:ext>
            </a:extLst>
          </p:cNvPr>
          <p:cNvPicPr>
            <a:picLocks noChangeAspect="1"/>
          </p:cNvPicPr>
          <p:nvPr/>
        </p:nvPicPr>
        <p:blipFill>
          <a:blip r:embed="rId4"/>
          <a:stretch>
            <a:fillRect/>
          </a:stretch>
        </p:blipFill>
        <p:spPr>
          <a:xfrm>
            <a:off x="3685031" y="2464432"/>
            <a:ext cx="1833397" cy="1213893"/>
          </a:xfrm>
          <a:prstGeom prst="rect">
            <a:avLst/>
          </a:prstGeom>
        </p:spPr>
      </p:pic>
      <p:pic>
        <p:nvPicPr>
          <p:cNvPr id="10" name="Picture 9">
            <a:extLst>
              <a:ext uri="{FF2B5EF4-FFF2-40B4-BE49-F238E27FC236}">
                <a16:creationId xmlns:a16="http://schemas.microsoft.com/office/drawing/2014/main" id="{26B0E1E4-EE0B-B13B-7F2E-BC073ABB83B9}"/>
              </a:ext>
            </a:extLst>
          </p:cNvPr>
          <p:cNvPicPr>
            <a:picLocks noGrp="1" noRot="1" noChangeAspect="1" noMove="1" noResize="1" noEditPoints="1" noAdjustHandles="1" noChangeArrowheads="1" noChangeShapeType="1" noCrop="1"/>
          </p:cNvPicPr>
          <p:nvPr/>
        </p:nvPicPr>
        <p:blipFill>
          <a:blip r:embed="rId5"/>
          <a:srcRect r="29117"/>
          <a:stretch/>
        </p:blipFill>
        <p:spPr>
          <a:xfrm>
            <a:off x="5518428" y="2612531"/>
            <a:ext cx="644628" cy="917696"/>
          </a:xfrm>
          <a:prstGeom prst="rect">
            <a:avLst/>
          </a:prstGeom>
        </p:spPr>
      </p:pic>
    </p:spTree>
    <p:extLst>
      <p:ext uri="{BB962C8B-B14F-4D97-AF65-F5344CB8AC3E}">
        <p14:creationId xmlns:p14="http://schemas.microsoft.com/office/powerpoint/2010/main" val="14076859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Σύγκριση Σεναρίων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έχει τη δυνατότητα να συγκρίνει </a:t>
            </a:r>
            <a:r>
              <a:rPr lang="el-GR" b="1" dirty="0"/>
              <a:t>δύο ή περισσότερα σενάρια</a:t>
            </a:r>
            <a:r>
              <a:rPr lang="en-US" b="1" dirty="0"/>
              <a:t>.</a:t>
            </a:r>
          </a:p>
          <a:p>
            <a:pPr marL="342900" indent="-342900" algn="just">
              <a:buClr>
                <a:srgbClr val="F15822"/>
              </a:buClr>
              <a:buFont typeface="+mj-lt"/>
              <a:buAutoNum type="arabicPeriod"/>
            </a:pPr>
            <a:r>
              <a:rPr lang="el-GR" dirty="0"/>
              <a:t>Κάντε κλικ στο </a:t>
            </a:r>
            <a:r>
              <a:rPr lang="el-GR" b="1" dirty="0"/>
              <a:t>Σύγκριση Σεναρίου</a:t>
            </a:r>
            <a:endParaRPr lang="en-US" b="1" dirty="0"/>
          </a:p>
          <a:p>
            <a:pPr marL="342900" indent="-342900" algn="just">
              <a:buClr>
                <a:srgbClr val="F15822"/>
              </a:buClr>
              <a:buFont typeface="+mj-lt"/>
              <a:buAutoNum type="arabicPeriod"/>
            </a:pPr>
            <a:r>
              <a:rPr lang="el-GR" dirty="0"/>
              <a:t>Επιλέξτε ποια σενάρια θέλετε να συγκρίνετε (μέχρι 6 σενάρια)</a:t>
            </a:r>
            <a:endParaRPr lang="en-US" dirty="0"/>
          </a:p>
          <a:p>
            <a:pPr marL="342900" indent="-342900" algn="just">
              <a:buClr>
                <a:srgbClr val="F15822"/>
              </a:buClr>
              <a:buFont typeface="+mj-lt"/>
              <a:buAutoNum type="arabicPeriod"/>
            </a:pPr>
            <a:r>
              <a:rPr lang="el-GR" dirty="0"/>
              <a:t>Κάντε κλικ στο </a:t>
            </a:r>
            <a:r>
              <a:rPr lang="el-GR" b="1" dirty="0"/>
              <a:t>Σύγκριση Σεναρίου(2)</a:t>
            </a:r>
            <a:r>
              <a:rPr lang="en-US" dirty="0"/>
              <a:t>.</a:t>
            </a:r>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F2955127-E5D6-6700-1F6F-281A4E381C59}"/>
              </a:ext>
            </a:extLst>
          </p:cNvPr>
          <p:cNvPicPr>
            <a:picLocks noGrp="1" noRot="1" noChangeAspect="1" noMove="1" noResize="1" noEditPoints="1" noAdjustHandles="1" noChangeArrowheads="1" noChangeShapeType="1" noCrop="1"/>
          </p:cNvPicPr>
          <p:nvPr/>
        </p:nvPicPr>
        <p:blipFill>
          <a:blip r:embed="rId3"/>
          <a:stretch>
            <a:fillRect/>
          </a:stretch>
        </p:blipFill>
        <p:spPr>
          <a:xfrm>
            <a:off x="270939" y="1169182"/>
            <a:ext cx="7871476" cy="2890754"/>
          </a:xfrm>
          <a:prstGeom prst="rect">
            <a:avLst/>
          </a:prstGeom>
        </p:spPr>
      </p:pic>
      <p:pic>
        <p:nvPicPr>
          <p:cNvPr id="8" name="Picture 7">
            <a:extLst>
              <a:ext uri="{FF2B5EF4-FFF2-40B4-BE49-F238E27FC236}">
                <a16:creationId xmlns:a16="http://schemas.microsoft.com/office/drawing/2014/main" id="{A7E04E1D-D5C0-19EA-F005-60C815A30428}"/>
              </a:ext>
            </a:extLst>
          </p:cNvPr>
          <p:cNvPicPr>
            <a:picLocks noGrp="1" noRot="1" noChangeAspect="1" noMove="1" noResize="1" noEditPoints="1" noAdjustHandles="1" noChangeArrowheads="1" noChangeShapeType="1" noCrop="1"/>
          </p:cNvPicPr>
          <p:nvPr/>
        </p:nvPicPr>
        <p:blipFill>
          <a:blip r:embed="rId4"/>
          <a:stretch>
            <a:fillRect/>
          </a:stretch>
        </p:blipFill>
        <p:spPr>
          <a:xfrm>
            <a:off x="270939" y="4350540"/>
            <a:ext cx="7871476" cy="1601805"/>
          </a:xfrm>
          <a:prstGeom prst="rect">
            <a:avLst/>
          </a:prstGeom>
        </p:spPr>
      </p:pic>
      <p:sp>
        <p:nvSpPr>
          <p:cNvPr id="9" name="Rectangle 5">
            <a:extLst>
              <a:ext uri="{FF2B5EF4-FFF2-40B4-BE49-F238E27FC236}">
                <a16:creationId xmlns:a16="http://schemas.microsoft.com/office/drawing/2014/main" id="{621AB3BA-273E-59EB-9909-B1464FB44F32}"/>
              </a:ext>
            </a:extLst>
          </p:cNvPr>
          <p:cNvSpPr/>
          <p:nvPr/>
        </p:nvSpPr>
        <p:spPr>
          <a:xfrm>
            <a:off x="7232904" y="1541949"/>
            <a:ext cx="899048" cy="2777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09C7791-5C07-DA33-5514-95AEFF0AC06F}"/>
              </a:ext>
            </a:extLst>
          </p:cNvPr>
          <p:cNvSpPr>
            <a:spLocks noChangeAspect="1"/>
          </p:cNvSpPr>
          <p:nvPr/>
        </p:nvSpPr>
        <p:spPr bwMode="gray">
          <a:xfrm>
            <a:off x="8074522" y="1474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336D9AB7-3980-A14C-9CF3-FFB4E28C1B7A}"/>
              </a:ext>
            </a:extLst>
          </p:cNvPr>
          <p:cNvSpPr/>
          <p:nvPr/>
        </p:nvSpPr>
        <p:spPr>
          <a:xfrm>
            <a:off x="2670048" y="4894749"/>
            <a:ext cx="2496200" cy="10575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853865F-4832-DB0C-D0D1-C76CFAEC3847}"/>
              </a:ext>
            </a:extLst>
          </p:cNvPr>
          <p:cNvSpPr>
            <a:spLocks noChangeAspect="1"/>
          </p:cNvSpPr>
          <p:nvPr/>
        </p:nvSpPr>
        <p:spPr bwMode="gray">
          <a:xfrm>
            <a:off x="5108818" y="48268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Rectangle 5">
            <a:extLst>
              <a:ext uri="{FF2B5EF4-FFF2-40B4-BE49-F238E27FC236}">
                <a16:creationId xmlns:a16="http://schemas.microsoft.com/office/drawing/2014/main" id="{EA7C22D1-D990-D1F8-107F-8C20FDB441FB}"/>
              </a:ext>
            </a:extLst>
          </p:cNvPr>
          <p:cNvSpPr/>
          <p:nvPr/>
        </p:nvSpPr>
        <p:spPr>
          <a:xfrm>
            <a:off x="7095744" y="4646477"/>
            <a:ext cx="1036208" cy="358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F077C1D-4495-F14A-15CB-8E9F0F095077}"/>
              </a:ext>
            </a:extLst>
          </p:cNvPr>
          <p:cNvSpPr>
            <a:spLocks noChangeAspect="1"/>
          </p:cNvSpPr>
          <p:nvPr/>
        </p:nvSpPr>
        <p:spPr bwMode="gray">
          <a:xfrm>
            <a:off x="8074522" y="45785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6656F4B-2C49-B1AB-B202-53E2B644DA9A}"/>
              </a:ext>
            </a:extLst>
          </p:cNvPr>
          <p:cNvPicPr>
            <a:picLocks noGrp="1" noRot="1" noChangeAspect="1" noMove="1" noResize="1" noEditPoints="1" noAdjustHandles="1" noChangeArrowheads="1" noChangeShapeType="1" noCrop="1"/>
          </p:cNvPicPr>
          <p:nvPr/>
        </p:nvPicPr>
        <p:blipFill>
          <a:blip r:embed="rId5"/>
          <a:stretch>
            <a:fillRect/>
          </a:stretch>
        </p:blipFill>
        <p:spPr>
          <a:xfrm>
            <a:off x="501652" y="1224668"/>
            <a:ext cx="1232354" cy="211562"/>
          </a:xfrm>
          <a:prstGeom prst="rect">
            <a:avLst/>
          </a:prstGeom>
        </p:spPr>
      </p:pic>
      <p:pic>
        <p:nvPicPr>
          <p:cNvPr id="15" name="Picture 14">
            <a:extLst>
              <a:ext uri="{FF2B5EF4-FFF2-40B4-BE49-F238E27FC236}">
                <a16:creationId xmlns:a16="http://schemas.microsoft.com/office/drawing/2014/main" id="{88253C05-0FCC-CC52-5B52-2A5A5F26CB86}"/>
              </a:ext>
            </a:extLst>
          </p:cNvPr>
          <p:cNvPicPr>
            <a:picLocks noChangeAspect="1"/>
          </p:cNvPicPr>
          <p:nvPr/>
        </p:nvPicPr>
        <p:blipFill>
          <a:blip r:embed="rId6"/>
          <a:stretch>
            <a:fillRect/>
          </a:stretch>
        </p:blipFill>
        <p:spPr>
          <a:xfrm>
            <a:off x="356616" y="2176887"/>
            <a:ext cx="667512" cy="123752"/>
          </a:xfrm>
          <a:prstGeom prst="rect">
            <a:avLst/>
          </a:prstGeom>
        </p:spPr>
      </p:pic>
      <p:pic>
        <p:nvPicPr>
          <p:cNvPr id="19" name="Picture 18">
            <a:extLst>
              <a:ext uri="{FF2B5EF4-FFF2-40B4-BE49-F238E27FC236}">
                <a16:creationId xmlns:a16="http://schemas.microsoft.com/office/drawing/2014/main" id="{EF76666D-A61F-DC71-6575-CC5A7A09C2FF}"/>
              </a:ext>
            </a:extLst>
          </p:cNvPr>
          <p:cNvPicPr>
            <a:picLocks noChangeAspect="1"/>
          </p:cNvPicPr>
          <p:nvPr/>
        </p:nvPicPr>
        <p:blipFill>
          <a:blip r:embed="rId7"/>
          <a:srcRect l="264" t="14805" r="-264"/>
          <a:stretch/>
        </p:blipFill>
        <p:spPr>
          <a:xfrm>
            <a:off x="1620123" y="2199088"/>
            <a:ext cx="667512" cy="101551"/>
          </a:xfrm>
          <a:prstGeom prst="rect">
            <a:avLst/>
          </a:prstGeom>
        </p:spPr>
      </p:pic>
      <p:pic>
        <p:nvPicPr>
          <p:cNvPr id="21" name="Picture 20">
            <a:extLst>
              <a:ext uri="{FF2B5EF4-FFF2-40B4-BE49-F238E27FC236}">
                <a16:creationId xmlns:a16="http://schemas.microsoft.com/office/drawing/2014/main" id="{9BA59D2C-A030-F865-C183-9CF66B465B91}"/>
              </a:ext>
            </a:extLst>
          </p:cNvPr>
          <p:cNvPicPr>
            <a:picLocks noGrp="1" noRot="1" noChangeAspect="1" noMove="1" noResize="1" noEditPoints="1" noAdjustHandles="1" noChangeArrowheads="1" noChangeShapeType="1" noCrop="1"/>
          </p:cNvPicPr>
          <p:nvPr/>
        </p:nvPicPr>
        <p:blipFill>
          <a:blip r:embed="rId8"/>
          <a:stretch>
            <a:fillRect/>
          </a:stretch>
        </p:blipFill>
        <p:spPr>
          <a:xfrm>
            <a:off x="270939" y="2800944"/>
            <a:ext cx="2440015" cy="619169"/>
          </a:xfrm>
          <a:prstGeom prst="rect">
            <a:avLst/>
          </a:prstGeom>
        </p:spPr>
      </p:pic>
      <p:pic>
        <p:nvPicPr>
          <p:cNvPr id="23" name="Picture 22">
            <a:extLst>
              <a:ext uri="{FF2B5EF4-FFF2-40B4-BE49-F238E27FC236}">
                <a16:creationId xmlns:a16="http://schemas.microsoft.com/office/drawing/2014/main" id="{B7B4B682-B48F-2972-5D95-66378CD426CF}"/>
              </a:ext>
            </a:extLst>
          </p:cNvPr>
          <p:cNvPicPr>
            <a:picLocks noGrp="1" noRot="1" noChangeAspect="1" noMove="1" noResize="1" noEditPoints="1" noAdjustHandles="1" noChangeArrowheads="1" noChangeShapeType="1" noCrop="1"/>
          </p:cNvPicPr>
          <p:nvPr/>
        </p:nvPicPr>
        <p:blipFill>
          <a:blip r:embed="rId9"/>
          <a:stretch>
            <a:fillRect/>
          </a:stretch>
        </p:blipFill>
        <p:spPr>
          <a:xfrm>
            <a:off x="7282152" y="1609841"/>
            <a:ext cx="819264" cy="142895"/>
          </a:xfrm>
          <a:prstGeom prst="rect">
            <a:avLst/>
          </a:prstGeom>
        </p:spPr>
      </p:pic>
      <p:pic>
        <p:nvPicPr>
          <p:cNvPr id="25" name="Picture 24">
            <a:extLst>
              <a:ext uri="{FF2B5EF4-FFF2-40B4-BE49-F238E27FC236}">
                <a16:creationId xmlns:a16="http://schemas.microsoft.com/office/drawing/2014/main" id="{174FF12A-8E10-E700-A775-86623DA9B8F4}"/>
              </a:ext>
            </a:extLst>
          </p:cNvPr>
          <p:cNvPicPr>
            <a:picLocks noGrp="1" noRot="1" noChangeAspect="1" noMove="1" noResize="1" noEditPoints="1" noAdjustHandles="1" noChangeArrowheads="1" noChangeShapeType="1" noCrop="1"/>
          </p:cNvPicPr>
          <p:nvPr/>
        </p:nvPicPr>
        <p:blipFill>
          <a:blip r:embed="rId10"/>
          <a:stretch>
            <a:fillRect/>
          </a:stretch>
        </p:blipFill>
        <p:spPr>
          <a:xfrm>
            <a:off x="270939" y="3775228"/>
            <a:ext cx="2485702" cy="111243"/>
          </a:xfrm>
          <a:prstGeom prst="rect">
            <a:avLst/>
          </a:prstGeom>
        </p:spPr>
      </p:pic>
      <p:pic>
        <p:nvPicPr>
          <p:cNvPr id="27" name="Picture 26">
            <a:extLst>
              <a:ext uri="{FF2B5EF4-FFF2-40B4-BE49-F238E27FC236}">
                <a16:creationId xmlns:a16="http://schemas.microsoft.com/office/drawing/2014/main" id="{1B725BF8-9643-8A72-0687-27C05E417034}"/>
              </a:ext>
            </a:extLst>
          </p:cNvPr>
          <p:cNvPicPr>
            <a:picLocks noGrp="1" noRot="1" noChangeAspect="1" noMove="1" noResize="1" noEditPoints="1" noAdjustHandles="1" noChangeArrowheads="1" noChangeShapeType="1" noCrop="1"/>
          </p:cNvPicPr>
          <p:nvPr/>
        </p:nvPicPr>
        <p:blipFill>
          <a:blip r:embed="rId11"/>
          <a:srcRect r="396"/>
          <a:stretch/>
        </p:blipFill>
        <p:spPr>
          <a:xfrm>
            <a:off x="7153174" y="4744745"/>
            <a:ext cx="978778" cy="217896"/>
          </a:xfrm>
          <a:prstGeom prst="rect">
            <a:avLst/>
          </a:prstGeom>
        </p:spPr>
      </p:pic>
      <p:pic>
        <p:nvPicPr>
          <p:cNvPr id="29" name="Picture 28">
            <a:extLst>
              <a:ext uri="{FF2B5EF4-FFF2-40B4-BE49-F238E27FC236}">
                <a16:creationId xmlns:a16="http://schemas.microsoft.com/office/drawing/2014/main" id="{926F8BE8-6E5E-0782-B1A0-711723CFF7F2}"/>
              </a:ext>
            </a:extLst>
          </p:cNvPr>
          <p:cNvPicPr>
            <a:picLocks noGrp="1" noRot="1" noChangeAspect="1" noMove="1" noResize="1" noEditPoints="1" noAdjustHandles="1" noChangeArrowheads="1" noChangeShapeType="1" noCrop="1"/>
          </p:cNvPicPr>
          <p:nvPr/>
        </p:nvPicPr>
        <p:blipFill>
          <a:blip r:embed="rId12"/>
          <a:stretch>
            <a:fillRect/>
          </a:stretch>
        </p:blipFill>
        <p:spPr>
          <a:xfrm>
            <a:off x="203047" y="4382071"/>
            <a:ext cx="1349184" cy="209279"/>
          </a:xfrm>
          <a:prstGeom prst="rect">
            <a:avLst/>
          </a:prstGeom>
        </p:spPr>
      </p:pic>
      <p:pic>
        <p:nvPicPr>
          <p:cNvPr id="31" name="Picture 30">
            <a:extLst>
              <a:ext uri="{FF2B5EF4-FFF2-40B4-BE49-F238E27FC236}">
                <a16:creationId xmlns:a16="http://schemas.microsoft.com/office/drawing/2014/main" id="{05C9F8AD-E06E-B048-8F56-0AD4FEDEE9D8}"/>
              </a:ext>
            </a:extLst>
          </p:cNvPr>
          <p:cNvPicPr>
            <a:picLocks noGrp="1" noRot="1" noChangeAspect="1" noMove="1" noResize="1" noEditPoints="1" noAdjustHandles="1" noChangeArrowheads="1" noChangeShapeType="1" noCrop="1"/>
          </p:cNvPicPr>
          <p:nvPr/>
        </p:nvPicPr>
        <p:blipFill>
          <a:blip r:embed="rId13"/>
          <a:stretch>
            <a:fillRect/>
          </a:stretch>
        </p:blipFill>
        <p:spPr>
          <a:xfrm>
            <a:off x="342304" y="4863201"/>
            <a:ext cx="457142" cy="135785"/>
          </a:xfrm>
          <a:prstGeom prst="rect">
            <a:avLst/>
          </a:prstGeom>
        </p:spPr>
      </p:pic>
      <p:pic>
        <p:nvPicPr>
          <p:cNvPr id="32" name="Picture 31">
            <a:extLst>
              <a:ext uri="{FF2B5EF4-FFF2-40B4-BE49-F238E27FC236}">
                <a16:creationId xmlns:a16="http://schemas.microsoft.com/office/drawing/2014/main" id="{4B88DBB1-AC5C-8E2E-31B4-E648091A6186}"/>
              </a:ext>
            </a:extLst>
          </p:cNvPr>
          <p:cNvPicPr>
            <a:picLocks noGrp="1" noRot="1" noChangeAspect="1" noMove="1" noResize="1" noEditPoints="1" noAdjustHandles="1" noChangeArrowheads="1" noChangeShapeType="1" noCrop="1"/>
          </p:cNvPicPr>
          <p:nvPr/>
        </p:nvPicPr>
        <p:blipFill>
          <a:blip r:embed="rId14"/>
          <a:stretch>
            <a:fillRect/>
          </a:stretch>
        </p:blipFill>
        <p:spPr>
          <a:xfrm>
            <a:off x="342304" y="5377827"/>
            <a:ext cx="664522" cy="121931"/>
          </a:xfrm>
          <a:prstGeom prst="rect">
            <a:avLst/>
          </a:prstGeom>
        </p:spPr>
      </p:pic>
      <p:pic>
        <p:nvPicPr>
          <p:cNvPr id="33" name="Picture 32">
            <a:extLst>
              <a:ext uri="{FF2B5EF4-FFF2-40B4-BE49-F238E27FC236}">
                <a16:creationId xmlns:a16="http://schemas.microsoft.com/office/drawing/2014/main" id="{BB3E3FB2-2B66-6AD9-423D-3CAA30614C59}"/>
              </a:ext>
            </a:extLst>
          </p:cNvPr>
          <p:cNvPicPr>
            <a:picLocks noGrp="1" noRot="1" noChangeAspect="1" noMove="1" noResize="1" noEditPoints="1" noAdjustHandles="1" noChangeArrowheads="1" noChangeShapeType="1" noCrop="1"/>
          </p:cNvPicPr>
          <p:nvPr/>
        </p:nvPicPr>
        <p:blipFill>
          <a:blip r:embed="rId15"/>
          <a:stretch>
            <a:fillRect/>
          </a:stretch>
        </p:blipFill>
        <p:spPr>
          <a:xfrm>
            <a:off x="1625619" y="5377827"/>
            <a:ext cx="664522" cy="97544"/>
          </a:xfrm>
          <a:prstGeom prst="rect">
            <a:avLst/>
          </a:prstGeom>
        </p:spPr>
      </p:pic>
    </p:spTree>
    <p:extLst>
      <p:ext uri="{BB962C8B-B14F-4D97-AF65-F5344CB8AC3E}">
        <p14:creationId xmlns:p14="http://schemas.microsoft.com/office/powerpoint/2010/main" val="10542802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6B18D-1BC6-2977-E091-0E51CA6CABBE}"/>
              </a:ext>
            </a:extLst>
          </p:cNvPr>
          <p:cNvPicPr>
            <a:picLocks noGrp="1" noRot="1" noChangeAspect="1" noMove="1" noResize="1" noEditPoints="1" noAdjustHandles="1" noChangeArrowheads="1" noChangeShapeType="1" noCrop="1"/>
          </p:cNvPicPr>
          <p:nvPr/>
        </p:nvPicPr>
        <p:blipFill>
          <a:blip r:embed="rId3"/>
          <a:stretch>
            <a:fillRect/>
          </a:stretch>
        </p:blipFill>
        <p:spPr>
          <a:xfrm>
            <a:off x="195710" y="1124161"/>
            <a:ext cx="8009890" cy="354060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Σύγκριση Σεναρίων </a:t>
            </a:r>
            <a:r>
              <a:rPr lang="en-US" b="1" dirty="0"/>
              <a:t>(</a:t>
            </a:r>
            <a:r>
              <a:rPr lang="el-GR" b="1" dirty="0"/>
              <a:t>2</a:t>
            </a:r>
            <a:r>
              <a:rPr lang="en-US" b="1" dirty="0"/>
              <a:t>/2)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αυτή τη σελίδα ο Χρήστης μπορεί εύκολα να συγκρίνει δύο ή περισσότερα σενάρια.</a:t>
            </a:r>
          </a:p>
          <a:p>
            <a:pPr algn="just">
              <a:buClr>
                <a:srgbClr val="F15822"/>
              </a:buClr>
            </a:pPr>
            <a:r>
              <a:rPr lang="el-GR" dirty="0"/>
              <a:t>Ο Χρήστης μπορεί να υποβάλει απευθείας την ανάθεση για έγκριση από αυτή τη σελίδα.</a:t>
            </a:r>
            <a:endParaRPr lang="en-US" dirty="0"/>
          </a:p>
          <a:p>
            <a:pPr algn="just">
              <a:buClr>
                <a:srgbClr val="F15822"/>
              </a:buClr>
            </a:pPr>
            <a:endParaRPr lang="en-US" dirty="0"/>
          </a:p>
          <a:p>
            <a:pPr algn="just">
              <a:buClr>
                <a:srgbClr val="F15822"/>
              </a:buClr>
            </a:pPr>
            <a:endParaRPr lang="en-US" dirty="0"/>
          </a:p>
        </p:txBody>
      </p:sp>
      <p:sp>
        <p:nvSpPr>
          <p:cNvPr id="11" name="Rectangle 5">
            <a:extLst>
              <a:ext uri="{FF2B5EF4-FFF2-40B4-BE49-F238E27FC236}">
                <a16:creationId xmlns:a16="http://schemas.microsoft.com/office/drawing/2014/main" id="{336D9AB7-3980-A14C-9CF3-FFB4E28C1B7A}"/>
              </a:ext>
            </a:extLst>
          </p:cNvPr>
          <p:cNvSpPr/>
          <p:nvPr/>
        </p:nvSpPr>
        <p:spPr>
          <a:xfrm>
            <a:off x="311008" y="1276320"/>
            <a:ext cx="7772288" cy="433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9B4887F-9AAE-7EC2-D4A3-98D2A47A412C}"/>
              </a:ext>
            </a:extLst>
          </p:cNvPr>
          <p:cNvPicPr>
            <a:picLocks noGrp="1" noRot="1" noChangeAspect="1" noMove="1" noResize="1" noEditPoints="1" noAdjustHandles="1" noChangeArrowheads="1" noChangeShapeType="1" noCrop="1"/>
          </p:cNvPicPr>
          <p:nvPr/>
        </p:nvPicPr>
        <p:blipFill>
          <a:blip r:embed="rId4"/>
          <a:stretch>
            <a:fillRect/>
          </a:stretch>
        </p:blipFill>
        <p:spPr>
          <a:xfrm>
            <a:off x="195710" y="4050792"/>
            <a:ext cx="1205077" cy="195290"/>
          </a:xfrm>
          <a:prstGeom prst="rect">
            <a:avLst/>
          </a:prstGeom>
        </p:spPr>
      </p:pic>
      <p:pic>
        <p:nvPicPr>
          <p:cNvPr id="14" name="Picture 13">
            <a:extLst>
              <a:ext uri="{FF2B5EF4-FFF2-40B4-BE49-F238E27FC236}">
                <a16:creationId xmlns:a16="http://schemas.microsoft.com/office/drawing/2014/main" id="{514443E5-E062-037A-4947-41E9C26ABBFF}"/>
              </a:ext>
            </a:extLst>
          </p:cNvPr>
          <p:cNvPicPr>
            <a:picLocks noGrp="1" noRot="1" noChangeAspect="1" noMove="1" noResize="1" noEditPoints="1" noAdjustHandles="1" noChangeArrowheads="1" noChangeShapeType="1" noCrop="1"/>
          </p:cNvPicPr>
          <p:nvPr/>
        </p:nvPicPr>
        <p:blipFill>
          <a:blip r:embed="rId5"/>
          <a:stretch>
            <a:fillRect/>
          </a:stretch>
        </p:blipFill>
        <p:spPr>
          <a:xfrm>
            <a:off x="296646" y="1896620"/>
            <a:ext cx="648000" cy="114611"/>
          </a:xfrm>
          <a:prstGeom prst="rect">
            <a:avLst/>
          </a:prstGeom>
        </p:spPr>
      </p:pic>
      <p:pic>
        <p:nvPicPr>
          <p:cNvPr id="15" name="Picture 14">
            <a:extLst>
              <a:ext uri="{FF2B5EF4-FFF2-40B4-BE49-F238E27FC236}">
                <a16:creationId xmlns:a16="http://schemas.microsoft.com/office/drawing/2014/main" id="{D15DAC6E-2CEA-F1E3-3B57-C8840ADA8500}"/>
              </a:ext>
            </a:extLst>
          </p:cNvPr>
          <p:cNvPicPr>
            <a:picLocks noChangeAspect="1"/>
          </p:cNvPicPr>
          <p:nvPr/>
        </p:nvPicPr>
        <p:blipFill>
          <a:blip r:embed="rId6"/>
          <a:stretch>
            <a:fillRect/>
          </a:stretch>
        </p:blipFill>
        <p:spPr>
          <a:xfrm>
            <a:off x="4252007" y="1895397"/>
            <a:ext cx="646232" cy="115834"/>
          </a:xfrm>
          <a:prstGeom prst="rect">
            <a:avLst/>
          </a:prstGeom>
        </p:spPr>
      </p:pic>
      <p:pic>
        <p:nvPicPr>
          <p:cNvPr id="17" name="Picture 16">
            <a:extLst>
              <a:ext uri="{FF2B5EF4-FFF2-40B4-BE49-F238E27FC236}">
                <a16:creationId xmlns:a16="http://schemas.microsoft.com/office/drawing/2014/main" id="{F092CC35-7BF2-D2DF-6450-C76E5B28BD3A}"/>
              </a:ext>
            </a:extLst>
          </p:cNvPr>
          <p:cNvPicPr>
            <a:picLocks noGrp="1" noRot="1" noChangeAspect="1" noMove="1" noResize="1" noEditPoints="1" noAdjustHandles="1" noChangeArrowheads="1" noChangeShapeType="1" noCrop="1"/>
          </p:cNvPicPr>
          <p:nvPr/>
        </p:nvPicPr>
        <p:blipFill>
          <a:blip r:embed="rId7"/>
          <a:stretch>
            <a:fillRect/>
          </a:stretch>
        </p:blipFill>
        <p:spPr>
          <a:xfrm>
            <a:off x="241696" y="2263146"/>
            <a:ext cx="3857665" cy="1604788"/>
          </a:xfrm>
          <a:prstGeom prst="rect">
            <a:avLst/>
          </a:prstGeom>
        </p:spPr>
      </p:pic>
      <p:sp>
        <p:nvSpPr>
          <p:cNvPr id="13" name="Rectangle 5">
            <a:extLst>
              <a:ext uri="{FF2B5EF4-FFF2-40B4-BE49-F238E27FC236}">
                <a16:creationId xmlns:a16="http://schemas.microsoft.com/office/drawing/2014/main" id="{EA7C22D1-D990-D1F8-107F-8C20FDB441FB}"/>
              </a:ext>
            </a:extLst>
          </p:cNvPr>
          <p:cNvSpPr/>
          <p:nvPr/>
        </p:nvSpPr>
        <p:spPr>
          <a:xfrm>
            <a:off x="2651673" y="3503434"/>
            <a:ext cx="1447688" cy="3645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A4152DB-E564-D1F7-A3B9-0328F54BA690}"/>
              </a:ext>
            </a:extLst>
          </p:cNvPr>
          <p:cNvPicPr>
            <a:picLocks noGrp="1" noRot="1" noChangeAspect="1" noMove="1" noResize="1" noEditPoints="1" noAdjustHandles="1" noChangeArrowheads="1" noChangeShapeType="1" noCrop="1"/>
          </p:cNvPicPr>
          <p:nvPr/>
        </p:nvPicPr>
        <p:blipFill>
          <a:blip r:embed="rId8"/>
          <a:stretch>
            <a:fillRect/>
          </a:stretch>
        </p:blipFill>
        <p:spPr>
          <a:xfrm>
            <a:off x="4248774" y="2263146"/>
            <a:ext cx="3853006" cy="1609483"/>
          </a:xfrm>
          <a:prstGeom prst="rect">
            <a:avLst/>
          </a:prstGeom>
        </p:spPr>
      </p:pic>
    </p:spTree>
    <p:extLst>
      <p:ext uri="{BB962C8B-B14F-4D97-AF65-F5344CB8AC3E}">
        <p14:creationId xmlns:p14="http://schemas.microsoft.com/office/powerpoint/2010/main" val="127522428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150132-2F5C-851D-A313-EB7A45C6D885}"/>
              </a:ext>
            </a:extLst>
          </p:cNvPr>
          <p:cNvPicPr>
            <a:picLocks noGrp="1" noRot="1" noChangeAspect="1" noMove="1" noResize="1" noEditPoints="1" noAdjustHandles="1" noChangeArrowheads="1" noChangeShapeType="1" noCrop="1"/>
          </p:cNvPicPr>
          <p:nvPr/>
        </p:nvPicPr>
        <p:blipFill>
          <a:blip r:embed="rId3"/>
          <a:stretch>
            <a:fillRect/>
          </a:stretch>
        </p:blipFill>
        <p:spPr>
          <a:xfrm>
            <a:off x="1638967" y="1490473"/>
            <a:ext cx="5204935" cy="43839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Ανάθεση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Χρήστης επιλέξει </a:t>
            </a:r>
            <a:r>
              <a:rPr lang="el-GR" b="1" dirty="0"/>
              <a:t>Υποβολή ανάθεσης για έγκριση</a:t>
            </a:r>
            <a:r>
              <a:rPr lang="en-US" dirty="0"/>
              <a:t>:</a:t>
            </a:r>
          </a:p>
          <a:p>
            <a:pPr marL="342900" indent="-342900" algn="just">
              <a:buClr>
                <a:srgbClr val="F15822"/>
              </a:buClr>
              <a:buFont typeface="+mj-lt"/>
              <a:buAutoNum type="arabicPeriod"/>
            </a:pPr>
            <a:r>
              <a:rPr lang="el-GR" dirty="0"/>
              <a:t>Στο παράθυρο </a:t>
            </a:r>
            <a:r>
              <a:rPr lang="el-GR" b="1" dirty="0"/>
              <a:t>Επιβεβαίωση ανάθεσης </a:t>
            </a:r>
            <a:r>
              <a:rPr lang="el-GR" dirty="0"/>
              <a:t>μπορεί να επιλέξει να ειδοποιηθούν οι Πελάτες που έλαβαν την ανάθεση και αυτούς που δεν έλαβαν.</a:t>
            </a:r>
            <a:endParaRPr lang="en-US" dirty="0"/>
          </a:p>
          <a:p>
            <a:pPr marL="342900" indent="-342900" algn="just">
              <a:buClr>
                <a:srgbClr val="F15822"/>
              </a:buClr>
              <a:buFont typeface="+mj-lt"/>
              <a:buAutoNum type="arabicPeriod"/>
            </a:pPr>
            <a:r>
              <a:rPr lang="el-GR" dirty="0"/>
              <a:t>Κάντε κλικ στο </a:t>
            </a:r>
            <a:r>
              <a:rPr lang="el-GR" b="1" dirty="0"/>
              <a:t>Επαλήθευση</a:t>
            </a:r>
            <a:r>
              <a:rPr lang="el-GR" dirty="0"/>
              <a:t> για να επιβεβαιώσετε την επιλογή σας.</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1821935" y="3569475"/>
            <a:ext cx="4908049" cy="1533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729750" y="5531293"/>
            <a:ext cx="1186418" cy="3431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86150" y="34959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4661857" y="54461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pic>
        <p:nvPicPr>
          <p:cNvPr id="12" name="Picture 11">
            <a:extLst>
              <a:ext uri="{FF2B5EF4-FFF2-40B4-BE49-F238E27FC236}">
                <a16:creationId xmlns:a16="http://schemas.microsoft.com/office/drawing/2014/main" id="{DB43A04A-DC8D-7134-622B-220DA35A7740}"/>
              </a:ext>
            </a:extLst>
          </p:cNvPr>
          <p:cNvPicPr>
            <a:picLocks noGrp="1" noRot="1" noChangeAspect="1" noMove="1" noResize="1" noEditPoints="1" noAdjustHandles="1" noChangeArrowheads="1" noChangeShapeType="1" noCrop="1"/>
          </p:cNvPicPr>
          <p:nvPr/>
        </p:nvPicPr>
        <p:blipFill>
          <a:blip r:embed="rId4"/>
          <a:stretch>
            <a:fillRect/>
          </a:stretch>
        </p:blipFill>
        <p:spPr>
          <a:xfrm>
            <a:off x="5653509" y="2833360"/>
            <a:ext cx="1047741" cy="455166"/>
          </a:xfrm>
          <a:prstGeom prst="rect">
            <a:avLst/>
          </a:prstGeom>
        </p:spPr>
      </p:pic>
      <p:pic>
        <p:nvPicPr>
          <p:cNvPr id="18" name="Picture 17">
            <a:extLst>
              <a:ext uri="{FF2B5EF4-FFF2-40B4-BE49-F238E27FC236}">
                <a16:creationId xmlns:a16="http://schemas.microsoft.com/office/drawing/2014/main" id="{EEC75AD1-715C-259A-C38B-5F6584EDB025}"/>
              </a:ext>
            </a:extLst>
          </p:cNvPr>
          <p:cNvPicPr>
            <a:picLocks noGrp="1" noRot="1" noChangeAspect="1" noMove="1" noResize="1" noEditPoints="1" noAdjustHandles="1" noChangeArrowheads="1" noChangeShapeType="1" noCrop="1"/>
          </p:cNvPicPr>
          <p:nvPr/>
        </p:nvPicPr>
        <p:blipFill>
          <a:blip r:embed="rId5"/>
          <a:stretch>
            <a:fillRect/>
          </a:stretch>
        </p:blipFill>
        <p:spPr>
          <a:xfrm>
            <a:off x="2362710" y="2059267"/>
            <a:ext cx="4367274" cy="205299"/>
          </a:xfrm>
          <a:prstGeom prst="rect">
            <a:avLst/>
          </a:prstGeom>
        </p:spPr>
      </p:pic>
    </p:spTree>
    <p:extLst>
      <p:ext uri="{BB962C8B-B14F-4D97-AF65-F5344CB8AC3E}">
        <p14:creationId xmlns:p14="http://schemas.microsoft.com/office/powerpoint/2010/main" val="94500227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D992918-EBB4-5902-19D9-9B1199EA9199}"/>
              </a:ext>
            </a:extLst>
          </p:cNvPr>
          <p:cNvGrpSpPr/>
          <p:nvPr/>
        </p:nvGrpSpPr>
        <p:grpSpPr>
          <a:xfrm>
            <a:off x="188518" y="1149233"/>
            <a:ext cx="7965228" cy="3441055"/>
            <a:chOff x="188518" y="1149233"/>
            <a:chExt cx="7965228" cy="3441055"/>
          </a:xfrm>
        </p:grpSpPr>
        <p:pic>
          <p:nvPicPr>
            <p:cNvPr id="5" name="Picture 4">
              <a:extLst>
                <a:ext uri="{FF2B5EF4-FFF2-40B4-BE49-F238E27FC236}">
                  <a16:creationId xmlns:a16="http://schemas.microsoft.com/office/drawing/2014/main" id="{42234CB4-1159-27E9-CBB9-8802843AD770}"/>
                </a:ext>
              </a:extLst>
            </p:cNvPr>
            <p:cNvPicPr>
              <a:picLocks noChangeAspect="1"/>
            </p:cNvPicPr>
            <p:nvPr/>
          </p:nvPicPr>
          <p:blipFill>
            <a:blip r:embed="rId3"/>
            <a:stretch>
              <a:fillRect/>
            </a:stretch>
          </p:blipFill>
          <p:spPr>
            <a:xfrm>
              <a:off x="188518" y="1149233"/>
              <a:ext cx="7965228" cy="3441055"/>
            </a:xfrm>
            <a:prstGeom prst="rect">
              <a:avLst/>
            </a:prstGeom>
          </p:spPr>
        </p:pic>
        <p:sp>
          <p:nvSpPr>
            <p:cNvPr id="8" name="Rectangle 7">
              <a:extLst>
                <a:ext uri="{FF2B5EF4-FFF2-40B4-BE49-F238E27FC236}">
                  <a16:creationId xmlns:a16="http://schemas.microsoft.com/office/drawing/2014/main" id="{699D3408-24F9-D415-70CB-B114E29550F6}"/>
                </a:ext>
              </a:extLst>
            </p:cNvPr>
            <p:cNvSpPr/>
            <p:nvPr/>
          </p:nvSpPr>
          <p:spPr>
            <a:xfrm>
              <a:off x="585216" y="1725269"/>
              <a:ext cx="619576"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59E123-C4D9-42D4-207B-C0E284695FBB}"/>
                </a:ext>
              </a:extLst>
            </p:cNvPr>
            <p:cNvSpPr/>
            <p:nvPr/>
          </p:nvSpPr>
          <p:spPr>
            <a:xfrm>
              <a:off x="5762932" y="1582862"/>
              <a:ext cx="1314524" cy="1424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στην Ομάδα </a:t>
            </a:r>
            <a:r>
              <a:rPr lang="el-GR" b="1" dirty="0" err="1"/>
              <a:t>Προσυπογράφοντες</a:t>
            </a:r>
            <a:r>
              <a:rPr lang="el-GR" b="1" dirty="0"/>
              <a:t> Ανάθεσης</a:t>
            </a:r>
            <a:r>
              <a:rPr lang="en-US" b="1" dirty="0"/>
              <a:t> </a:t>
            </a:r>
            <a:r>
              <a:rPr lang="el-GR" dirty="0"/>
              <a:t>και ο Χρήστης στην Ομάδα </a:t>
            </a:r>
            <a:r>
              <a:rPr lang="el-GR" b="1" dirty="0"/>
              <a:t>Τελικός Εγκρίνων </a:t>
            </a:r>
            <a:r>
              <a:rPr lang="el-GR" dirty="0"/>
              <a:t>θα λάβουν ένα email που τους ειδοποιεί ότι έχουν μια εργασία έγκρισης που πρέπει να ολοκληρωθεί.</a:t>
            </a:r>
            <a:endParaRPr lang="en-US" dirty="0"/>
          </a:p>
          <a:p>
            <a:pPr algn="just">
              <a:buClr>
                <a:srgbClr val="F15822"/>
              </a:buClr>
            </a:pPr>
            <a:r>
              <a:rPr lang="el-GR" dirty="0"/>
              <a:t>Μέσα στο email έγκρισης, οι χρήστες μπορούν να βρουν το σχόλιο του Αγοραστή (αν υπάρχει) και το συνημμένο που έχει εισαχθεί (αν υπάρχει).</a:t>
            </a:r>
          </a:p>
          <a:p>
            <a:pPr algn="just">
              <a:buClr>
                <a:srgbClr val="F15822"/>
              </a:buClr>
            </a:pPr>
            <a:r>
              <a:rPr lang="el-GR" dirty="0"/>
              <a:t>Για να εγκρίνετε (ή να αρνηθείτε) απευθείας από το email</a:t>
            </a:r>
            <a:r>
              <a:rPr lang="en-US" dirty="0"/>
              <a:t>:</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στον χώρο που επισημαίνεται στην εικόνα</a:t>
            </a:r>
            <a:r>
              <a:rPr lang="en-US" dirty="0"/>
              <a:t>.</a:t>
            </a:r>
          </a:p>
          <a:p>
            <a:pPr marL="228600" indent="-228600" algn="just">
              <a:buClr>
                <a:srgbClr val="F15822"/>
              </a:buClr>
              <a:buFont typeface="+mj-lt"/>
              <a:buAutoNum type="arabicPeriod"/>
            </a:pPr>
            <a:r>
              <a:rPr lang="el-GR" dirty="0"/>
              <a:t>Κάντε κλικ στο </a:t>
            </a:r>
            <a:r>
              <a:rPr lang="en-US" b="1" dirty="0"/>
              <a:t>Send</a:t>
            </a:r>
            <a:r>
              <a:rPr lang="el-GR" b="1" dirty="0"/>
              <a:t> (Αποστολή)</a:t>
            </a:r>
            <a:r>
              <a:rPr lang="en-US" b="1" dirty="0"/>
              <a:t>.</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548336" y="3372243"/>
            <a:ext cx="960966"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9">
            <a:extLst>
              <a:ext uri="{FF2B5EF4-FFF2-40B4-BE49-F238E27FC236}">
                <a16:creationId xmlns:a16="http://schemas.microsoft.com/office/drawing/2014/main" id="{DEBB8654-49A5-262C-A894-E1E30EE45E53}"/>
              </a:ext>
            </a:extLst>
          </p:cNvPr>
          <p:cNvCxnSpPr>
            <a:cxnSpLocks/>
            <a:stCxn id="11" idx="3"/>
            <a:endCxn id="18" idx="1"/>
          </p:cNvCxnSpPr>
          <p:nvPr/>
        </p:nvCxnSpPr>
        <p:spPr>
          <a:xfrm>
            <a:off x="1509302" y="3566977"/>
            <a:ext cx="1920599" cy="38870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1439297" y="33043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grpSp>
        <p:nvGrpSpPr>
          <p:cNvPr id="14" name="Group 13">
            <a:extLst>
              <a:ext uri="{FF2B5EF4-FFF2-40B4-BE49-F238E27FC236}">
                <a16:creationId xmlns:a16="http://schemas.microsoft.com/office/drawing/2014/main" id="{26A0FD15-5249-605D-F866-142E552DAF44}"/>
              </a:ext>
            </a:extLst>
          </p:cNvPr>
          <p:cNvGrpSpPr/>
          <p:nvPr/>
        </p:nvGrpSpPr>
        <p:grpSpPr>
          <a:xfrm>
            <a:off x="3429901" y="1726721"/>
            <a:ext cx="4673840" cy="4457929"/>
            <a:chOff x="3429901" y="1726721"/>
            <a:chExt cx="4673840" cy="4457929"/>
          </a:xfrm>
        </p:grpSpPr>
        <p:pic>
          <p:nvPicPr>
            <p:cNvPr id="18" name="Picture 17">
              <a:extLst>
                <a:ext uri="{FF2B5EF4-FFF2-40B4-BE49-F238E27FC236}">
                  <a16:creationId xmlns:a16="http://schemas.microsoft.com/office/drawing/2014/main" id="{04C4DB94-C38E-086C-5811-D57F0BAC285C}"/>
                </a:ext>
              </a:extLst>
            </p:cNvPr>
            <p:cNvPicPr>
              <a:picLocks noChangeAspect="1"/>
            </p:cNvPicPr>
            <p:nvPr/>
          </p:nvPicPr>
          <p:blipFill>
            <a:blip r:embed="rId4"/>
            <a:stretch>
              <a:fillRect/>
            </a:stretch>
          </p:blipFill>
          <p:spPr>
            <a:xfrm>
              <a:off x="3429901" y="1726721"/>
              <a:ext cx="4673840" cy="4457929"/>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DF9DA38-B7F7-21B6-15D5-3427BDEF55B3}"/>
                </a:ext>
              </a:extLst>
            </p:cNvPr>
            <p:cNvPicPr>
              <a:picLocks noChangeAspect="1"/>
            </p:cNvPicPr>
            <p:nvPr/>
          </p:nvPicPr>
          <p:blipFill>
            <a:blip r:embed="rId5"/>
            <a:stretch>
              <a:fillRect/>
            </a:stretch>
          </p:blipFill>
          <p:spPr>
            <a:xfrm>
              <a:off x="3439299" y="1763728"/>
              <a:ext cx="4659782" cy="2982008"/>
            </a:xfrm>
            <a:prstGeom prst="rect">
              <a:avLst/>
            </a:prstGeom>
          </p:spPr>
        </p:pic>
      </p:grpSp>
      <p:sp>
        <p:nvSpPr>
          <p:cNvPr id="19" name="Speech Bubble: Oval 18">
            <a:extLst>
              <a:ext uri="{FF2B5EF4-FFF2-40B4-BE49-F238E27FC236}">
                <a16:creationId xmlns:a16="http://schemas.microsoft.com/office/drawing/2014/main" id="{764A6190-1E36-474D-7DF8-613E85355B08}"/>
              </a:ext>
            </a:extLst>
          </p:cNvPr>
          <p:cNvSpPr/>
          <p:nvPr/>
        </p:nvSpPr>
        <p:spPr>
          <a:xfrm>
            <a:off x="5785898" y="2610367"/>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700" b="1" dirty="0">
                <a:solidFill>
                  <a:sysClr val="windowText" lastClr="000000"/>
                </a:solidFill>
              </a:rPr>
              <a:t>Σχόλιο</a:t>
            </a:r>
            <a:endParaRPr lang="en-US" sz="700" b="1" dirty="0">
              <a:solidFill>
                <a:sysClr val="windowText" lastClr="000000"/>
              </a:solidFill>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3429901" y="5656004"/>
            <a:ext cx="1109513" cy="5271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4466644" y="55955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3</a:t>
            </a:r>
          </a:p>
        </p:txBody>
      </p:sp>
      <p:sp>
        <p:nvSpPr>
          <p:cNvPr id="15" name="Rectangle 5">
            <a:extLst>
              <a:ext uri="{FF2B5EF4-FFF2-40B4-BE49-F238E27FC236}">
                <a16:creationId xmlns:a16="http://schemas.microsoft.com/office/drawing/2014/main" id="{10DB8D43-16C4-F83B-59DB-ECD272457190}"/>
              </a:ext>
            </a:extLst>
          </p:cNvPr>
          <p:cNvSpPr/>
          <p:nvPr/>
        </p:nvSpPr>
        <p:spPr>
          <a:xfrm>
            <a:off x="3447827" y="3113241"/>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5972692" y="31594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Tree>
    <p:extLst>
      <p:ext uri="{BB962C8B-B14F-4D97-AF65-F5344CB8AC3E}">
        <p14:creationId xmlns:p14="http://schemas.microsoft.com/office/powerpoint/2010/main" val="39380302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75D61-DF2E-F23C-9F55-3B62652E20AE}"/>
              </a:ext>
            </a:extLst>
          </p:cNvPr>
          <p:cNvPicPr>
            <a:picLocks noChangeAspect="1"/>
          </p:cNvPicPr>
          <p:nvPr/>
        </p:nvPicPr>
        <p:blipFill>
          <a:blip r:embed="rId3"/>
          <a:srcRect r="12091"/>
          <a:stretch/>
        </p:blipFill>
        <p:spPr>
          <a:xfrm>
            <a:off x="300484" y="1398165"/>
            <a:ext cx="7727632" cy="29337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αν έχει αφήσει σχόλιο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l-GR" kern="1200" dirty="0">
                <a:solidFill>
                  <a:srgbClr val="000000"/>
                </a:solidFill>
                <a:effectLst/>
                <a:latin typeface="Calibri" panose="020F0502020204030204" pitchFamily="34" charset="0"/>
                <a:ea typeface="+mn-ea"/>
                <a:cs typeface="Calibri" panose="020F0502020204030204" pitchFamily="34" charset="0"/>
              </a:rPr>
              <a:t>.</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300484" y="3901528"/>
            <a:ext cx="2236376" cy="2840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466855" y="383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Tree>
    <p:extLst>
      <p:ext uri="{BB962C8B-B14F-4D97-AF65-F5344CB8AC3E}">
        <p14:creationId xmlns:p14="http://schemas.microsoft.com/office/powerpoint/2010/main" val="404590684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C84676-1BD0-0237-ED70-4B8E78CA6976}"/>
              </a:ext>
            </a:extLst>
          </p:cNvPr>
          <p:cNvPicPr>
            <a:picLocks noGrp="1" noRot="1" noChangeAspect="1" noMove="1" noResize="1" noEditPoints="1" noAdjustHandles="1" noChangeArrowheads="1" noChangeShapeType="1" noCrop="1"/>
          </p:cNvPicPr>
          <p:nvPr/>
        </p:nvPicPr>
        <p:blipFill>
          <a:blip r:embed="rId3"/>
          <a:srcRect r="2181"/>
          <a:stretch/>
        </p:blipFill>
        <p:spPr>
          <a:xfrm>
            <a:off x="243277" y="1169297"/>
            <a:ext cx="7852576" cy="16944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(3/3)</a:t>
            </a:r>
            <a:endParaRPr lang="en-US" b="1" dirty="0"/>
          </a:p>
        </p:txBody>
      </p:sp>
      <p:sp>
        <p:nvSpPr>
          <p:cNvPr id="15" name="Rectangle 5">
            <a:extLst>
              <a:ext uri="{FF2B5EF4-FFF2-40B4-BE49-F238E27FC236}">
                <a16:creationId xmlns:a16="http://schemas.microsoft.com/office/drawing/2014/main" id="{10DB8D43-16C4-F83B-59DB-ECD272457190}"/>
              </a:ext>
            </a:extLst>
          </p:cNvPr>
          <p:cNvSpPr/>
          <p:nvPr/>
        </p:nvSpPr>
        <p:spPr>
          <a:xfrm>
            <a:off x="203288" y="1821487"/>
            <a:ext cx="2586991" cy="1099036"/>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77242" y="154723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700" b="1" dirty="0">
                <a:solidFill>
                  <a:sysClr val="windowText" lastClr="000000"/>
                </a:solidFill>
              </a:rPr>
              <a:t>Σχόλιο</a:t>
            </a:r>
            <a:endParaRPr lang="en-US" sz="700" b="1" dirty="0">
              <a:solidFill>
                <a:sysClr val="windowText" lastClr="000000"/>
              </a:solidFill>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627943" y="1169296"/>
            <a:ext cx="487905" cy="253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8016377" y="13553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30487" y="28526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4" name="Text Placeholder 2">
            <a:extLst>
              <a:ext uri="{FF2B5EF4-FFF2-40B4-BE49-F238E27FC236}">
                <a16:creationId xmlns:a16="http://schemas.microsoft.com/office/drawing/2014/main" id="{75170A6D-0AEA-20DB-87CF-1E8D34556671}"/>
              </a:ext>
            </a:extLst>
          </p:cNvPr>
          <p:cNvSpPr txBox="1">
            <a:spLocks/>
          </p:cNvSpPr>
          <p:nvPr/>
        </p:nvSpPr>
        <p:spPr>
          <a:xfrm>
            <a:off x="8397134" y="1105907"/>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rgbClr val="F15822"/>
              </a:buClr>
              <a:buFont typeface="+mj-lt"/>
              <a:buAutoNum type="arabicPeriod" startAt="2"/>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 </a:t>
            </a:r>
            <a:r>
              <a:rPr lang="el-GR" dirty="0"/>
              <a:t>Εδώ ο χρήστης μπορεί να ελέγξει αν έχει αφήσει κάποιο σχόλιο ο Έγκριτής.</a:t>
            </a:r>
          </a:p>
          <a:p>
            <a:pPr algn="just">
              <a:buClr>
                <a:srgbClr val="F15822"/>
              </a:buClr>
            </a:pPr>
            <a:r>
              <a:rPr lang="el-GR" dirty="0"/>
              <a:t>(Τα σχόλια  έχουν υποβληθεί και από τους δύο </a:t>
            </a:r>
            <a:r>
              <a:rPr lang="el-GR" dirty="0" err="1"/>
              <a:t>Εγκριτές</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a:p>
            <a:pPr marL="347472" indent="-347472" algn="just">
              <a:buClr>
                <a:srgbClr val="FF0000"/>
              </a:buClr>
              <a:buFont typeface="+mj-lt"/>
              <a:buAutoNum type="arabicPeriod" startAt="3"/>
            </a:pPr>
            <a:endParaRPr lang="en-US" dirty="0"/>
          </a:p>
        </p:txBody>
      </p:sp>
      <p:pic>
        <p:nvPicPr>
          <p:cNvPr id="13" name="Picture 12">
            <a:extLst>
              <a:ext uri="{FF2B5EF4-FFF2-40B4-BE49-F238E27FC236}">
                <a16:creationId xmlns:a16="http://schemas.microsoft.com/office/drawing/2014/main" id="{EEEBC724-1D12-D277-9D44-F74B5A34E166}"/>
              </a:ext>
            </a:extLst>
          </p:cNvPr>
          <p:cNvPicPr>
            <a:picLocks noGrp="1" noRot="1" noChangeAspect="1" noMove="1" noResize="1" noEditPoints="1" noAdjustHandles="1" noChangeArrowheads="1" noChangeShapeType="1" noCrop="1"/>
          </p:cNvPicPr>
          <p:nvPr/>
        </p:nvPicPr>
        <p:blipFill>
          <a:blip r:embed="rId4"/>
          <a:stretch>
            <a:fillRect/>
          </a:stretch>
        </p:blipFill>
        <p:spPr>
          <a:xfrm>
            <a:off x="371519" y="2309629"/>
            <a:ext cx="2057687" cy="543001"/>
          </a:xfrm>
          <a:prstGeom prst="rect">
            <a:avLst/>
          </a:prstGeom>
        </p:spPr>
      </p:pic>
      <p:pic>
        <p:nvPicPr>
          <p:cNvPr id="11" name="Picture 10">
            <a:extLst>
              <a:ext uri="{FF2B5EF4-FFF2-40B4-BE49-F238E27FC236}">
                <a16:creationId xmlns:a16="http://schemas.microsoft.com/office/drawing/2014/main" id="{0E9AF92A-A4E4-7E77-F036-160AA61B2FBF}"/>
              </a:ext>
            </a:extLst>
          </p:cNvPr>
          <p:cNvPicPr>
            <a:picLocks noGrp="1" noRot="1" noChangeAspect="1" noMove="1" noResize="1" noEditPoints="1" noAdjustHandles="1" noChangeArrowheads="1" noChangeShapeType="1" noCrop="1"/>
          </p:cNvPicPr>
          <p:nvPr/>
        </p:nvPicPr>
        <p:blipFill>
          <a:blip r:embed="rId5"/>
          <a:stretch>
            <a:fillRect/>
          </a:stretch>
        </p:blipFill>
        <p:spPr>
          <a:xfrm>
            <a:off x="781558" y="2536208"/>
            <a:ext cx="1551345" cy="316422"/>
          </a:xfrm>
          <a:prstGeom prst="rect">
            <a:avLst/>
          </a:prstGeom>
        </p:spPr>
      </p:pic>
    </p:spTree>
    <p:extLst>
      <p:ext uri="{BB962C8B-B14F-4D97-AF65-F5344CB8AC3E}">
        <p14:creationId xmlns:p14="http://schemas.microsoft.com/office/powerpoint/2010/main" val="287364495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7C7A6E-1CE4-0924-C624-E72B8E995C64}"/>
              </a:ext>
            </a:extLst>
          </p:cNvPr>
          <p:cNvPicPr>
            <a:picLocks noChangeAspect="1"/>
          </p:cNvPicPr>
          <p:nvPr/>
        </p:nvPicPr>
        <p:blipFill>
          <a:blip r:embed="rId3"/>
          <a:stretch>
            <a:fillRect/>
          </a:stretch>
        </p:blipFill>
        <p:spPr>
          <a:xfrm>
            <a:off x="240049" y="2998190"/>
            <a:ext cx="7787108" cy="2475809"/>
          </a:xfrm>
          <a:prstGeom prst="rect">
            <a:avLst/>
          </a:prstGeom>
        </p:spPr>
      </p:pic>
      <p:pic>
        <p:nvPicPr>
          <p:cNvPr id="13" name="Picture 12">
            <a:extLst>
              <a:ext uri="{FF2B5EF4-FFF2-40B4-BE49-F238E27FC236}">
                <a16:creationId xmlns:a16="http://schemas.microsoft.com/office/drawing/2014/main" id="{5C6FFC5A-A46A-B9B5-16C4-46F357F64A4A}"/>
              </a:ext>
            </a:extLst>
          </p:cNvPr>
          <p:cNvPicPr>
            <a:picLocks noChangeAspect="1"/>
          </p:cNvPicPr>
          <p:nvPr/>
        </p:nvPicPr>
        <p:blipFill>
          <a:blip r:embed="rId4"/>
          <a:srcRect t="18450" r="1589"/>
          <a:stretch/>
        </p:blipFill>
        <p:spPr>
          <a:xfrm>
            <a:off x="240049" y="1411353"/>
            <a:ext cx="7925543" cy="1108694"/>
          </a:xfrm>
          <a:prstGeom prst="rect">
            <a:avLst/>
          </a:prstGeom>
          <a:ln>
            <a:solidFill>
              <a:srgbClr val="FF0000"/>
            </a:solidFill>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t>Ariba (1/2)</a:t>
            </a:r>
          </a:p>
        </p:txBody>
      </p:sp>
      <p:sp>
        <p:nvSpPr>
          <p:cNvPr id="12" name="Rectangle 5">
            <a:extLst>
              <a:ext uri="{FF2B5EF4-FFF2-40B4-BE49-F238E27FC236}">
                <a16:creationId xmlns:a16="http://schemas.microsoft.com/office/drawing/2014/main" id="{29A0960D-873F-079B-A16D-0318597F0BD2}"/>
              </a:ext>
            </a:extLst>
          </p:cNvPr>
          <p:cNvSpPr/>
          <p:nvPr/>
        </p:nvSpPr>
        <p:spPr>
          <a:xfrm>
            <a:off x="6807981" y="2073227"/>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565CDCE6-DA58-CAD1-E74B-644A06950B92}"/>
              </a:ext>
            </a:extLst>
          </p:cNvPr>
          <p:cNvSpPr>
            <a:spLocks noChangeAspect="1"/>
          </p:cNvSpPr>
          <p:nvPr/>
        </p:nvSpPr>
        <p:spPr bwMode="gray">
          <a:xfrm>
            <a:off x="6643086" y="20234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4" name="Rectangle 23">
            <a:extLst>
              <a:ext uri="{FF2B5EF4-FFF2-40B4-BE49-F238E27FC236}">
                <a16:creationId xmlns:a16="http://schemas.microsoft.com/office/drawing/2014/main" id="{03E84DD0-CB2F-97CD-B05A-2C1127DC07C1}"/>
              </a:ext>
            </a:extLst>
          </p:cNvPr>
          <p:cNvSpPr/>
          <p:nvPr/>
        </p:nvSpPr>
        <p:spPr>
          <a:xfrm>
            <a:off x="2656113" y="2770952"/>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7EC33A9-01E3-00B5-5965-6341437D4BEA}"/>
              </a:ext>
            </a:extLst>
          </p:cNvPr>
          <p:cNvSpPr txBox="1">
            <a:spLocks/>
          </p:cNvSpPr>
          <p:nvPr/>
        </p:nvSpPr>
        <p:spPr>
          <a:xfrm>
            <a:off x="8390565" y="1111982"/>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μέλος της ομάδας </a:t>
            </a:r>
            <a:r>
              <a:rPr lang="en-US" sz="1200" b="1" dirty="0" err="1"/>
              <a:t>Προσυ</a:t>
            </a:r>
            <a:r>
              <a:rPr lang="en-US" sz="1200" b="1" dirty="0"/>
              <a:t>πογράφοντες Ανάθεσης - Pre-Approvers of the Award Scenario</a:t>
            </a:r>
            <a:r>
              <a:rPr lang="el-GR" sz="1200" dirty="0"/>
              <a:t>  και το μέλος της ομάδας </a:t>
            </a:r>
            <a:r>
              <a:rPr lang="en-US" sz="1200" b="1" dirty="0" err="1"/>
              <a:t>Τελικός</a:t>
            </a:r>
            <a:r>
              <a:rPr lang="en-US" sz="1200" b="1" dirty="0"/>
              <a:t> Εγκρίνων </a:t>
            </a:r>
            <a:r>
              <a:rPr lang="en-US" sz="1200" b="1" dirty="0" err="1"/>
              <a:t>Ανάθεσης</a:t>
            </a:r>
            <a:r>
              <a:rPr lang="en-US" sz="1200" b="1" dirty="0"/>
              <a:t> - Final Approver of the Award Scenario</a:t>
            </a:r>
            <a:r>
              <a:rPr lang="el-GR" sz="1200" b="1" dirty="0"/>
              <a:t> </a:t>
            </a:r>
            <a:r>
              <a:rPr lang="el-GR" sz="1200" dirty="0"/>
              <a:t>θα λάβουν ένα μήνυμα ηλεκτρονικού ταχυδρομείου που θα τους ειδοποιεί ότι πρέπει να ολοκληρώσουν μια εργασία έγκρισης. Για να εγκρίνετε (ή να αρνηθείτε) τη δημοσίευση ενός συμβάντος </a:t>
            </a:r>
            <a:r>
              <a:rPr lang="en-US" sz="1200" dirty="0"/>
              <a:t>:</a:t>
            </a:r>
          </a:p>
          <a:p>
            <a:pPr marL="228600" indent="-228600" algn="just">
              <a:buClr>
                <a:srgbClr val="F15822"/>
              </a:buClr>
              <a:buFont typeface="+mj-lt"/>
              <a:buAutoNum type="arabicPeriod"/>
            </a:pPr>
            <a:r>
              <a:rPr lang="el-GR" sz="1200" dirty="0"/>
              <a:t>Συνδεθείτε στο S</a:t>
            </a:r>
            <a:r>
              <a:rPr lang="en-US" sz="1200" dirty="0"/>
              <a:t>AP</a:t>
            </a:r>
            <a:r>
              <a:rPr lang="el-GR" sz="1200" dirty="0"/>
              <a:t> ARIBA και, στην </a:t>
            </a:r>
            <a:r>
              <a:rPr lang="el-GR" sz="1200" b="1" dirty="0"/>
              <a:t>αρχική σελίδα</a:t>
            </a:r>
            <a:r>
              <a:rPr lang="el-GR" sz="1200" dirty="0"/>
              <a:t>, μεταβείτε στην καρτέλα </a:t>
            </a:r>
            <a:r>
              <a:rPr lang="el-GR" sz="1200" b="1" dirty="0"/>
              <a:t>Διαχείριση</a:t>
            </a:r>
            <a:r>
              <a:rPr lang="el-GR" sz="1200" dirty="0"/>
              <a:t> και κάντε κλικ στην επιλογή </a:t>
            </a:r>
            <a:r>
              <a:rPr lang="el-GR" sz="1200" b="1" dirty="0"/>
              <a:t>Οι εργασίες μου.</a:t>
            </a:r>
            <a:endParaRPr lang="el-GR" sz="1200" dirty="0"/>
          </a:p>
          <a:p>
            <a:pPr marL="228600" indent="-228600" algn="just">
              <a:buClr>
                <a:srgbClr val="F15822"/>
              </a:buClr>
              <a:buFont typeface="+mj-lt"/>
              <a:buAutoNum type="arabicPeriod"/>
            </a:pPr>
            <a:r>
              <a:rPr lang="el-GR" sz="1200" dirty="0"/>
              <a:t>Στη σελίδα «</a:t>
            </a:r>
            <a:r>
              <a:rPr lang="el-GR" sz="1200" b="1" dirty="0"/>
              <a:t>Οι εργασίες μου</a:t>
            </a:r>
            <a:r>
              <a:rPr lang="el-GR" sz="1200" dirty="0"/>
              <a:t>», αναζητήστε το συμβάν που θέλετε να ολοκληρώσετε την εργασία έγκρισης και κάντε κλικ στην </a:t>
            </a:r>
            <a:r>
              <a:rPr lang="el-GR" sz="1200" b="1" dirty="0"/>
              <a:t>ένδειξη V</a:t>
            </a:r>
            <a:r>
              <a:rPr lang="el-GR" sz="1200" dirty="0"/>
              <a:t> δίπλα στο σύμβολο «Έγκριση Ανάθεσης» και κάντε κλικ στην </a:t>
            </a:r>
            <a:r>
              <a:rPr lang="el-GR" sz="1200" b="1" dirty="0"/>
              <a:t>«Έγκριση».</a:t>
            </a:r>
            <a:endParaRPr lang="en-US" sz="1200" b="1" dirty="0"/>
          </a:p>
          <a:p>
            <a:pPr algn="just">
              <a:buClr>
                <a:srgbClr val="F15822"/>
              </a:buClr>
            </a:pPr>
            <a:r>
              <a:rPr lang="el-GR" sz="1200" dirty="0"/>
              <a:t>Όπως μπορείτε να δείτε, η εργασία βρίσκεται σε κατάσταση «</a:t>
            </a:r>
            <a:r>
              <a:rPr lang="el-GR" sz="1200" b="1" dirty="0"/>
              <a:t>Υπό έγκριση</a:t>
            </a:r>
            <a:r>
              <a:rPr lang="el-GR" sz="1200" dirty="0"/>
              <a:t>».</a:t>
            </a:r>
          </a:p>
          <a:p>
            <a:pPr algn="just">
              <a:buClr>
                <a:srgbClr val="F15822"/>
              </a:buClr>
            </a:pPr>
            <a:endParaRPr lang="en-US" sz="1200" dirty="0"/>
          </a:p>
          <a:p>
            <a:pPr algn="just">
              <a:buClr>
                <a:srgbClr val="F15822"/>
              </a:buClr>
            </a:pPr>
            <a:r>
              <a:rPr lang="el-GR" sz="1200" dirty="0"/>
              <a:t>Σημείωση: Εάν χρειάζεται, οι χρήστες μπορούν να φιλτράρουν τις εργασίες τους χρησιμοποιώντας το τμήμα φίλτρων.</a:t>
            </a:r>
            <a:endParaRPr lang="en-US" sz="1200" dirty="0"/>
          </a:p>
        </p:txBody>
      </p:sp>
      <p:pic>
        <p:nvPicPr>
          <p:cNvPr id="25" name="Picture 24">
            <a:extLst>
              <a:ext uri="{FF2B5EF4-FFF2-40B4-BE49-F238E27FC236}">
                <a16:creationId xmlns:a16="http://schemas.microsoft.com/office/drawing/2014/main" id="{8E9B3087-1C99-FDAA-B624-E4DEC95609ED}"/>
              </a:ext>
            </a:extLst>
          </p:cNvPr>
          <p:cNvPicPr>
            <a:picLocks noChangeAspect="1"/>
          </p:cNvPicPr>
          <p:nvPr/>
        </p:nvPicPr>
        <p:blipFill>
          <a:blip r:embed="rId5"/>
          <a:stretch>
            <a:fillRect/>
          </a:stretch>
        </p:blipFill>
        <p:spPr>
          <a:xfrm>
            <a:off x="302715" y="5508527"/>
            <a:ext cx="7724441" cy="247514"/>
          </a:xfrm>
          <a:prstGeom prst="rect">
            <a:avLst/>
          </a:prstGeom>
        </p:spPr>
      </p:pic>
      <p:sp>
        <p:nvSpPr>
          <p:cNvPr id="16" name="Rectangle 5">
            <a:extLst>
              <a:ext uri="{FF2B5EF4-FFF2-40B4-BE49-F238E27FC236}">
                <a16:creationId xmlns:a16="http://schemas.microsoft.com/office/drawing/2014/main" id="{7FBF3633-3836-6B22-4B0A-9DF91C770ED0}"/>
              </a:ext>
            </a:extLst>
          </p:cNvPr>
          <p:cNvSpPr/>
          <p:nvPr/>
        </p:nvSpPr>
        <p:spPr>
          <a:xfrm>
            <a:off x="501652" y="5306951"/>
            <a:ext cx="2316559" cy="42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2750318" y="52821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1" name="Connector: Elbow 9">
            <a:extLst>
              <a:ext uri="{FF2B5EF4-FFF2-40B4-BE49-F238E27FC236}">
                <a16:creationId xmlns:a16="http://schemas.microsoft.com/office/drawing/2014/main" id="{1B3DBE08-328C-3790-44D8-BA6D3CE4AC00}"/>
              </a:ext>
            </a:extLst>
          </p:cNvPr>
          <p:cNvCxnSpPr>
            <a:cxnSpLocks/>
            <a:stCxn id="16" idx="3"/>
          </p:cNvCxnSpPr>
          <p:nvPr/>
        </p:nvCxnSpPr>
        <p:spPr>
          <a:xfrm flipV="1">
            <a:off x="2818211" y="5350006"/>
            <a:ext cx="690810" cy="16914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D8090D8D-85D1-6C22-2453-245EC2C07E2D}"/>
              </a:ext>
            </a:extLst>
          </p:cNvPr>
          <p:cNvPicPr>
            <a:picLocks noChangeAspect="1"/>
          </p:cNvPicPr>
          <p:nvPr/>
        </p:nvPicPr>
        <p:blipFill>
          <a:blip r:embed="rId6"/>
          <a:stretch>
            <a:fillRect/>
          </a:stretch>
        </p:blipFill>
        <p:spPr>
          <a:xfrm>
            <a:off x="3509021" y="4922802"/>
            <a:ext cx="1639966" cy="1359526"/>
          </a:xfrm>
          <a:prstGeom prst="rect">
            <a:avLst/>
          </a:prstGeom>
          <a:ln>
            <a:solidFill>
              <a:srgbClr val="FF0000"/>
            </a:solidFill>
            <a:prstDash val="dash"/>
          </a:ln>
        </p:spPr>
      </p:pic>
      <p:sp>
        <p:nvSpPr>
          <p:cNvPr id="17" name="Rectangle 5">
            <a:extLst>
              <a:ext uri="{FF2B5EF4-FFF2-40B4-BE49-F238E27FC236}">
                <a16:creationId xmlns:a16="http://schemas.microsoft.com/office/drawing/2014/main" id="{D2F76A7B-26F4-7B02-A472-4FB1E73B82D6}"/>
              </a:ext>
            </a:extLst>
          </p:cNvPr>
          <p:cNvSpPr/>
          <p:nvPr/>
        </p:nvSpPr>
        <p:spPr>
          <a:xfrm>
            <a:off x="3590547" y="5787810"/>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4164935" y="5746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8" name="Rettangolo 17">
            <a:extLst>
              <a:ext uri="{FF2B5EF4-FFF2-40B4-BE49-F238E27FC236}">
                <a16:creationId xmlns:a16="http://schemas.microsoft.com/office/drawing/2014/main" id="{78E8DE02-29E0-F673-FFAB-FE798FDC1053}"/>
              </a:ext>
            </a:extLst>
          </p:cNvPr>
          <p:cNvSpPr/>
          <p:nvPr/>
        </p:nvSpPr>
        <p:spPr>
          <a:xfrm>
            <a:off x="5567172" y="5470791"/>
            <a:ext cx="1057656" cy="28525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11693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2DAC32-3803-11E8-60C1-C235C9DD8660}"/>
              </a:ext>
            </a:extLst>
          </p:cNvPr>
          <p:cNvPicPr>
            <a:picLocks noChangeAspect="1"/>
          </p:cNvPicPr>
          <p:nvPr/>
        </p:nvPicPr>
        <p:blipFill>
          <a:blip r:embed="rId3"/>
          <a:stretch>
            <a:fillRect/>
          </a:stretch>
        </p:blipFill>
        <p:spPr>
          <a:xfrm>
            <a:off x="261887" y="1191364"/>
            <a:ext cx="7919390" cy="314580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t>Ariba (2/2)</a:t>
            </a:r>
          </a:p>
        </p:txBody>
      </p:sp>
      <p:sp>
        <p:nvSpPr>
          <p:cNvPr id="8" name="Rectangle 5">
            <a:extLst>
              <a:ext uri="{FF2B5EF4-FFF2-40B4-BE49-F238E27FC236}">
                <a16:creationId xmlns:a16="http://schemas.microsoft.com/office/drawing/2014/main" id="{68F80BF8-EBD8-729F-FBB3-93499AE5735D}"/>
              </a:ext>
            </a:extLst>
          </p:cNvPr>
          <p:cNvSpPr/>
          <p:nvPr/>
        </p:nvSpPr>
        <p:spPr>
          <a:xfrm>
            <a:off x="6608975" y="1191364"/>
            <a:ext cx="784603" cy="307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D9FC757E-0EF5-01F8-9B7F-9CE524A066D5}"/>
              </a:ext>
            </a:extLst>
          </p:cNvPr>
          <p:cNvSpPr/>
          <p:nvPr/>
        </p:nvSpPr>
        <p:spPr>
          <a:xfrm>
            <a:off x="1655063" y="1767001"/>
            <a:ext cx="3483865" cy="12688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DE314943-F8CF-71A5-1C79-F6FCC6096B59}"/>
              </a:ext>
            </a:extLst>
          </p:cNvPr>
          <p:cNvSpPr>
            <a:spLocks noChangeAspect="1"/>
          </p:cNvSpPr>
          <p:nvPr/>
        </p:nvSpPr>
        <p:spPr bwMode="gray">
          <a:xfrm>
            <a:off x="1519278" y="2967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7D88B1A5-34ED-96B9-4C3F-07F915C7BD45}"/>
              </a:ext>
            </a:extLst>
          </p:cNvPr>
          <p:cNvSpPr>
            <a:spLocks noChangeAspect="1"/>
          </p:cNvSpPr>
          <p:nvPr/>
        </p:nvSpPr>
        <p:spPr bwMode="gray">
          <a:xfrm>
            <a:off x="6541082" y="14313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Text Placeholder 2">
            <a:extLst>
              <a:ext uri="{FF2B5EF4-FFF2-40B4-BE49-F238E27FC236}">
                <a16:creationId xmlns:a16="http://schemas.microsoft.com/office/drawing/2014/main" id="{16CB12E6-DB7A-3F9B-C0D0-31ACC27D60CD}"/>
              </a:ext>
            </a:extLst>
          </p:cNvPr>
          <p:cNvSpPr txBox="1">
            <a:spLocks/>
          </p:cNvSpPr>
          <p:nvPr/>
        </p:nvSpPr>
        <p:spPr>
          <a:xfrm>
            <a:off x="8317062" y="110388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Για να ολοκληρώσετε την εργασία έγκρισης </a:t>
            </a:r>
            <a:r>
              <a:rPr lang="en-US" sz="1200" dirty="0"/>
              <a:t>:</a:t>
            </a:r>
          </a:p>
          <a:p>
            <a:pPr marL="228600" indent="-228600" algn="just">
              <a:buClr>
                <a:srgbClr val="F15822"/>
              </a:buClr>
              <a:buFont typeface="+mj-lt"/>
              <a:buAutoNum type="arabicPeriod"/>
            </a:pPr>
            <a:r>
              <a:rPr lang="el-GR" sz="1200" dirty="0"/>
              <a:t>Αφήστε ένα </a:t>
            </a:r>
            <a:r>
              <a:rPr lang="el-GR" sz="1200" b="1" dirty="0"/>
              <a:t>Μήνυμα</a:t>
            </a:r>
            <a:r>
              <a:rPr lang="el-GR" sz="1200" dirty="0"/>
              <a:t>. Αυτό είναι υποχρεωτικό για τη συνέχιση της εργασίας έγκρισης.</a:t>
            </a:r>
          </a:p>
          <a:p>
            <a:pPr marL="228600" indent="-228600" algn="just">
              <a:buClr>
                <a:srgbClr val="F15822"/>
              </a:buClr>
              <a:buFont typeface="+mj-lt"/>
              <a:buAutoNum type="arabicPeriod"/>
            </a:pPr>
            <a:r>
              <a:rPr lang="el-GR" sz="1200" dirty="0"/>
              <a:t>Κάντε κλικ στο</a:t>
            </a:r>
            <a:r>
              <a:rPr lang="en-US" sz="1200" dirty="0"/>
              <a:t> </a:t>
            </a:r>
            <a:r>
              <a:rPr lang="en-US" sz="1200" b="1" dirty="0"/>
              <a:t>O</a:t>
            </a:r>
            <a:r>
              <a:rPr lang="el-GR" sz="1200" b="1" dirty="0"/>
              <a:t>Κ</a:t>
            </a:r>
            <a:r>
              <a:rPr lang="en-US" sz="1200" b="1" dirty="0"/>
              <a:t>.</a:t>
            </a:r>
            <a:endParaRPr lang="en-US" sz="1200" dirty="0"/>
          </a:p>
          <a:p>
            <a:pPr algn="just">
              <a:buClr>
                <a:srgbClr val="F15822"/>
              </a:buClr>
            </a:pPr>
            <a:endParaRPr lang="it-IT" sz="1200" dirty="0"/>
          </a:p>
        </p:txBody>
      </p:sp>
    </p:spTree>
    <p:extLst>
      <p:ext uri="{BB962C8B-B14F-4D97-AF65-F5344CB8AC3E}">
        <p14:creationId xmlns:p14="http://schemas.microsoft.com/office/powerpoint/2010/main" val="49495005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183437-DD77-C48D-E5E5-6D43817D0502}"/>
              </a:ext>
            </a:extLst>
          </p:cNvPr>
          <p:cNvSpPr>
            <a:spLocks noGrp="1"/>
          </p:cNvSpPr>
          <p:nvPr>
            <p:ph type="body" sz="quarter" idx="10"/>
          </p:nvPr>
        </p:nvSpPr>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7" name="Text Placeholder 6">
            <a:extLst>
              <a:ext uri="{FF2B5EF4-FFF2-40B4-BE49-F238E27FC236}">
                <a16:creationId xmlns:a16="http://schemas.microsoft.com/office/drawing/2014/main" id="{DE87F162-6CDD-5F5F-CADB-17D909691902}"/>
              </a:ext>
            </a:extLst>
          </p:cNvPr>
          <p:cNvSpPr>
            <a:spLocks noGrp="1"/>
          </p:cNvSpPr>
          <p:nvPr>
            <p:ph type="body" sz="quarter" idx="21"/>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9" name="Text Placeholder 8">
            <a:extLst>
              <a:ext uri="{FF2B5EF4-FFF2-40B4-BE49-F238E27FC236}">
                <a16:creationId xmlns:a16="http://schemas.microsoft.com/office/drawing/2014/main" id="{969F3C67-FE41-8812-8866-50F7A2EEA5DE}"/>
              </a:ext>
            </a:extLst>
          </p:cNvPr>
          <p:cNvSpPr>
            <a:spLocks noGrp="1"/>
          </p:cNvSpPr>
          <p:nvPr>
            <p:ph type="body" sz="quarter" idx="22"/>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10" name="Text Placeholder 9">
            <a:extLst>
              <a:ext uri="{FF2B5EF4-FFF2-40B4-BE49-F238E27FC236}">
                <a16:creationId xmlns:a16="http://schemas.microsoft.com/office/drawing/2014/main" id="{5B73DAC6-3C3F-2203-BF5A-6507F50080A5}"/>
              </a:ext>
            </a:extLst>
          </p:cNvPr>
          <p:cNvSpPr>
            <a:spLocks noGrp="1"/>
          </p:cNvSpPr>
          <p:nvPr>
            <p:ph type="body" sz="quarter" idx="23"/>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a:p>
        </p:txBody>
      </p:sp>
      <p:sp>
        <p:nvSpPr>
          <p:cNvPr id="12" name="Text Placeholder 11">
            <a:extLst>
              <a:ext uri="{FF2B5EF4-FFF2-40B4-BE49-F238E27FC236}">
                <a16:creationId xmlns:a16="http://schemas.microsoft.com/office/drawing/2014/main" id="{D40B2077-967B-45EC-52E2-D643BF2FA847}"/>
              </a:ext>
            </a:extLst>
          </p:cNvPr>
          <p:cNvSpPr>
            <a:spLocks noGrp="1"/>
          </p:cNvSpPr>
          <p:nvPr>
            <p:ph type="body" sz="quarter" idx="25"/>
          </p:nvPr>
        </p:nvSpPr>
        <p:spPr/>
        <p:txBody>
          <a:bodyPr anchor="ctr">
            <a:normAutofit/>
          </a:bodyPr>
          <a:lstStyle/>
          <a:p>
            <a:pPr algn="l"/>
            <a:r>
              <a:rPr lang="el-GR" sz="2000">
                <a:latin typeface="Calibri" panose="020F0502020204030204" pitchFamily="34" charset="0"/>
                <a:cs typeface="Calibri" panose="020F0502020204030204" pitchFamily="34" charset="0"/>
              </a:rPr>
              <a:t>Καθορισμός Ομάδας Έργου</a:t>
            </a:r>
            <a:endParaRPr lang="en-US" sz="2000">
              <a:latin typeface="Calibri" panose="020F0502020204030204" pitchFamily="34" charset="0"/>
              <a:cs typeface="Calibri" panose="020F0502020204030204" pitchFamily="34" charset="0"/>
            </a:endParaRPr>
          </a:p>
        </p:txBody>
      </p:sp>
      <p:sp>
        <p:nvSpPr>
          <p:cNvPr id="13" name="Text Placeholder 12">
            <a:extLst>
              <a:ext uri="{FF2B5EF4-FFF2-40B4-BE49-F238E27FC236}">
                <a16:creationId xmlns:a16="http://schemas.microsoft.com/office/drawing/2014/main" id="{5A59ACC3-2A17-75AF-1EEE-A9A09F0A794B}"/>
              </a:ext>
            </a:extLst>
          </p:cNvPr>
          <p:cNvSpPr>
            <a:spLocks noGrp="1"/>
          </p:cNvSpPr>
          <p:nvPr>
            <p:ph type="body" sz="quarter" idx="27"/>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lang="en-US" dirty="0"/>
          </a:p>
        </p:txBody>
      </p:sp>
      <p:sp>
        <p:nvSpPr>
          <p:cNvPr id="14" name="Text Placeholder 13">
            <a:extLst>
              <a:ext uri="{FF2B5EF4-FFF2-40B4-BE49-F238E27FC236}">
                <a16:creationId xmlns:a16="http://schemas.microsoft.com/office/drawing/2014/main" id="{7DDB2236-EE23-C183-7D73-8168DD37CAB1}"/>
              </a:ext>
            </a:extLst>
          </p:cNvPr>
          <p:cNvSpPr>
            <a:spLocks noGrp="1"/>
          </p:cNvSpPr>
          <p:nvPr>
            <p:ph type="body" sz="quarter" idx="28"/>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.6</a:t>
            </a:r>
          </a:p>
        </p:txBody>
      </p:sp>
      <p:sp>
        <p:nvSpPr>
          <p:cNvPr id="15" name="Text Placeholder 14">
            <a:extLst>
              <a:ext uri="{FF2B5EF4-FFF2-40B4-BE49-F238E27FC236}">
                <a16:creationId xmlns:a16="http://schemas.microsoft.com/office/drawing/2014/main" id="{0AFF47A1-1420-6066-09BE-B38F7D11C5AB}"/>
              </a:ext>
            </a:extLst>
          </p:cNvPr>
          <p:cNvSpPr>
            <a:spLocks noGrp="1"/>
          </p:cNvSpPr>
          <p:nvPr>
            <p:ph type="body" sz="quarter" idx="29"/>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.3</a:t>
            </a:r>
          </a:p>
        </p:txBody>
      </p:sp>
      <p:sp>
        <p:nvSpPr>
          <p:cNvPr id="16" name="Text Placeholder 14">
            <a:extLst>
              <a:ext uri="{FF2B5EF4-FFF2-40B4-BE49-F238E27FC236}">
                <a16:creationId xmlns:a16="http://schemas.microsoft.com/office/drawing/2014/main" id="{69A82E4B-2DE5-E3B9-3F44-809BEE318437}"/>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2040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μέσω </a:t>
            </a:r>
            <a:r>
              <a:rPr lang="en-US" b="1" dirty="0"/>
              <a:t>Ariba </a:t>
            </a:r>
            <a:r>
              <a:rPr lang="it-IT" b="1" dirty="0"/>
              <a:t>(2/2)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a:t>Για να ολοκληρώσετε την εργασία έγκρισης:</a:t>
            </a:r>
          </a:p>
          <a:p>
            <a:pPr marL="228600" indent="-228600" algn="l" rtl="0">
              <a:buClr>
                <a:srgbClr val="F15822"/>
              </a:buClr>
              <a:buFont typeface="+mj-lt"/>
              <a:buAutoNum type="arabicPeriod"/>
            </a:pPr>
            <a:r>
              <a:rPr lang="en-US" sz="1200"/>
              <a:t>Κάντε </a:t>
            </a:r>
            <a:r>
              <a:rPr lang="en-US" sz="1200" err="1"/>
              <a:t>κλικ</a:t>
            </a:r>
            <a:r>
              <a:rPr lang="en-US" sz="1200"/>
              <a:t> </a:t>
            </a:r>
            <a:r>
              <a:rPr lang="el-GR" sz="1200"/>
              <a:t>στην επιλογή </a:t>
            </a:r>
            <a:r>
              <a:rPr lang="el-GR" sz="1200" b="1"/>
              <a:t>ΟΚ</a:t>
            </a:r>
            <a:endParaRPr lang="en-US" sz="1200" b="1"/>
          </a:p>
          <a:p>
            <a:pPr algn="l" rtl="0">
              <a:buClr>
                <a:srgbClr val="F15822"/>
              </a:buClr>
            </a:pPr>
            <a:endParaRPr lang="it-IT" sz="1200"/>
          </a:p>
        </p:txBody>
      </p:sp>
      <p:pic>
        <p:nvPicPr>
          <p:cNvPr id="5" name="Picture 4">
            <a:extLst>
              <a:ext uri="{FF2B5EF4-FFF2-40B4-BE49-F238E27FC236}">
                <a16:creationId xmlns:a16="http://schemas.microsoft.com/office/drawing/2014/main" id="{CBF225FF-4AAD-CA4D-6681-70A7895B4249}"/>
              </a:ext>
            </a:extLst>
          </p:cNvPr>
          <p:cNvPicPr>
            <a:picLocks noChangeAspect="1"/>
          </p:cNvPicPr>
          <p:nvPr/>
        </p:nvPicPr>
        <p:blipFill>
          <a:blip r:embed="rId3"/>
          <a:stretch>
            <a:fillRect/>
          </a:stretch>
        </p:blipFill>
        <p:spPr>
          <a:xfrm>
            <a:off x="212436" y="1170940"/>
            <a:ext cx="7989455" cy="1525155"/>
          </a:xfrm>
          <a:prstGeom prst="rect">
            <a:avLst/>
          </a:prstGeom>
        </p:spPr>
      </p:pic>
      <p:sp>
        <p:nvSpPr>
          <p:cNvPr id="7" name="Rectangle 5">
            <a:extLst>
              <a:ext uri="{FF2B5EF4-FFF2-40B4-BE49-F238E27FC236}">
                <a16:creationId xmlns:a16="http://schemas.microsoft.com/office/drawing/2014/main" id="{68F80BF8-EBD8-729F-FBB3-93499AE5735D}"/>
              </a:ext>
            </a:extLst>
          </p:cNvPr>
          <p:cNvSpPr/>
          <p:nvPr/>
        </p:nvSpPr>
        <p:spPr>
          <a:xfrm>
            <a:off x="6959023" y="1158241"/>
            <a:ext cx="581891" cy="250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1498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E2D86-CC21-2654-FBA7-ABE722330006}"/>
              </a:ext>
            </a:extLst>
          </p:cNvPr>
          <p:cNvPicPr>
            <a:picLocks noChangeAspect="1"/>
          </p:cNvPicPr>
          <p:nvPr/>
        </p:nvPicPr>
        <p:blipFill rotWithShape="1">
          <a:blip r:embed="rId2"/>
          <a:srcRect r="881"/>
          <a:stretch/>
        </p:blipFill>
        <p:spPr>
          <a:xfrm>
            <a:off x="225910" y="1484768"/>
            <a:ext cx="7956658" cy="208824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(1/</a:t>
            </a:r>
            <a:r>
              <a:rPr lang="el-GR" b="1" dirty="0"/>
              <a:t>4</a:t>
            </a:r>
            <a:r>
              <a:rPr lang="en-US" b="1" dirty="0">
                <a:latin typeface="Calibri" panose="020F050202020403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Για να δημιουργήσετε ένα </a:t>
            </a:r>
            <a:r>
              <a:rPr lang="el-GR" sz="1200" b="1" dirty="0">
                <a:latin typeface="Calibri" panose="020F0502020204030204" pitchFamily="34" charset="0"/>
                <a:cs typeface="Calibri" panose="020F0502020204030204" pitchFamily="34" charset="0"/>
              </a:rPr>
              <a:t>πλήρες έργο </a:t>
            </a:r>
            <a:r>
              <a:rPr lang="el-GR" sz="1200" b="1" dirty="0" err="1">
                <a:latin typeface="Calibri" panose="020F0502020204030204" pitchFamily="34" charset="0"/>
                <a:cs typeface="Calibri" panose="020F0502020204030204" pitchFamily="34" charset="0"/>
              </a:rPr>
              <a:t>προμήθευσης</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Πηγαίνετε στην </a:t>
            </a:r>
            <a:r>
              <a:rPr lang="el-GR" sz="1200" b="1" dirty="0">
                <a:latin typeface="Calibri" panose="020F0502020204030204" pitchFamily="34" charset="0"/>
                <a:cs typeface="Calibri" panose="020F0502020204030204" pitchFamily="34" charset="0"/>
              </a:rPr>
              <a:t>Αρχική σελίδα</a:t>
            </a:r>
            <a:r>
              <a:rPr lang="it-IT" sz="1200" b="1"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του</a:t>
            </a:r>
            <a:r>
              <a:rPr lang="it-IT" sz="1200" dirty="0">
                <a:latin typeface="Calibri" panose="020F0502020204030204" pitchFamily="34" charset="0"/>
                <a:cs typeface="Calibri" panose="020F0502020204030204" pitchFamily="34" charset="0"/>
              </a:rPr>
              <a:t> SAP </a:t>
            </a:r>
            <a:r>
              <a:rPr lang="it-IT" sz="1200" dirty="0" err="1">
                <a:latin typeface="Calibri" panose="020F0502020204030204" pitchFamily="34" charset="0"/>
                <a:cs typeface="Calibri" panose="020F0502020204030204" pitchFamily="34" charset="0"/>
              </a:rPr>
              <a:t>Ariba</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και κάντε κλικ στην καρτέλα </a:t>
            </a:r>
            <a:r>
              <a:rPr lang="el-GR" sz="1200" b="1" dirty="0">
                <a:latin typeface="Calibri" panose="020F0502020204030204" pitchFamily="34" charset="0"/>
                <a:cs typeface="Calibri" panose="020F0502020204030204" pitchFamily="34" charset="0"/>
              </a:rPr>
              <a:t>Δημιουργία.</a:t>
            </a:r>
            <a:endParaRPr lang="it-IT" sz="1200" b="1"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a:t>
            </a:r>
            <a:r>
              <a:rPr lang="el-GR" sz="1200" b="1" dirty="0">
                <a:latin typeface="Calibri" panose="020F0502020204030204" pitchFamily="34" charset="0"/>
                <a:cs typeface="Calibri" panose="020F0502020204030204" pitchFamily="34" charset="0"/>
              </a:rPr>
              <a:t>Έργο Καθοδηγούμενης Προμήθευσης</a:t>
            </a:r>
            <a:r>
              <a:rPr lang="it-IT" sz="1200" b="1" dirty="0">
                <a:latin typeface="Calibri" panose="020F0502020204030204" pitchFamily="34" charset="0"/>
                <a:cs typeface="Calibri" panose="020F0502020204030204" pitchFamily="34" charset="0"/>
              </a:rPr>
              <a:t>.</a:t>
            </a:r>
          </a:p>
          <a:p>
            <a:pPr algn="just">
              <a:buClr>
                <a:srgbClr val="F15822"/>
              </a:buClr>
            </a:pPr>
            <a:r>
              <a:rPr lang="el-GR" sz="1200" dirty="0">
                <a:latin typeface="Calibri" panose="020F0502020204030204" pitchFamily="34" charset="0"/>
                <a:cs typeface="Calibri" panose="020F0502020204030204" pitchFamily="34" charset="0"/>
              </a:rPr>
              <a:t>Μόλις κάνετε κλικ στην ένδειξη</a:t>
            </a:r>
            <a:r>
              <a:rPr lang="it-IT" sz="1200" dirty="0">
                <a:latin typeface="Calibri" panose="020F0502020204030204" pitchFamily="34" charset="0"/>
                <a:cs typeface="Calibri" panose="020F0502020204030204" pitchFamily="34" charset="0"/>
              </a:rPr>
              <a:t> </a:t>
            </a:r>
            <a:r>
              <a:rPr lang="el-GR" sz="1200" b="1" dirty="0">
                <a:latin typeface="Calibri" panose="020F0502020204030204" pitchFamily="34" charset="0"/>
                <a:cs typeface="Calibri" panose="020F0502020204030204" pitchFamily="34" charset="0"/>
              </a:rPr>
              <a:t>Έργο Καθοδηγούμενης Προμήθευσης</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θα ανοίξει μια σελίδα</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για τη δημιουργία Έργου Προμήθευσης.</a:t>
            </a:r>
            <a:endParaRPr lang="it-IT" sz="1200" dirty="0">
              <a:latin typeface="Calibri" panose="020F0502020204030204" pitchFamily="34" charset="0"/>
              <a:cs typeface="Calibri" panose="020F0502020204030204" pitchFamily="34" charset="0"/>
            </a:endParaRPr>
          </a:p>
        </p:txBody>
      </p:sp>
      <p:sp>
        <p:nvSpPr>
          <p:cNvPr id="5" name="Rectangle 5">
            <a:extLst>
              <a:ext uri="{FF2B5EF4-FFF2-40B4-BE49-F238E27FC236}">
                <a16:creationId xmlns:a16="http://schemas.microsoft.com/office/drawing/2014/main" id="{F62D4F40-9AB4-7CA3-C20D-FDFEFC9D8CE3}"/>
              </a:ext>
            </a:extLst>
          </p:cNvPr>
          <p:cNvSpPr/>
          <p:nvPr/>
        </p:nvSpPr>
        <p:spPr>
          <a:xfrm>
            <a:off x="7298936" y="1978025"/>
            <a:ext cx="609846" cy="174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D99D654B-B06F-4077-EC09-6130FF3982AD}"/>
              </a:ext>
            </a:extLst>
          </p:cNvPr>
          <p:cNvCxnSpPr>
            <a:cxnSpLocks/>
            <a:stCxn id="5" idx="2"/>
            <a:endCxn id="14" idx="3"/>
          </p:cNvCxnSpPr>
          <p:nvPr/>
        </p:nvCxnSpPr>
        <p:spPr>
          <a:xfrm rot="5400000">
            <a:off x="6455328" y="1288225"/>
            <a:ext cx="284106" cy="201295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5">
            <a:extLst>
              <a:ext uri="{FF2B5EF4-FFF2-40B4-BE49-F238E27FC236}">
                <a16:creationId xmlns:a16="http://schemas.microsoft.com/office/drawing/2014/main" id="{BE08E65E-C76E-9524-40C7-8270E228A0C1}"/>
              </a:ext>
            </a:extLst>
          </p:cNvPr>
          <p:cNvSpPr/>
          <p:nvPr/>
        </p:nvSpPr>
        <p:spPr>
          <a:xfrm>
            <a:off x="4060825" y="2357320"/>
            <a:ext cx="1530078" cy="15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5686DF2-C5E9-4EF6-4DC6-907B7C814292}"/>
              </a:ext>
            </a:extLst>
          </p:cNvPr>
          <p:cNvSpPr>
            <a:spLocks noChangeAspect="1"/>
          </p:cNvSpPr>
          <p:nvPr/>
        </p:nvSpPr>
        <p:spPr bwMode="gray">
          <a:xfrm>
            <a:off x="7840889" y="191013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07F679C1-06BC-4D59-91B9-01553E7BA688}"/>
              </a:ext>
            </a:extLst>
          </p:cNvPr>
          <p:cNvSpPr>
            <a:spLocks noChangeAspect="1"/>
          </p:cNvSpPr>
          <p:nvPr/>
        </p:nvSpPr>
        <p:spPr bwMode="gray">
          <a:xfrm>
            <a:off x="3957735" y="227317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92032956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22AD0A-1FF8-E924-FE12-1CF0301980EA}"/>
              </a:ext>
            </a:extLst>
          </p:cNvPr>
          <p:cNvPicPr>
            <a:picLocks noChangeAspect="1"/>
          </p:cNvPicPr>
          <p:nvPr/>
        </p:nvPicPr>
        <p:blipFill>
          <a:blip r:embed="rId2"/>
          <a:stretch>
            <a:fillRect/>
          </a:stretch>
        </p:blipFill>
        <p:spPr>
          <a:xfrm>
            <a:off x="204419" y="1448315"/>
            <a:ext cx="7991010" cy="27442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8</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(2/</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4</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Για να δημιουργήσετε ένα </a:t>
            </a:r>
            <a:r>
              <a:rPr lang="el-GR" sz="1200" b="1" dirty="0">
                <a:latin typeface="Calibri" panose="020F0502020204030204" pitchFamily="34" charset="0"/>
                <a:cs typeface="Calibri" panose="020F0502020204030204" pitchFamily="34" charset="0"/>
              </a:rPr>
              <a:t>πλήρες έργο </a:t>
            </a:r>
            <a:r>
              <a:rPr lang="el-GR" sz="1200" b="1" dirty="0" err="1">
                <a:latin typeface="Calibri" panose="020F0502020204030204" pitchFamily="34" charset="0"/>
                <a:cs typeface="Calibri" panose="020F0502020204030204" pitchFamily="34" charset="0"/>
              </a:rPr>
              <a:t>προμήθευσης</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Καθορίστε το </a:t>
            </a:r>
            <a:r>
              <a:rPr lang="el-GR" sz="1200" b="1" dirty="0">
                <a:latin typeface="Calibri" panose="020F0502020204030204" pitchFamily="34" charset="0"/>
                <a:cs typeface="Calibri" panose="020F0502020204030204" pitchFamily="34" charset="0"/>
              </a:rPr>
              <a:t>Όνομα</a:t>
            </a:r>
            <a:r>
              <a:rPr lang="el-GR" sz="1200" dirty="0">
                <a:latin typeface="Calibri" panose="020F0502020204030204" pitchFamily="34" charset="0"/>
                <a:cs typeface="Calibri" panose="020F0502020204030204" pitchFamily="34" charset="0"/>
              </a:rPr>
              <a:t> του έργου στο πεδίο </a:t>
            </a:r>
            <a:r>
              <a:rPr lang="el-GR" sz="1200" b="1" dirty="0">
                <a:latin typeface="Calibri" panose="020F0502020204030204" pitchFamily="34" charset="0"/>
                <a:cs typeface="Calibri" panose="020F0502020204030204" pitchFamily="34" charset="0"/>
              </a:rPr>
              <a:t>Όνομα</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Στον </a:t>
            </a:r>
            <a:r>
              <a:rPr lang="el-GR" sz="1200" b="1" dirty="0">
                <a:latin typeface="Calibri" panose="020F0502020204030204" pitchFamily="34" charset="0"/>
                <a:cs typeface="Calibri" panose="020F0502020204030204" pitchFamily="34" charset="0"/>
              </a:rPr>
              <a:t>Τύπο του έργου</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επιλέξτε </a:t>
            </a:r>
            <a:r>
              <a:rPr lang="el-GR" sz="1200" b="1" dirty="0">
                <a:latin typeface="Calibri" panose="020F0502020204030204" pitchFamily="34" charset="0"/>
                <a:cs typeface="Calibri" panose="020F0502020204030204" pitchFamily="34" charset="0"/>
              </a:rPr>
              <a:t>Πλήρες Έργο</a:t>
            </a:r>
            <a:r>
              <a:rPr lang="el-GR" sz="1200" dirty="0">
                <a:latin typeface="Calibri" panose="020F0502020204030204" pitchFamily="34" charset="0"/>
                <a:cs typeface="Calibri" panose="020F0502020204030204" pitchFamily="34" charset="0"/>
              </a:rPr>
              <a:t>.</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a:p>
            <a:pPr algn="just">
              <a:buClr>
                <a:srgbClr val="F15822"/>
              </a:buClr>
            </a:pPr>
            <a:r>
              <a:rPr lang="el-GR" sz="1200" dirty="0">
                <a:latin typeface="Calibri" panose="020F0502020204030204" pitchFamily="34" charset="0"/>
                <a:cs typeface="Calibri" panose="020F0502020204030204" pitchFamily="34" charset="0"/>
              </a:rPr>
              <a:t>Σημείωση</a:t>
            </a:r>
            <a:r>
              <a:rPr lang="it-IT" sz="1200"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Σε αντίθεση με τον Μοναδικό Διαγωνισμό</a:t>
            </a:r>
            <a:r>
              <a:rPr lang="en-US" sz="1200" i="1"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δεν θα δημιουργηθούν πρόσθετα πεδία σε αυτό το τμήμα</a:t>
            </a:r>
            <a:r>
              <a:rPr lang="en-US" sz="1200" i="1"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Θα ορίσουμε τον Τύπο έργου στο επόμενο τμήμα</a:t>
            </a:r>
            <a:r>
              <a:rPr lang="en-US" sz="1200" i="1" dirty="0">
                <a:latin typeface="Calibri" panose="020F0502020204030204" pitchFamily="34" charset="0"/>
                <a:cs typeface="Calibri" panose="020F0502020204030204" pitchFamily="34" charset="0"/>
              </a:rPr>
              <a:t>.</a:t>
            </a:r>
            <a:endParaRPr lang="el-GR" sz="1200" i="1" dirty="0">
              <a:latin typeface="Calibri" panose="020F0502020204030204" pitchFamily="34" charset="0"/>
              <a:cs typeface="Calibri" panose="020F0502020204030204" pitchFamily="34" charset="0"/>
            </a:endParaRPr>
          </a:p>
          <a:p>
            <a:pPr algn="just">
              <a:buClr>
                <a:srgbClr val="F15822"/>
              </a:buClr>
            </a:pPr>
            <a:endParaRPr lang="el-GR" sz="1200" i="1" dirty="0"/>
          </a:p>
          <a:p>
            <a:pPr algn="just">
              <a:buClr>
                <a:srgbClr val="F15822"/>
              </a:buClr>
            </a:pPr>
            <a:r>
              <a:rPr lang="el-GR" sz="1200" i="1" dirty="0">
                <a:solidFill>
                  <a:srgbClr val="FF0000"/>
                </a:solidFill>
                <a:latin typeface="Calibri" panose="020F0502020204030204" pitchFamily="34" charset="0"/>
                <a:cs typeface="Calibri" panose="020F0502020204030204" pitchFamily="34" charset="0"/>
              </a:rPr>
              <a:t>ΣΗΜΕΙΩΣΗ: Η περιγραφή όλων των πεδίων στη σελίδα δημιουργίας έργου βρίσκεται στο συνημμένο αρχείο Excel.</a:t>
            </a:r>
            <a:endParaRPr lang="it-IT" sz="1200" i="1" dirty="0">
              <a:solidFill>
                <a:srgbClr val="FF0000"/>
              </a:solidFill>
              <a:latin typeface="Calibri" panose="020F0502020204030204" pitchFamily="34" charset="0"/>
              <a:cs typeface="Calibri" panose="020F0502020204030204" pitchFamily="34" charset="0"/>
            </a:endParaRPr>
          </a:p>
          <a:p>
            <a:pPr algn="just">
              <a:buClr>
                <a:srgbClr val="F15822"/>
              </a:buClr>
            </a:pPr>
            <a:br>
              <a:rPr lang="it-IT" sz="1200" dirty="0">
                <a:latin typeface="Calibri" panose="020F0502020204030204" pitchFamily="34" charset="0"/>
                <a:cs typeface="Calibri" panose="020F0502020204030204" pitchFamily="34" charset="0"/>
              </a:rPr>
            </a:br>
            <a:endParaRPr lang="it-IT" sz="1200" dirty="0">
              <a:latin typeface="Calibri" panose="020F0502020204030204" pitchFamily="34" charset="0"/>
              <a:cs typeface="Calibri" panose="020F0502020204030204" pitchFamily="34" charset="0"/>
            </a:endParaRPr>
          </a:p>
        </p:txBody>
      </p:sp>
      <p:sp>
        <p:nvSpPr>
          <p:cNvPr id="7" name="Rectangle 5">
            <a:extLst>
              <a:ext uri="{FF2B5EF4-FFF2-40B4-BE49-F238E27FC236}">
                <a16:creationId xmlns:a16="http://schemas.microsoft.com/office/drawing/2014/main" id="{F62D4F40-9AB4-7CA3-C20D-FDFEFC9D8CE3}"/>
              </a:ext>
            </a:extLst>
          </p:cNvPr>
          <p:cNvSpPr/>
          <p:nvPr/>
        </p:nvSpPr>
        <p:spPr>
          <a:xfrm>
            <a:off x="257175" y="1848994"/>
            <a:ext cx="3923322" cy="4630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26064" y="3809490"/>
            <a:ext cx="540359" cy="2419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E52F276-0E2E-EC1B-1F89-3AE500BC98CB}"/>
              </a:ext>
            </a:extLst>
          </p:cNvPr>
          <p:cNvSpPr>
            <a:spLocks noChangeAspect="1"/>
          </p:cNvSpPr>
          <p:nvPr/>
        </p:nvSpPr>
        <p:spPr bwMode="gray">
          <a:xfrm>
            <a:off x="4112604" y="2244114"/>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8D3C5AB1-D8CD-5782-8E51-A3DF77668C63}"/>
              </a:ext>
            </a:extLst>
          </p:cNvPr>
          <p:cNvSpPr>
            <a:spLocks noChangeAspect="1"/>
          </p:cNvSpPr>
          <p:nvPr/>
        </p:nvSpPr>
        <p:spPr bwMode="gray">
          <a:xfrm>
            <a:off x="4698530" y="3983530"/>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graphicFrame>
        <p:nvGraphicFramePr>
          <p:cNvPr id="6" name="Object 5">
            <a:extLst>
              <a:ext uri="{FF2B5EF4-FFF2-40B4-BE49-F238E27FC236}">
                <a16:creationId xmlns:a16="http://schemas.microsoft.com/office/drawing/2014/main" id="{8829D7CC-ACB0-48DD-6D78-4CA534495D0F}"/>
              </a:ext>
            </a:extLst>
          </p:cNvPr>
          <p:cNvGraphicFramePr>
            <a:graphicFrameLocks noChangeAspect="1"/>
          </p:cNvGraphicFramePr>
          <p:nvPr>
            <p:extLst>
              <p:ext uri="{D42A27DB-BD31-4B8C-83A1-F6EECF244321}">
                <p14:modId xmlns:p14="http://schemas.microsoft.com/office/powerpoint/2010/main" val="3906350869"/>
              </p:ext>
            </p:extLst>
          </p:nvPr>
        </p:nvGraphicFramePr>
        <p:xfrm>
          <a:off x="9528175" y="4119563"/>
          <a:ext cx="1352550" cy="1190625"/>
        </p:xfrm>
        <a:graphic>
          <a:graphicData uri="http://schemas.openxmlformats.org/presentationml/2006/ole">
            <mc:AlternateContent xmlns:mc="http://schemas.openxmlformats.org/markup-compatibility/2006">
              <mc:Choice xmlns:v="urn:schemas-microsoft-com:vml" Requires="v">
                <p:oleObj name="Worksheet" showAsIcon="1" r:id="rId3" imgW="914603" imgH="806585" progId="Excel.Sheet.12">
                  <p:embed/>
                </p:oleObj>
              </mc:Choice>
              <mc:Fallback>
                <p:oleObj name="Worksheet" showAsIcon="1" r:id="rId3" imgW="914603" imgH="806585" progId="Excel.Sheet.12">
                  <p:embed/>
                  <p:pic>
                    <p:nvPicPr>
                      <p:cNvPr id="6" name="Object 5">
                        <a:extLst>
                          <a:ext uri="{FF2B5EF4-FFF2-40B4-BE49-F238E27FC236}">
                            <a16:creationId xmlns:a16="http://schemas.microsoft.com/office/drawing/2014/main" id="{8829D7CC-ACB0-48DD-6D78-4CA534495D0F}"/>
                          </a:ext>
                        </a:extLst>
                      </p:cNvPr>
                      <p:cNvPicPr/>
                      <p:nvPr/>
                    </p:nvPicPr>
                    <p:blipFill>
                      <a:blip r:embed="rId4"/>
                      <a:stretch>
                        <a:fillRect/>
                      </a:stretch>
                    </p:blipFill>
                    <p:spPr>
                      <a:xfrm>
                        <a:off x="9528175" y="4119563"/>
                        <a:ext cx="1352550" cy="1190625"/>
                      </a:xfrm>
                      <a:prstGeom prst="rect">
                        <a:avLst/>
                      </a:prstGeom>
                    </p:spPr>
                  </p:pic>
                </p:oleObj>
              </mc:Fallback>
            </mc:AlternateContent>
          </a:graphicData>
        </a:graphic>
      </p:graphicFrame>
    </p:spTree>
    <p:extLst>
      <p:ext uri="{BB962C8B-B14F-4D97-AF65-F5344CB8AC3E}">
        <p14:creationId xmlns:p14="http://schemas.microsoft.com/office/powerpoint/2010/main" val="239489457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Συμπλήρωση Πεδίων Κεφαλίδας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Στο τμήμα </a:t>
            </a:r>
            <a:r>
              <a:rPr lang="el-GR" sz="1200" b="1" dirty="0">
                <a:latin typeface="Calibri" panose="020F0502020204030204" pitchFamily="34" charset="0"/>
                <a:cs typeface="Calibri" panose="020F0502020204030204" pitchFamily="34" charset="0"/>
              </a:rPr>
              <a:t>Λεπτομέρειες Έργου </a:t>
            </a:r>
            <a:r>
              <a:rPr lang="el-GR" sz="1200" dirty="0">
                <a:latin typeface="Calibri" panose="020F0502020204030204" pitchFamily="34" charset="0"/>
                <a:cs typeface="Calibri" panose="020F0502020204030204" pitchFamily="34" charset="0"/>
              </a:rPr>
              <a:t>στη σελίδα δημιουργίας του Έργου Προμήθευσης, πρέπει να συμπληρώσετε τα απαιτούμενα πεδία για να προσαρμόσετε το Έργο που πρόκειται να δημιουργήσετε.</a:t>
            </a:r>
            <a:endParaRPr lang="it-IT" sz="1200" dirty="0">
              <a:latin typeface="Calibri" panose="020F0502020204030204" pitchFamily="34" charset="0"/>
              <a:cs typeface="Calibri" panose="020F0502020204030204" pitchFamily="34" charset="0"/>
            </a:endParaRP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3. </a:t>
            </a:r>
            <a:r>
              <a:rPr lang="el-GR" sz="1200" dirty="0">
                <a:latin typeface="Calibri" panose="020F0502020204030204" pitchFamily="34" charset="0"/>
                <a:cs typeface="Calibri" panose="020F0502020204030204" pitchFamily="34" charset="0"/>
              </a:rPr>
              <a:t>Στο πεδίο </a:t>
            </a:r>
            <a:r>
              <a:rPr lang="el-GR" sz="1200" b="1" dirty="0">
                <a:latin typeface="Calibri" panose="020F0502020204030204" pitchFamily="34" charset="0"/>
                <a:cs typeface="Calibri" panose="020F0502020204030204" pitchFamily="34" charset="0"/>
              </a:rPr>
              <a:t>Αιτιολογία Διαγωνισμο</a:t>
            </a:r>
            <a:r>
              <a:rPr lang="el-GR" sz="1200" b="1" dirty="0"/>
              <a:t>ύ </a:t>
            </a:r>
            <a:r>
              <a:rPr lang="el-GR" sz="1200" dirty="0">
                <a:latin typeface="Calibri" panose="020F0502020204030204" pitchFamily="34" charset="0"/>
                <a:cs typeface="Calibri" panose="020F0502020204030204" pitchFamily="34" charset="0"/>
              </a:rPr>
              <a:t>επιλέξτε την ένδειξη που ταιριάζει καλύτερα στις απαιτήσεις σας, κάνοντας κλικ στο εικονίδιο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it-IT" sz="1200" dirty="0">
                <a:latin typeface="Calibri" panose="020F0502020204030204" pitchFamily="34" charset="0"/>
                <a:cs typeface="Calibri" panose="020F0502020204030204" pitchFamily="34" charset="0"/>
              </a:rPr>
              <a:t>. </a:t>
            </a:r>
            <a:r>
              <a:rPr lang="it-IT" sz="1200" i="1" dirty="0">
                <a:latin typeface="Calibri" panose="020F0502020204030204" pitchFamily="34" charset="0"/>
                <a:cs typeface="Calibri" panose="020F0502020204030204" pitchFamily="34" charset="0"/>
              </a:rPr>
              <a:t>(</a:t>
            </a:r>
            <a:r>
              <a:rPr lang="el-GR" sz="1200" i="1" dirty="0">
                <a:latin typeface="Calibri" panose="020F0502020204030204" pitchFamily="34" charset="0"/>
                <a:cs typeface="Calibri" panose="020F0502020204030204" pitchFamily="34" charset="0"/>
              </a:rPr>
              <a:t>Σε αυτόν τον οδηγό έχει επιλεγεί η επιλογή Ανταγωνιστικός Διάλογος</a:t>
            </a:r>
            <a:r>
              <a:rPr lang="it-IT" sz="1200" i="1" dirty="0">
                <a:latin typeface="Calibri" panose="020F0502020204030204" pitchFamily="34" charset="0"/>
                <a:cs typeface="Calibri" panose="020F0502020204030204" pitchFamily="34" charset="0"/>
              </a:rPr>
              <a:t>);</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4. </a:t>
            </a:r>
            <a:r>
              <a:rPr lang="el-GR" sz="1200" dirty="0">
                <a:latin typeface="Calibri" panose="020F0502020204030204" pitchFamily="34" charset="0"/>
                <a:cs typeface="Calibri" panose="020F0502020204030204" pitchFamily="34" charset="0"/>
              </a:rPr>
              <a:t>Ο </a:t>
            </a:r>
            <a:r>
              <a:rPr lang="el-GR" sz="1200" b="1" dirty="0">
                <a:latin typeface="Calibri" panose="020F0502020204030204" pitchFamily="34" charset="0"/>
                <a:cs typeface="Calibri" panose="020F0502020204030204" pitchFamily="34" charset="0"/>
              </a:rPr>
              <a:t>υπεύθυνος</a:t>
            </a:r>
            <a:r>
              <a:rPr lang="el-GR" sz="1200" dirty="0">
                <a:latin typeface="Calibri" panose="020F0502020204030204" pitchFamily="34" charset="0"/>
                <a:cs typeface="Calibri" panose="020F0502020204030204" pitchFamily="34" charset="0"/>
              </a:rPr>
              <a:t> του έργου ορίζεται εξ ορισμού ως ο χρήστης που ξεκινά τη διαδικασία δημιουργίας έργου. </a:t>
            </a:r>
            <a:r>
              <a:rPr lang="el-GR" sz="1200" dirty="0"/>
              <a:t>Μ</a:t>
            </a:r>
            <a:r>
              <a:rPr lang="el-GR" sz="1200" dirty="0">
                <a:latin typeface="Calibri" panose="020F0502020204030204" pitchFamily="34" charset="0"/>
                <a:cs typeface="Calibri" panose="020F0502020204030204" pitchFamily="34" charset="0"/>
              </a:rPr>
              <a:t>πορείτε να τον επεξεργαστείτε (ή να προσθέσετε περισσότερους υπεύθυνους) κάνοντας κλικ στο εικονίδιο με τα τετράγωνα σε αυτό το πεδίο και αναζητώντας το όνομα χρήστη που επιθυμείτε.</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5. </a:t>
            </a:r>
            <a:r>
              <a:rPr lang="el-GR" sz="1200" dirty="0">
                <a:latin typeface="Calibri" panose="020F0502020204030204" pitchFamily="34" charset="0"/>
                <a:cs typeface="Calibri" panose="020F0502020204030204" pitchFamily="34" charset="0"/>
              </a:rPr>
              <a:t>Για να επιλέξετε </a:t>
            </a:r>
            <a:r>
              <a:rPr lang="el-GR" sz="1200" b="1" dirty="0">
                <a:latin typeface="Calibri" panose="020F0502020204030204" pitchFamily="34" charset="0"/>
                <a:cs typeface="Calibri" panose="020F0502020204030204" pitchFamily="34" charset="0"/>
              </a:rPr>
              <a:t>Κατηγορία Δαπάνης </a:t>
            </a:r>
            <a:r>
              <a:rPr lang="it-IT"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μία ή περισσότερες επιλογές είναι δυνατές</a:t>
            </a:r>
            <a:r>
              <a:rPr lang="it-IT"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κάντε κλικ στο εικονίδιο με τα τετράγωνα στο πεδίο </a:t>
            </a:r>
            <a:r>
              <a:rPr lang="el-GR" sz="1200" b="1" dirty="0">
                <a:latin typeface="Calibri" panose="020F0502020204030204" pitchFamily="34" charset="0"/>
                <a:cs typeface="Calibri" panose="020F0502020204030204" pitchFamily="34" charset="0"/>
              </a:rPr>
              <a:t>Κατηγορία Δαπάνης.</a:t>
            </a:r>
          </a:p>
          <a:p>
            <a:pPr algn="just">
              <a:buClr>
                <a:srgbClr val="F15822"/>
              </a:buClr>
            </a:pPr>
            <a:r>
              <a:rPr lang="el-GR" sz="1200" dirty="0">
                <a:solidFill>
                  <a:schemeClr val="accent2"/>
                </a:solidFill>
              </a:rPr>
              <a:t>6. </a:t>
            </a:r>
            <a:r>
              <a:rPr lang="el-GR" sz="1200" dirty="0"/>
              <a:t>Η </a:t>
            </a:r>
            <a:r>
              <a:rPr lang="el-GR" sz="1200" b="1" dirty="0"/>
              <a:t>Στρατηγική εκτέλεσης </a:t>
            </a:r>
            <a:r>
              <a:rPr lang="el-GR" sz="1200" dirty="0"/>
              <a:t>περιγράφει πως θα εκτελεστεί το έργο. Οι πιθανές επιλογές είναι συνδυασμοί των </a:t>
            </a:r>
            <a:r>
              <a:rPr lang="en-US" sz="1200" dirty="0"/>
              <a:t>RFI, RFP </a:t>
            </a:r>
            <a:r>
              <a:rPr lang="el-GR" sz="1200" dirty="0"/>
              <a:t>και Δημοπρασιών. </a:t>
            </a:r>
            <a:endParaRPr lang="el-GR"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6"/>
            </a:pPr>
            <a:endParaRPr lang="el-GR" sz="1200" b="1" dirty="0"/>
          </a:p>
        </p:txBody>
      </p:sp>
      <p:pic>
        <p:nvPicPr>
          <p:cNvPr id="8" name="Picture 7">
            <a:extLst>
              <a:ext uri="{FF2B5EF4-FFF2-40B4-BE49-F238E27FC236}">
                <a16:creationId xmlns:a16="http://schemas.microsoft.com/office/drawing/2014/main" id="{4D0AC230-19CC-9FAB-97B3-DEAA88446E57}"/>
              </a:ext>
            </a:extLst>
          </p:cNvPr>
          <p:cNvPicPr>
            <a:picLocks noChangeAspect="1"/>
          </p:cNvPicPr>
          <p:nvPr/>
        </p:nvPicPr>
        <p:blipFill>
          <a:blip r:embed="rId3"/>
          <a:stretch>
            <a:fillRect/>
          </a:stretch>
        </p:blipFill>
        <p:spPr>
          <a:xfrm>
            <a:off x="192611" y="1201474"/>
            <a:ext cx="8006883" cy="3690566"/>
          </a:xfrm>
          <a:prstGeom prst="rect">
            <a:avLst/>
          </a:prstGeom>
        </p:spPr>
      </p:pic>
      <p:sp>
        <p:nvSpPr>
          <p:cNvPr id="9" name="Rectangle 5">
            <a:extLst>
              <a:ext uri="{FF2B5EF4-FFF2-40B4-BE49-F238E27FC236}">
                <a16:creationId xmlns:a16="http://schemas.microsoft.com/office/drawing/2014/main" id="{6360C68D-5751-1F26-ACE9-413F2C804C20}"/>
              </a:ext>
            </a:extLst>
          </p:cNvPr>
          <p:cNvSpPr/>
          <p:nvPr/>
        </p:nvSpPr>
        <p:spPr>
          <a:xfrm>
            <a:off x="2220829" y="4301190"/>
            <a:ext cx="193229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70474E95-048D-3D76-5B57-3926ED8A2260}"/>
              </a:ext>
            </a:extLst>
          </p:cNvPr>
          <p:cNvSpPr/>
          <p:nvPr/>
        </p:nvSpPr>
        <p:spPr>
          <a:xfrm>
            <a:off x="230886" y="3111938"/>
            <a:ext cx="187567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BC4C385B-894D-3D0A-61F9-71D2CE18EF90}"/>
              </a:ext>
            </a:extLst>
          </p:cNvPr>
          <p:cNvSpPr/>
          <p:nvPr/>
        </p:nvSpPr>
        <p:spPr>
          <a:xfrm>
            <a:off x="209746" y="4303410"/>
            <a:ext cx="193229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0842B0B1-EADC-9984-5DB8-3659ED769594}"/>
              </a:ext>
            </a:extLst>
          </p:cNvPr>
          <p:cNvSpPr>
            <a:spLocks noChangeAspect="1"/>
          </p:cNvSpPr>
          <p:nvPr/>
        </p:nvSpPr>
        <p:spPr bwMode="gray">
          <a:xfrm>
            <a:off x="124718" y="30440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444CBBFF-177F-E928-8A8A-EA26118D886C}"/>
              </a:ext>
            </a:extLst>
          </p:cNvPr>
          <p:cNvSpPr>
            <a:spLocks noChangeAspect="1"/>
          </p:cNvSpPr>
          <p:nvPr/>
        </p:nvSpPr>
        <p:spPr bwMode="gray">
          <a:xfrm>
            <a:off x="4066192" y="468836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dirty="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Oval 9">
            <a:extLst>
              <a:ext uri="{FF2B5EF4-FFF2-40B4-BE49-F238E27FC236}">
                <a16:creationId xmlns:a16="http://schemas.microsoft.com/office/drawing/2014/main" id="{A3D0319F-C93D-5C6E-843E-658ECC738FFE}"/>
              </a:ext>
            </a:extLst>
          </p:cNvPr>
          <p:cNvSpPr>
            <a:spLocks noChangeAspect="1"/>
          </p:cNvSpPr>
          <p:nvPr/>
        </p:nvSpPr>
        <p:spPr bwMode="gray">
          <a:xfrm>
            <a:off x="162993" y="468836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05C4EFF-1D6D-7A7D-3BD6-9C3CEA4129D6}"/>
              </a:ext>
            </a:extLst>
          </p:cNvPr>
          <p:cNvSpPr/>
          <p:nvPr/>
        </p:nvSpPr>
        <p:spPr>
          <a:xfrm>
            <a:off x="4230976" y="3776635"/>
            <a:ext cx="187567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53195AF2-E1C2-0956-EC66-F181DBDEA4A4}"/>
              </a:ext>
            </a:extLst>
          </p:cNvPr>
          <p:cNvSpPr>
            <a:spLocks noChangeAspect="1"/>
          </p:cNvSpPr>
          <p:nvPr/>
        </p:nvSpPr>
        <p:spPr bwMode="gray">
          <a:xfrm>
            <a:off x="6038755" y="41615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D7D451-4988-B9F8-335E-BDCE38019970}"/>
              </a:ext>
            </a:extLst>
          </p:cNvPr>
          <p:cNvSpPr/>
          <p:nvPr/>
        </p:nvSpPr>
        <p:spPr>
          <a:xfrm>
            <a:off x="190696" y="375681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r>
              <a:rPr lang="it-IT" sz="700" dirty="0">
                <a:solidFill>
                  <a:schemeClr val="bg2">
                    <a:lumMod val="50000"/>
                  </a:schemeClr>
                </a:solidFill>
              </a:rPr>
              <a:t> </a:t>
            </a:r>
            <a:r>
              <a:rPr lang="it-IT" sz="700" dirty="0">
                <a:solidFill>
                  <a:srgbClr val="FF0000"/>
                </a:solidFill>
              </a:rPr>
              <a:t>*</a:t>
            </a:r>
            <a:endParaRPr lang="en-US" sz="700" dirty="0">
              <a:solidFill>
                <a:schemeClr val="bg2">
                  <a:lumMod val="50000"/>
                </a:schemeClr>
              </a:solidFill>
            </a:endParaRPr>
          </a:p>
        </p:txBody>
      </p:sp>
      <p:sp>
        <p:nvSpPr>
          <p:cNvPr id="19" name="Rectangle 18">
            <a:extLst>
              <a:ext uri="{FF2B5EF4-FFF2-40B4-BE49-F238E27FC236}">
                <a16:creationId xmlns:a16="http://schemas.microsoft.com/office/drawing/2014/main" id="{8906F605-4A71-C280-537C-A348D65323EE}"/>
              </a:ext>
            </a:extLst>
          </p:cNvPr>
          <p:cNvSpPr/>
          <p:nvPr/>
        </p:nvSpPr>
        <p:spPr>
          <a:xfrm>
            <a:off x="2210836" y="375681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22" name="Rectangle 21">
            <a:extLst>
              <a:ext uri="{FF2B5EF4-FFF2-40B4-BE49-F238E27FC236}">
                <a16:creationId xmlns:a16="http://schemas.microsoft.com/office/drawing/2014/main" id="{DD433EAF-F8C4-6F43-6D5D-443D96DD78D4}"/>
              </a:ext>
            </a:extLst>
          </p:cNvPr>
          <p:cNvSpPr/>
          <p:nvPr/>
        </p:nvSpPr>
        <p:spPr>
          <a:xfrm>
            <a:off x="6102898" y="3179830"/>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06026887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47046-EF12-2A3B-EEE9-31846BBAF419}"/>
              </a:ext>
            </a:extLst>
          </p:cNvPr>
          <p:cNvPicPr>
            <a:picLocks noChangeAspect="1"/>
          </p:cNvPicPr>
          <p:nvPr/>
        </p:nvPicPr>
        <p:blipFill>
          <a:blip r:embed="rId2"/>
          <a:srcRect r="1790" b="36944"/>
          <a:stretch/>
        </p:blipFill>
        <p:spPr>
          <a:xfrm>
            <a:off x="282759" y="1181469"/>
            <a:ext cx="7901121" cy="18451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Επιλογή Προτύπου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7. </a:t>
            </a:r>
            <a:r>
              <a:rPr lang="el-GR" sz="1200" dirty="0">
                <a:latin typeface="Calibri" panose="020F0502020204030204" pitchFamily="34" charset="0"/>
                <a:cs typeface="Calibri" panose="020F0502020204030204" pitchFamily="34" charset="0"/>
              </a:rPr>
              <a:t>Στο τμήμα του </a:t>
            </a:r>
            <a:r>
              <a:rPr lang="el-GR" sz="1200" b="1" dirty="0">
                <a:latin typeface="Calibri" panose="020F0502020204030204" pitchFamily="34" charset="0"/>
                <a:cs typeface="Calibri" panose="020F0502020204030204" pitchFamily="34" charset="0"/>
              </a:rPr>
              <a:t>Πρότυπου</a:t>
            </a:r>
            <a:r>
              <a:rPr lang="el-GR" sz="1200" dirty="0">
                <a:latin typeface="Calibri" panose="020F0502020204030204" pitchFamily="34" charset="0"/>
                <a:cs typeface="Calibri" panose="020F0502020204030204" pitchFamily="34" charset="0"/>
              </a:rPr>
              <a:t>, μπορείτε να επιλέξετε το </a:t>
            </a:r>
            <a:r>
              <a:rPr lang="el-GR" sz="1200" b="1" dirty="0">
                <a:latin typeface="Calibri" panose="020F0502020204030204" pitchFamily="34" charset="0"/>
                <a:cs typeface="Calibri" panose="020F0502020204030204" pitchFamily="34" charset="0"/>
              </a:rPr>
              <a:t>Πρότυπο του έργου. </a:t>
            </a:r>
            <a:r>
              <a:rPr lang="el-GR" sz="1200" dirty="0">
                <a:latin typeface="Calibri" panose="020F0502020204030204" pitchFamily="34" charset="0"/>
                <a:cs typeface="Calibri" panose="020F0502020204030204" pitchFamily="34" charset="0"/>
              </a:rPr>
              <a:t>Η μόνη διαθέσιμη επιλογή για </a:t>
            </a:r>
            <a:r>
              <a:rPr lang="el-GR" sz="1200" b="1" dirty="0">
                <a:latin typeface="Calibri" panose="020F0502020204030204" pitchFamily="34" charset="0"/>
                <a:cs typeface="Calibri" panose="020F0502020204030204" pitchFamily="34" charset="0"/>
              </a:rPr>
              <a:t>Πρότυπο</a:t>
            </a:r>
            <a:r>
              <a:rPr lang="el-GR" sz="1200" dirty="0">
                <a:latin typeface="Calibri" panose="020F0502020204030204" pitchFamily="34" charset="0"/>
                <a:cs typeface="Calibri" panose="020F0502020204030204" pitchFamily="34" charset="0"/>
              </a:rPr>
              <a:t> είναι το </a:t>
            </a:r>
            <a:r>
              <a:rPr lang="it-IT" sz="1200" b="1" dirty="0">
                <a:latin typeface="Calibri" panose="020F0502020204030204" pitchFamily="34" charset="0"/>
                <a:cs typeface="Calibri" panose="020F0502020204030204" pitchFamily="34" charset="0"/>
              </a:rPr>
              <a:t>Sourcing Full Project</a:t>
            </a:r>
            <a:r>
              <a:rPr lang="it-IT" sz="1200" dirty="0">
                <a:latin typeface="Calibri" panose="020F0502020204030204" pitchFamily="34" charset="0"/>
                <a:cs typeface="Calibri" panose="020F0502020204030204" pitchFamily="34" charset="0"/>
              </a:rPr>
              <a:t>;</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8. </a:t>
            </a:r>
            <a:r>
              <a:rPr lang="el-GR" sz="1200" dirty="0">
                <a:latin typeface="Calibri" panose="020F0502020204030204" pitchFamily="34" charset="0"/>
                <a:cs typeface="Calibri" panose="020F0502020204030204" pitchFamily="34" charset="0"/>
              </a:rPr>
              <a:t>Κάντε κλικ στην ένδειξη </a:t>
            </a:r>
            <a:r>
              <a:rPr lang="el-GR" sz="1200" b="1" dirty="0">
                <a:latin typeface="Calibri" panose="020F0502020204030204" pitchFamily="34" charset="0"/>
                <a:cs typeface="Calibri" panose="020F0502020204030204" pitchFamily="34" charset="0"/>
              </a:rPr>
              <a:t>Δημιουργία, </a:t>
            </a:r>
            <a:r>
              <a:rPr lang="el-GR" sz="1200" dirty="0">
                <a:latin typeface="Calibri" panose="020F0502020204030204" pitchFamily="34" charset="0"/>
                <a:cs typeface="Calibri" panose="020F0502020204030204" pitchFamily="34" charset="0"/>
              </a:rPr>
              <a:t>για τη δημιουργία του έργου.</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9"/>
            </a:pPr>
            <a:endParaRPr lang="it-IT" sz="1200" dirty="0"/>
          </a:p>
          <a:p>
            <a:pPr marL="228600" indent="-228600" algn="just">
              <a:buClr>
                <a:srgbClr val="F15822"/>
              </a:buClr>
              <a:buFont typeface="+mj-lt"/>
              <a:buAutoNum type="arabicPeriod" startAt="9"/>
            </a:pPr>
            <a:endParaRPr lang="it-IT" sz="1200" dirty="0"/>
          </a:p>
        </p:txBody>
      </p:sp>
      <p:sp>
        <p:nvSpPr>
          <p:cNvPr id="31" name="Rectangle 5">
            <a:extLst>
              <a:ext uri="{FF2B5EF4-FFF2-40B4-BE49-F238E27FC236}">
                <a16:creationId xmlns:a16="http://schemas.microsoft.com/office/drawing/2014/main" id="{8B3A86C9-4695-FB5B-0B6D-955DAF9AF36D}"/>
              </a:ext>
            </a:extLst>
          </p:cNvPr>
          <p:cNvSpPr/>
          <p:nvPr/>
        </p:nvSpPr>
        <p:spPr>
          <a:xfrm>
            <a:off x="6921269" y="1132395"/>
            <a:ext cx="774803" cy="2758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0E3B79C0-0D18-CD00-8059-C4B2B8D778D0}"/>
              </a:ext>
            </a:extLst>
          </p:cNvPr>
          <p:cNvSpPr/>
          <p:nvPr/>
        </p:nvSpPr>
        <p:spPr>
          <a:xfrm>
            <a:off x="429063" y="1839821"/>
            <a:ext cx="4003953" cy="5334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06298FE2-B5EA-54A8-13E5-8404BFC2906C}"/>
              </a:ext>
            </a:extLst>
          </p:cNvPr>
          <p:cNvSpPr>
            <a:spLocks noChangeAspect="1"/>
          </p:cNvSpPr>
          <p:nvPr/>
        </p:nvSpPr>
        <p:spPr bwMode="gray">
          <a:xfrm>
            <a:off x="4365123" y="17715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D2EE652C-B27D-E9E4-8F20-4B6C73BB3D48}"/>
              </a:ext>
            </a:extLst>
          </p:cNvPr>
          <p:cNvSpPr>
            <a:spLocks noChangeAspect="1"/>
          </p:cNvSpPr>
          <p:nvPr/>
        </p:nvSpPr>
        <p:spPr bwMode="gray">
          <a:xfrm>
            <a:off x="6843116" y="1103316"/>
            <a:ext cx="156305" cy="15630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l-GR" sz="800" b="1" dirty="0">
                <a:solidFill>
                  <a:srgbClr val="FF0000"/>
                </a:solidFill>
                <a:latin typeface="Calibri" panose="020F0502020204030204"/>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668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9E55A9BD-72E0-BC54-CD76-AC80E0BD8C6A}"/>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AF0AEC12-11F6-01D8-D5F4-1E1B9BF4B247}"/>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4B8FB7C9-2C06-5C51-CD5A-CEDBDF9D69C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DE15B468-615C-0867-606C-F4CFF721AC2E}"/>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F78CD230-C2D0-C1A8-9808-78299B745B24}"/>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78E89600-1B34-A2C4-2FDC-CDDFDFF3A1B4}"/>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488D6994-DA30-1CC9-779A-64ED3FF14761}"/>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496A9C3A-DE28-1F6D-C881-349B5736AB87}"/>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2AFAA061-BEBD-C19D-BCDA-BF94DD5E9C71}"/>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DB64F0F2-E338-8101-4568-F14AAC73A49E}"/>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CE131BAE-2EE3-0B85-6469-6EC613D53E50}"/>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CCC3E795-4D26-95C5-BEBE-A67B4083984B}"/>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DA1880EF-AC62-0569-CB46-0DA8557D53A9}"/>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1E661287-7120-CCC7-1268-F847834051A9}"/>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54752784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F9CA3-56E5-B7F8-2845-7A51E88C771F}"/>
              </a:ext>
            </a:extLst>
          </p:cNvPr>
          <p:cNvPicPr>
            <a:picLocks noChangeAspect="1"/>
          </p:cNvPicPr>
          <p:nvPr/>
        </p:nvPicPr>
        <p:blipFill>
          <a:blip r:embed="rId2"/>
          <a:stretch>
            <a:fillRect/>
          </a:stretch>
        </p:blipFill>
        <p:spPr>
          <a:xfrm>
            <a:off x="281518" y="1399958"/>
            <a:ext cx="7823384" cy="35699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101053"/>
            <a:ext cx="36461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lang="el-GR" altLang="en-US" sz="1200" b="1" dirty="0">
                <a:latin typeface="Calibri" panose="020F0502020204030204" pitchFamily="34" charset="0"/>
                <a:cs typeface="Calibri" panose="020F0502020204030204" pitchFamily="34" charset="0"/>
              </a:rPr>
              <a:t>Σύνοψη Έργου </a:t>
            </a: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Επεκτείνοντας αυτό το τμήμα κάνοντας κλικ στο εικονίδιο</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sym typeface="Wingdings 3" panose="05040102010807070707" pitchFamily="18" charset="2"/>
              </a:rPr>
              <a:t></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επιτρέπει την προβολή και επεξεργασία των απαντήσεων των πεδίων κεφαλίδων που έχουν εισαχθεί στο προηγούμενο </a:t>
            </a:r>
            <a:r>
              <a:rPr lang="el-GR" altLang="en-US" sz="1200" dirty="0"/>
              <a:t>βήμα. </a:t>
            </a:r>
            <a:r>
              <a:rPr lang="en-US" altLang="en-US" sz="1200" dirty="0">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Για να κάνετε τροποποιήσεις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κάντε κλικ στην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Επεξεργασία</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και, αφού γίνουν οι τροποποιήσεις, κάντε κλικ στην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Αποθήκευση</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9" name="Rectangle 5">
            <a:extLst>
              <a:ext uri="{FF2B5EF4-FFF2-40B4-BE49-F238E27FC236}">
                <a16:creationId xmlns:a16="http://schemas.microsoft.com/office/drawing/2014/main" id="{8C144553-CC99-5557-192B-D8BABCD6893C}"/>
              </a:ext>
            </a:extLst>
          </p:cNvPr>
          <p:cNvSpPr/>
          <p:nvPr/>
        </p:nvSpPr>
        <p:spPr>
          <a:xfrm>
            <a:off x="317579" y="2129087"/>
            <a:ext cx="843020" cy="1905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975608" y="1987272"/>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0" name="Rectangle 5">
            <a:extLst>
              <a:ext uri="{FF2B5EF4-FFF2-40B4-BE49-F238E27FC236}">
                <a16:creationId xmlns:a16="http://schemas.microsoft.com/office/drawing/2014/main" id="{33E51734-71DE-54C6-8F55-18408108D8E6}"/>
              </a:ext>
            </a:extLst>
          </p:cNvPr>
          <p:cNvSpPr/>
          <p:nvPr/>
        </p:nvSpPr>
        <p:spPr>
          <a:xfrm>
            <a:off x="457200" y="2605060"/>
            <a:ext cx="139702" cy="1600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7091361" y="3040045"/>
            <a:ext cx="838201" cy="2698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68C0D76C-E559-8364-1522-5943B01C76DC}"/>
              </a:ext>
            </a:extLst>
          </p:cNvPr>
          <p:cNvCxnSpPr>
            <a:cxnSpLocks/>
            <a:stCxn id="21" idx="2"/>
            <a:endCxn id="6" idx="3"/>
          </p:cNvCxnSpPr>
          <p:nvPr/>
        </p:nvCxnSpPr>
        <p:spPr>
          <a:xfrm rot="5400000">
            <a:off x="6929198" y="2778366"/>
            <a:ext cx="49693" cy="11128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8EE5C0A-1575-0ED6-6197-31A053ABC763}"/>
              </a:ext>
            </a:extLst>
          </p:cNvPr>
          <p:cNvPicPr>
            <a:picLocks noChangeAspect="1"/>
          </p:cNvPicPr>
          <p:nvPr/>
        </p:nvPicPr>
        <p:blipFill>
          <a:blip r:embed="rId3"/>
          <a:stretch>
            <a:fillRect/>
          </a:stretch>
        </p:blipFill>
        <p:spPr>
          <a:xfrm>
            <a:off x="5032327" y="3184946"/>
            <a:ext cx="1365298" cy="349369"/>
          </a:xfrm>
          <a:prstGeom prst="rect">
            <a:avLst/>
          </a:prstGeom>
          <a:ln>
            <a:solidFill>
              <a:srgbClr val="FF0000"/>
            </a:solidFill>
          </a:ln>
          <a:effectLst>
            <a:outerShdw blurRad="50800" dist="38100" dir="2700000" algn="tl" rotWithShape="0">
              <a:prstClr val="black">
                <a:alpha val="40000"/>
              </a:prstClr>
            </a:outerShdw>
          </a:effectLst>
        </p:spPr>
      </p:pic>
      <p:sp>
        <p:nvSpPr>
          <p:cNvPr id="28" name="Rectangle 5">
            <a:extLst>
              <a:ext uri="{FF2B5EF4-FFF2-40B4-BE49-F238E27FC236}">
                <a16:creationId xmlns:a16="http://schemas.microsoft.com/office/drawing/2014/main" id="{B765DC18-9DBE-E833-1CFC-15E578769D4F}"/>
              </a:ext>
            </a:extLst>
          </p:cNvPr>
          <p:cNvSpPr/>
          <p:nvPr/>
        </p:nvSpPr>
        <p:spPr>
          <a:xfrm>
            <a:off x="5032326" y="3232630"/>
            <a:ext cx="773161" cy="254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934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276FB-5AFD-859D-FAF5-DCA4410B0C75}"/>
              </a:ext>
            </a:extLst>
          </p:cNvPr>
          <p:cNvPicPr>
            <a:picLocks noChangeAspect="1"/>
          </p:cNvPicPr>
          <p:nvPr/>
        </p:nvPicPr>
        <p:blipFill>
          <a:blip r:embed="rId2"/>
          <a:stretch>
            <a:fillRect/>
          </a:stretch>
        </p:blipFill>
        <p:spPr>
          <a:xfrm>
            <a:off x="449441" y="3174184"/>
            <a:ext cx="7406036" cy="2164264"/>
          </a:xfrm>
          <a:prstGeom prst="rect">
            <a:avLst/>
          </a:prstGeom>
        </p:spPr>
      </p:pic>
      <p:pic>
        <p:nvPicPr>
          <p:cNvPr id="5" name="Picture 4">
            <a:extLst>
              <a:ext uri="{FF2B5EF4-FFF2-40B4-BE49-F238E27FC236}">
                <a16:creationId xmlns:a16="http://schemas.microsoft.com/office/drawing/2014/main" id="{0DE200E4-B9B3-DEF6-D6D8-80C414B83FAE}"/>
              </a:ext>
            </a:extLst>
          </p:cNvPr>
          <p:cNvPicPr>
            <a:picLocks noChangeAspect="1"/>
          </p:cNvPicPr>
          <p:nvPr/>
        </p:nvPicPr>
        <p:blipFill>
          <a:blip r:embed="rId3"/>
          <a:stretch>
            <a:fillRect/>
          </a:stretch>
        </p:blipFill>
        <p:spPr>
          <a:xfrm>
            <a:off x="332038" y="1224933"/>
            <a:ext cx="7640843" cy="172277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 - Επεξεργασία απαντήσεων της ερώτησης προτύπου (1/2) </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193386"/>
            <a:ext cx="364615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Αφού δημιουργηθεί το έργο, μπορείτε να επεξεργαστείτε ορισμένες ρυθμίσεις σχετικά με το Πρότυπο που χρησιμοποιείται για το Έργο προμήθειας. Η ερώτηση σχετικά με τις βαθμολογίες των προμηθευτών μπορεί να τροποποιηθεί.</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Εντός της σελίδας Έργου, κάντε κλικ στο εικονίδιο </a:t>
            </a:r>
            <a:r>
              <a:rPr lang="en-US" sz="1200" b="1" dirty="0">
                <a:latin typeface="Calibri" panose="020F0502020204030204" pitchFamily="34" charset="0"/>
                <a:cs typeface="Calibri" panose="020F0502020204030204" pitchFamily="34" charset="0"/>
                <a:sym typeface="Wingdings 3" panose="05040102010807070707" pitchFamily="18" charset="2"/>
              </a:rPr>
              <a:t></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δίπλα στην Σύνοψη Έργου για να επεκτείνετε αυτή την ενότητα,</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Κάντε κλικ στην επιλογή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Επεξεργασία</a:t>
            </a:r>
            <a:endPar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33E51734-71DE-54C6-8F55-18408108D8E6}"/>
              </a:ext>
            </a:extLst>
          </p:cNvPr>
          <p:cNvSpPr/>
          <p:nvPr/>
        </p:nvSpPr>
        <p:spPr>
          <a:xfrm>
            <a:off x="469903" y="2401065"/>
            <a:ext cx="377821" cy="399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7017276" y="3640396"/>
            <a:ext cx="838201" cy="2698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F587F80E-B9CC-4B29-1B38-7A2967D7AEB0}"/>
              </a:ext>
            </a:extLst>
          </p:cNvPr>
          <p:cNvSpPr>
            <a:spLocks noChangeAspect="1"/>
          </p:cNvSpPr>
          <p:nvPr/>
        </p:nvSpPr>
        <p:spPr bwMode="gray">
          <a:xfrm>
            <a:off x="6906750" y="3529870"/>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359377" y="2299883"/>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58137928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501E6-F534-5D50-5942-B6BFF51E25B8}"/>
              </a:ext>
            </a:extLst>
          </p:cNvPr>
          <p:cNvPicPr>
            <a:picLocks noChangeAspect="1"/>
          </p:cNvPicPr>
          <p:nvPr/>
        </p:nvPicPr>
        <p:blipFill>
          <a:blip r:embed="rId2"/>
          <a:stretch>
            <a:fillRect/>
          </a:stretch>
        </p:blipFill>
        <p:spPr>
          <a:xfrm>
            <a:off x="229499" y="1130285"/>
            <a:ext cx="5055752" cy="300251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 - Επεξεργασία απαντήσεων της ερώτησης προτύπου (2/2) </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285719"/>
            <a:ext cx="36461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Μέσα στην ενότητα Σύνοψη έργου, μετακινηθείτε προς τα κάτω μέχρι την ενότητα Ερωτήσεις προτύπου και κάντε κλικ στο εικονίδιο </a:t>
            </a:r>
            <a:r>
              <a:rPr lang="en-US" sz="1200" b="1" dirty="0">
                <a:latin typeface="Calibri" panose="020F0502020204030204" pitchFamily="34" charset="0"/>
                <a:cs typeface="Calibri" panose="020F0502020204030204" pitchFamily="34" charset="0"/>
                <a:sym typeface="Wingdings 3" panose="05040102010807070707" pitchFamily="18" charset="2"/>
              </a:rPr>
              <a:t></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Εδώ μπορείτε να αποφασίσετε αν θα χρησιμοποιήσετε </a:t>
            </a:r>
            <a:r>
              <a:rPr lang="el-GR" altLang="en-US" sz="1200" dirty="0"/>
              <a:t>βαθμολόγηση για τις απαντήσεις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των προμηθευτών ή όχι,</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Μόλις το κάνετε, μετακινηθείτε προς τα πάνω στη σελίδα και κάντε κλικ στο κουμπί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Αποθήκευση</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33E51734-71DE-54C6-8F55-18408108D8E6}"/>
              </a:ext>
            </a:extLst>
          </p:cNvPr>
          <p:cNvSpPr/>
          <p:nvPr/>
        </p:nvSpPr>
        <p:spPr>
          <a:xfrm>
            <a:off x="4562474" y="2724150"/>
            <a:ext cx="371475" cy="3587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311676" y="3159107"/>
            <a:ext cx="2317224" cy="8509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F587F80E-B9CC-4B29-1B38-7A2967D7AEB0}"/>
              </a:ext>
            </a:extLst>
          </p:cNvPr>
          <p:cNvSpPr>
            <a:spLocks noChangeAspect="1"/>
          </p:cNvSpPr>
          <p:nvPr/>
        </p:nvSpPr>
        <p:spPr bwMode="gray">
          <a:xfrm>
            <a:off x="201150" y="3048581"/>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4437774" y="2613624"/>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7" name="Picture 6">
            <a:extLst>
              <a:ext uri="{FF2B5EF4-FFF2-40B4-BE49-F238E27FC236}">
                <a16:creationId xmlns:a16="http://schemas.microsoft.com/office/drawing/2014/main" id="{3385125E-490E-B637-3A9B-AA438C717975}"/>
              </a:ext>
            </a:extLst>
          </p:cNvPr>
          <p:cNvPicPr>
            <a:picLocks noChangeAspect="1"/>
          </p:cNvPicPr>
          <p:nvPr/>
        </p:nvPicPr>
        <p:blipFill>
          <a:blip r:embed="rId3"/>
          <a:stretch>
            <a:fillRect/>
          </a:stretch>
        </p:blipFill>
        <p:spPr>
          <a:xfrm>
            <a:off x="1123851" y="4209004"/>
            <a:ext cx="7085606" cy="1932438"/>
          </a:xfrm>
          <a:prstGeom prst="rect">
            <a:avLst/>
          </a:prstGeom>
        </p:spPr>
      </p:pic>
      <p:sp>
        <p:nvSpPr>
          <p:cNvPr id="10" name="Rectangle 5">
            <a:extLst>
              <a:ext uri="{FF2B5EF4-FFF2-40B4-BE49-F238E27FC236}">
                <a16:creationId xmlns:a16="http://schemas.microsoft.com/office/drawing/2014/main" id="{0601F9DC-3FBC-F261-5C80-133CF44D5AB1}"/>
              </a:ext>
            </a:extLst>
          </p:cNvPr>
          <p:cNvSpPr/>
          <p:nvPr/>
        </p:nvSpPr>
        <p:spPr>
          <a:xfrm>
            <a:off x="6956428" y="4714875"/>
            <a:ext cx="739772" cy="257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E548C29D-4DFC-94CF-0035-1544223156CA}"/>
              </a:ext>
            </a:extLst>
          </p:cNvPr>
          <p:cNvSpPr>
            <a:spLocks noChangeAspect="1"/>
          </p:cNvSpPr>
          <p:nvPr/>
        </p:nvSpPr>
        <p:spPr bwMode="gray">
          <a:xfrm>
            <a:off x="6845902" y="4604349"/>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13006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AC97E4-93B2-F8A7-EAD6-A11B7FDE32E8}"/>
              </a:ext>
            </a:extLst>
          </p:cNvPr>
          <p:cNvPicPr>
            <a:picLocks noChangeAspect="1"/>
          </p:cNvPicPr>
          <p:nvPr/>
        </p:nvPicPr>
        <p:blipFill>
          <a:blip r:embed="rId2"/>
          <a:stretch>
            <a:fillRect/>
          </a:stretch>
        </p:blipFill>
        <p:spPr>
          <a:xfrm>
            <a:off x="202129" y="1230440"/>
            <a:ext cx="8004341" cy="387052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Διαδικασία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και Πληροφορίες Έργου</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80413" y="1145817"/>
            <a:ext cx="3646152" cy="190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lnSpc>
                <a:spcPct val="100000"/>
              </a:lnSpc>
              <a:spcBef>
                <a:spcPct val="0"/>
              </a:spcBef>
              <a:spcAft>
                <a:spcPct val="0"/>
              </a:spcAf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lgn="just">
              <a:buFontTx/>
              <a:buChar char="-"/>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Διαδικασία</a:t>
            </a:r>
            <a:r>
              <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(2) </a:t>
            </a: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Αυτή η καρτέλα εμφανίζει την κατάσταση προόδου του έργου με βάση τις φάσεις του.</a:t>
            </a:r>
          </a:p>
          <a:p>
            <a:pPr marL="171450" indent="-171450" algn="just">
              <a:buFontTx/>
              <a:buChar char="-"/>
            </a:pPr>
            <a:r>
              <a:rPr lang="el-GR" sz="1200" b="1" dirty="0">
                <a:latin typeface="Calibri" panose="020F0502020204030204" pitchFamily="34" charset="0"/>
                <a:cs typeface="Calibri" panose="020F0502020204030204" pitchFamily="34" charset="0"/>
              </a:rPr>
              <a:t>Πληροφορίες Έργου </a:t>
            </a:r>
            <a:r>
              <a:rPr lang="en-US" sz="1200" b="1" dirty="0">
                <a:latin typeface="Calibri" panose="020F0502020204030204" pitchFamily="34" charset="0"/>
                <a:cs typeface="Calibri" panose="020F0502020204030204" pitchFamily="34" charset="0"/>
              </a:rPr>
              <a:t>(3) </a:t>
            </a:r>
            <a:r>
              <a:rPr lang="en-US"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Αυτό το τμήμα συνοψίζει όλα τα κύρια στοιχεία του έργου και την κατάσταση ολοκλήρωσής τους. </a:t>
            </a:r>
            <a:r>
              <a:rPr lang="en-US"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Εργασίες</a:t>
            </a:r>
            <a:r>
              <a:rPr lang="en-US"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διαγωνισμοί</a:t>
            </a:r>
            <a:r>
              <a:rPr lang="en-US" sz="1200" dirty="0">
                <a:latin typeface="Calibri" panose="020F0502020204030204" pitchFamily="34" charset="0"/>
                <a:cs typeface="Calibri" panose="020F0502020204030204" pitchFamily="34" charset="0"/>
              </a:rPr>
              <a:t>, </a:t>
            </a:r>
            <a:r>
              <a:rPr lang="el-GR" sz="1200" dirty="0" err="1">
                <a:latin typeface="Calibri" panose="020F0502020204030204" pitchFamily="34" charset="0"/>
                <a:cs typeface="Calibri" panose="020F0502020204030204" pitchFamily="34" charset="0"/>
              </a:rPr>
              <a:t>κλπ</a:t>
            </a:r>
            <a:r>
              <a:rPr lang="en-US" sz="1200" dirty="0">
                <a:latin typeface="Calibri" panose="020F0502020204030204" pitchFamily="34" charset="0"/>
                <a:cs typeface="Calibri" panose="020F0502020204030204" pitchFamily="34" charset="0"/>
              </a:rPr>
              <a:t>.)</a:t>
            </a:r>
            <a:endParaRPr lang="en-US" sz="12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3D91865-A28B-499D-C115-3EBDAA32E5F5}"/>
              </a:ext>
            </a:extLst>
          </p:cNvPr>
          <p:cNvSpPr/>
          <p:nvPr/>
        </p:nvSpPr>
        <p:spPr>
          <a:xfrm>
            <a:off x="1316801" y="1714337"/>
            <a:ext cx="715417" cy="1867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98EC98-5A19-AB4D-1024-6A54A8D4AB6A}"/>
              </a:ext>
            </a:extLst>
          </p:cNvPr>
          <p:cNvGrpSpPr/>
          <p:nvPr/>
        </p:nvGrpSpPr>
        <p:grpSpPr>
          <a:xfrm>
            <a:off x="622215" y="1592265"/>
            <a:ext cx="601374" cy="308775"/>
            <a:chOff x="622215" y="1592265"/>
            <a:chExt cx="601374" cy="308775"/>
          </a:xfrm>
        </p:grpSpPr>
        <p:sp>
          <p:nvSpPr>
            <p:cNvPr id="5" name="Rectangle 5">
              <a:extLst>
                <a:ext uri="{FF2B5EF4-FFF2-40B4-BE49-F238E27FC236}">
                  <a16:creationId xmlns:a16="http://schemas.microsoft.com/office/drawing/2014/main" id="{EF305148-FA7C-BE10-BF5E-6CBFB80140F9}"/>
                </a:ext>
              </a:extLst>
            </p:cNvPr>
            <p:cNvSpPr/>
            <p:nvPr/>
          </p:nvSpPr>
          <p:spPr>
            <a:xfrm>
              <a:off x="796158" y="1714338"/>
              <a:ext cx="427431" cy="1867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5B30A596-13D8-0011-5AE0-C96E08E405AD}"/>
                </a:ext>
              </a:extLst>
            </p:cNvPr>
            <p:cNvSpPr>
              <a:spLocks noChangeAspect="1"/>
            </p:cNvSpPr>
            <p:nvPr/>
          </p:nvSpPr>
          <p:spPr bwMode="gray">
            <a:xfrm>
              <a:off x="622215" y="1592265"/>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
        <p:nvSpPr>
          <p:cNvPr id="8" name="Oval 9">
            <a:extLst>
              <a:ext uri="{FF2B5EF4-FFF2-40B4-BE49-F238E27FC236}">
                <a16:creationId xmlns:a16="http://schemas.microsoft.com/office/drawing/2014/main" id="{742D3459-1BA4-F1F3-A6A1-A445E2C7285C}"/>
              </a:ext>
            </a:extLst>
          </p:cNvPr>
          <p:cNvSpPr>
            <a:spLocks noChangeAspect="1"/>
          </p:cNvSpPr>
          <p:nvPr/>
        </p:nvSpPr>
        <p:spPr bwMode="gray">
          <a:xfrm>
            <a:off x="1985109" y="1586636"/>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9" name="Rectangle 5">
            <a:extLst>
              <a:ext uri="{FF2B5EF4-FFF2-40B4-BE49-F238E27FC236}">
                <a16:creationId xmlns:a16="http://schemas.microsoft.com/office/drawing/2014/main" id="{71A2C876-EC71-C93C-9A60-65FDAF0BF10B}"/>
              </a:ext>
            </a:extLst>
          </p:cNvPr>
          <p:cNvSpPr/>
          <p:nvPr/>
        </p:nvSpPr>
        <p:spPr>
          <a:xfrm>
            <a:off x="336371" y="1965053"/>
            <a:ext cx="716141" cy="261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12ECD72-2544-9C75-1ADC-0DC064BACCD6}"/>
              </a:ext>
            </a:extLst>
          </p:cNvPr>
          <p:cNvSpPr/>
          <p:nvPr/>
        </p:nvSpPr>
        <p:spPr>
          <a:xfrm>
            <a:off x="336372" y="3168438"/>
            <a:ext cx="1073327" cy="261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96941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15C3C-65CB-5707-55DB-11B6BE78A8E4}"/>
              </a:ext>
            </a:extLst>
          </p:cNvPr>
          <p:cNvPicPr>
            <a:picLocks noChangeAspect="1"/>
          </p:cNvPicPr>
          <p:nvPr/>
        </p:nvPicPr>
        <p:blipFill>
          <a:blip r:embed="rId2"/>
          <a:stretch>
            <a:fillRect/>
          </a:stretch>
        </p:blipFill>
        <p:spPr>
          <a:xfrm>
            <a:off x="226442" y="1346257"/>
            <a:ext cx="7950096" cy="35559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Εργασίες</a:t>
            </a:r>
            <a:endParaRPr lang="en-US" b="1" dirty="0"/>
          </a:p>
        </p:txBody>
      </p:sp>
      <p:sp>
        <p:nvSpPr>
          <p:cNvPr id="15" name="Rectangle 14">
            <a:extLst>
              <a:ext uri="{FF2B5EF4-FFF2-40B4-BE49-F238E27FC236}">
                <a16:creationId xmlns:a16="http://schemas.microsoft.com/office/drawing/2014/main" id="{6AFC059E-DDD2-70EF-4562-1515BD447369}"/>
              </a:ext>
            </a:extLst>
          </p:cNvPr>
          <p:cNvSpPr/>
          <p:nvPr/>
        </p:nvSpPr>
        <p:spPr>
          <a:xfrm>
            <a:off x="2152650" y="1841499"/>
            <a:ext cx="447675" cy="2210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3">
            <a:extLst>
              <a:ext uri="{FF2B5EF4-FFF2-40B4-BE49-F238E27FC236}">
                <a16:creationId xmlns:a16="http://schemas.microsoft.com/office/drawing/2014/main" id="{E22E83FF-86AA-DDC7-BCA3-FD5C647DE509}"/>
              </a:ext>
            </a:extLst>
          </p:cNvPr>
          <p:cNvSpPr>
            <a:spLocks noGrp="1" noChangeArrowheads="1"/>
          </p:cNvSpPr>
          <p:nvPr>
            <p:ph type="body" sz="quarter" idx="12"/>
          </p:nvPr>
        </p:nvSpPr>
        <p:spPr bwMode="auto">
          <a:xfrm>
            <a:off x="8357169" y="1086642"/>
            <a:ext cx="360838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Καρτέλα Εργασίες </a:t>
            </a:r>
            <a:r>
              <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(4)</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παρούσα καρτέλα περιέχει τις Εργασίες που είναι απαραίτητες για την ολοκλήρωση του έργου</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Χωρίζεται σε 3 φάσεις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Προετοιμασία Πρόσκλησης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Στη φάση αυτή, ορίζονται οι ομάδες έργου.</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Διεξαγωγή και Ανάθεση</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φάση αυτή χωρίζεται περαιτέρω σε φάσεις που σχετίζονται με τα έργα προμήθειας που θα δημιουργηθούν. Τα έργα προμήθειας εξαρτώνται από το συνδυασμό των </a:t>
            </a:r>
            <a:r>
              <a:rPr lang="el-GR" altLang="en-US" sz="1200" dirty="0"/>
              <a:t>απαντήσεων που δόθηκαν στα πεδία Είδος Διαδικασίας Επιλογής και Στρατηγική Εκτέλεσης (βλέπε </a:t>
            </a:r>
            <a:r>
              <a:rPr lang="el-GR" altLang="en-US" sz="1200" dirty="0">
                <a:hlinkClick r:id="rId3" action="ppaction://hlinksldjump"/>
              </a:rPr>
              <a:t>5.1 Πλήρες Έργο Προμήθευσης | Δημιουργία Πλήρους Έργου Προμήθευσης – Συμπλήρωση Πεδίων Κεφαλίδας</a:t>
            </a:r>
            <a:r>
              <a:rPr lang="el-GR" altLang="en-US" sz="1200" dirty="0"/>
              <a:t>)</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Ολοκλήρωση</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φάση στην οποία ολοκληρώνεται το έργο. </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CFE8AFB-8EEE-B8B3-6647-AB9069BFBB4A}"/>
              </a:ext>
            </a:extLst>
          </p:cNvPr>
          <p:cNvSpPr/>
          <p:nvPr/>
        </p:nvSpPr>
        <p:spPr>
          <a:xfrm>
            <a:off x="377825" y="2172795"/>
            <a:ext cx="641350" cy="176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9">
            <a:extLst>
              <a:ext uri="{FF2B5EF4-FFF2-40B4-BE49-F238E27FC236}">
                <a16:creationId xmlns:a16="http://schemas.microsoft.com/office/drawing/2014/main" id="{3D6EAF95-1EBE-49B2-8314-6BD76D217D46}"/>
              </a:ext>
            </a:extLst>
          </p:cNvPr>
          <p:cNvSpPr>
            <a:spLocks noChangeAspect="1"/>
          </p:cNvSpPr>
          <p:nvPr/>
        </p:nvSpPr>
        <p:spPr bwMode="gray">
          <a:xfrm>
            <a:off x="2059287" y="1748136"/>
            <a:ext cx="186726" cy="18672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312074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280306202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70CB15-3993-E98D-49FD-C77D8FE04A6B}"/>
              </a:ext>
            </a:extLst>
          </p:cNvPr>
          <p:cNvPicPr>
            <a:picLocks noChangeAspect="1"/>
          </p:cNvPicPr>
          <p:nvPr/>
        </p:nvPicPr>
        <p:blipFill>
          <a:blip r:embed="rId2"/>
          <a:stretch>
            <a:fillRect/>
          </a:stretch>
        </p:blipFill>
        <p:spPr>
          <a:xfrm>
            <a:off x="286460" y="3843436"/>
            <a:ext cx="7785084" cy="1296781"/>
          </a:xfrm>
          <a:prstGeom prst="rect">
            <a:avLst/>
          </a:prstGeom>
        </p:spPr>
      </p:pic>
      <p:pic>
        <p:nvPicPr>
          <p:cNvPr id="9" name="Picture 8">
            <a:extLst>
              <a:ext uri="{FF2B5EF4-FFF2-40B4-BE49-F238E27FC236}">
                <a16:creationId xmlns:a16="http://schemas.microsoft.com/office/drawing/2014/main" id="{6F2B8743-4EF1-69F9-A1D9-860157901E43}"/>
              </a:ext>
            </a:extLst>
          </p:cNvPr>
          <p:cNvPicPr>
            <a:picLocks noChangeAspect="1"/>
          </p:cNvPicPr>
          <p:nvPr/>
        </p:nvPicPr>
        <p:blipFill>
          <a:blip r:embed="rId3"/>
          <a:stretch>
            <a:fillRect/>
          </a:stretch>
        </p:blipFill>
        <p:spPr>
          <a:xfrm>
            <a:off x="286460" y="1136293"/>
            <a:ext cx="7785084" cy="218298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Διαγωνισμοί και άλλα έγγραφα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Πίνακας μηνυμάτων έργου</a:t>
            </a:r>
            <a:endParaRPr lang="en-US" b="1" dirty="0"/>
          </a:p>
        </p:txBody>
      </p:sp>
      <p:sp>
        <p:nvSpPr>
          <p:cNvPr id="20" name="Rectangle 3">
            <a:extLst>
              <a:ext uri="{FF2B5EF4-FFF2-40B4-BE49-F238E27FC236}">
                <a16:creationId xmlns:a16="http://schemas.microsoft.com/office/drawing/2014/main" id="{E22E83FF-86AA-DDC7-BCA3-FD5C647DE509}"/>
              </a:ext>
            </a:extLst>
          </p:cNvPr>
          <p:cNvSpPr>
            <a:spLocks noGrp="1" noChangeArrowheads="1"/>
          </p:cNvSpPr>
          <p:nvPr>
            <p:ph type="body" sz="quarter" idx="12"/>
          </p:nvPr>
        </p:nvSpPr>
        <p:spPr bwMode="auto">
          <a:xfrm>
            <a:off x="8385808" y="979326"/>
            <a:ext cx="3608389" cy="533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lnSpc>
                <a:spcPct val="100000"/>
              </a:lnSpc>
              <a:spcBef>
                <a:spcPct val="0"/>
              </a:spcBef>
              <a:spcAft>
                <a:spcPct val="0"/>
              </a:spcAf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171450" indent="-171450" algn="just">
              <a:buFont typeface="Arial"/>
              <a:buChar char="•"/>
            </a:pPr>
            <a:r>
              <a:rPr kumimoji="0" lang="el-GR" altLang="en-US" sz="1200" b="1" i="0" u="none" strike="noStrike" cap="none" normalizeH="0" baseline="0" dirty="0">
                <a:ln>
                  <a:noFill/>
                </a:ln>
                <a:effectLst/>
                <a:latin typeface="Calibri"/>
                <a:ea typeface="Calibri"/>
                <a:cs typeface="Calibri"/>
              </a:rPr>
              <a:t>Διαγωνισμοί και άλλα έγγραφα </a:t>
            </a:r>
            <a:r>
              <a:rPr kumimoji="0" lang="en-US" altLang="en-US" sz="1200" b="1" i="0" u="none" strike="noStrike" cap="none" normalizeH="0" baseline="0" dirty="0">
                <a:ln>
                  <a:noFill/>
                </a:ln>
                <a:effectLst/>
                <a:latin typeface="Calibri"/>
                <a:ea typeface="Calibri"/>
                <a:cs typeface="Calibri"/>
              </a:rPr>
              <a:t>(5) </a:t>
            </a:r>
            <a:r>
              <a:rPr kumimoji="0" lang="en-US" altLang="en-US" sz="1200" i="0" u="none" strike="noStrike" cap="none" normalizeH="0" baseline="0" dirty="0">
                <a:ln>
                  <a:noFill/>
                </a:ln>
                <a:effectLst/>
                <a:latin typeface="Calibri"/>
                <a:ea typeface="Calibri"/>
                <a:cs typeface="Calibri"/>
              </a:rPr>
              <a:t>- </a:t>
            </a:r>
            <a:r>
              <a:rPr lang="el-GR" sz="1200" dirty="0">
                <a:latin typeface="Calibri"/>
                <a:ea typeface="Calibri"/>
                <a:cs typeface="Calibri"/>
              </a:rPr>
              <a:t>Περιέχει τα έγγραφα που είναι απαραίτητα για τη δημιουργία του έργου </a:t>
            </a:r>
            <a:r>
              <a:rPr lang="el-GR" sz="1200" dirty="0" err="1">
                <a:latin typeface="Calibri"/>
                <a:ea typeface="Calibri"/>
                <a:cs typeface="Calibri"/>
              </a:rPr>
              <a:t>προμήθευσης</a:t>
            </a:r>
            <a:r>
              <a:rPr lang="el-GR" sz="1200" dirty="0">
                <a:latin typeface="Calibri"/>
                <a:ea typeface="Calibri"/>
                <a:cs typeface="Calibri"/>
              </a:rPr>
              <a:t>. </a:t>
            </a:r>
            <a:r>
              <a:rPr kumimoji="0" lang="el-GR" altLang="en-US" sz="1200" b="0" i="0" u="none" strike="noStrike" cap="none" normalizeH="0" baseline="0" dirty="0">
                <a:ln>
                  <a:noFill/>
                </a:ln>
                <a:effectLst/>
                <a:latin typeface="Calibri"/>
                <a:ea typeface="Calibri"/>
                <a:cs typeface="Calibri"/>
              </a:rPr>
              <a:t>Τα έργα διαγωνισμού προμηθειών εξαρτώνται από το συνδυασμό των </a:t>
            </a:r>
            <a:r>
              <a:rPr lang="el-GR" altLang="en-US" sz="1200" dirty="0">
                <a:latin typeface="Calibri"/>
                <a:ea typeface="Calibri"/>
                <a:cs typeface="Calibri"/>
              </a:rPr>
              <a:t>απαντήσεων που δόθηκαν στα πεδία Είδος Διαδικασίας Επιλογής και Στρατηγική Εκτέλεσης </a:t>
            </a:r>
            <a:r>
              <a:rPr kumimoji="0" lang="en-US" altLang="en-US" sz="1200" b="0" u="none" strike="noStrike" cap="none" normalizeH="0" baseline="0" dirty="0">
                <a:ln>
                  <a:noFill/>
                </a:ln>
                <a:effectLst/>
                <a:latin typeface="Calibri"/>
                <a:ea typeface="Calibri"/>
                <a:cs typeface="Calibri"/>
              </a:rPr>
              <a:t>(</a:t>
            </a:r>
            <a:r>
              <a:rPr kumimoji="0" lang="el-GR" altLang="en-US" sz="1200" b="0" u="none" strike="noStrike" cap="none" normalizeH="0" baseline="0" dirty="0">
                <a:ln>
                  <a:noFill/>
                </a:ln>
                <a:effectLst/>
                <a:latin typeface="Calibri"/>
                <a:ea typeface="Calibri"/>
                <a:cs typeface="Calibri"/>
              </a:rPr>
              <a:t>βλ. </a:t>
            </a:r>
            <a:r>
              <a:rPr kumimoji="0" lang="el-GR" altLang="en-US" sz="1200" b="0" u="sng" strike="noStrike" cap="none" normalizeH="0" baseline="0" dirty="0">
                <a:ln>
                  <a:noFill/>
                </a:ln>
                <a:solidFill>
                  <a:schemeClr val="accent1">
                    <a:lumMod val="75000"/>
                  </a:schemeClr>
                </a:solidFill>
                <a:effectLst/>
                <a:latin typeface="Calibri"/>
                <a:ea typeface="Calibri"/>
                <a:cs typeface="Calibri"/>
                <a:hlinkClick r:id="" action="ppaction://noaction">
                  <a:extLst>
                    <a:ext uri="{A12FA001-AC4F-418D-AE19-62706E023703}">
                      <ahyp:hlinkClr xmlns:ahyp="http://schemas.microsoft.com/office/drawing/2018/hyperlinkcolor" val="tx"/>
                    </a:ext>
                  </a:extLst>
                </a:hlinkClick>
              </a:rPr>
              <a:t>5.1 Πλήρες Έργο Προμήθευσης | Δημιουργία Πλήρους Έργου Προμήθευσης – Συμπλήρωση Πεδίων Κεφαλίδας</a:t>
            </a:r>
            <a:r>
              <a:rPr kumimoji="0" lang="en-US" altLang="en-US" sz="1200" b="0" u="none" strike="noStrike" cap="none" normalizeH="0" baseline="0" dirty="0">
                <a:ln>
                  <a:noFill/>
                </a:ln>
                <a:effectLst/>
                <a:latin typeface="Calibri"/>
                <a:ea typeface="Calibri"/>
                <a:cs typeface="Calibri"/>
              </a:rPr>
              <a:t>)</a:t>
            </a:r>
            <a:r>
              <a:rPr kumimoji="0" lang="en-US" altLang="en-US" sz="1200" b="0" i="0" u="none" strike="noStrike" cap="none" normalizeH="0" baseline="0" dirty="0">
                <a:ln>
                  <a:noFill/>
                </a:ln>
                <a:effectLst/>
                <a:latin typeface="Calibri"/>
                <a:ea typeface="Calibri"/>
                <a:cs typeface="Calibri"/>
              </a:rPr>
              <a:t>.</a:t>
            </a:r>
            <a:r>
              <a:rPr kumimoji="0" lang="el-GR" altLang="en-US" sz="1200" b="0" i="0" u="none" strike="noStrike" cap="none" normalizeH="0" baseline="0" dirty="0">
                <a:ln>
                  <a:noFill/>
                </a:ln>
                <a:effectLst/>
                <a:latin typeface="Calibri"/>
                <a:ea typeface="Calibri"/>
                <a:cs typeface="Calibri"/>
              </a:rPr>
              <a:t> </a:t>
            </a:r>
            <a:r>
              <a:rPr lang="el-GR" sz="1200" dirty="0">
                <a:latin typeface="Calibri"/>
                <a:ea typeface="Calibri"/>
                <a:cs typeface="Calibri"/>
              </a:rPr>
              <a:t>Επιπλέον, στο φάκελο «Έγγραφα προσφορών», είναι δυνατή η μεταφόρτωση εγγράφων που σχετίζονται με το έργο.</a:t>
            </a:r>
            <a:r>
              <a:rPr lang="en-US" sz="1200" b="1" dirty="0">
                <a:latin typeface="Calibri"/>
                <a:ea typeface="Calibri"/>
                <a:cs typeface="Calibri"/>
              </a:rPr>
              <a:t> </a:t>
            </a:r>
            <a:r>
              <a:rPr lang="en-US" sz="1200" b="1" dirty="0" err="1">
                <a:latin typeface="Calibri"/>
                <a:ea typeface="Calibri"/>
                <a:cs typeface="Calibri"/>
              </a:rPr>
              <a:t>Σημείωση</a:t>
            </a:r>
            <a:r>
              <a:rPr lang="en-US" sz="1200" b="1" dirty="0">
                <a:latin typeface="Calibri"/>
                <a:ea typeface="Calibri"/>
                <a:cs typeface="Calibri"/>
              </a:rPr>
              <a:t>: </a:t>
            </a:r>
            <a:r>
              <a:rPr lang="en-US" sz="1200" b="1" dirty="0" err="1">
                <a:latin typeface="Calibri"/>
                <a:ea typeface="Calibri"/>
                <a:cs typeface="Calibri"/>
              </a:rPr>
              <a:t>Τόσο</a:t>
            </a:r>
            <a:r>
              <a:rPr lang="en-US" sz="1200" b="1" dirty="0">
                <a:latin typeface="Calibri"/>
                <a:ea typeface="Calibri"/>
                <a:cs typeface="Calibri"/>
              </a:rPr>
              <a:t> ο </a:t>
            </a:r>
            <a:r>
              <a:rPr lang="en-US" sz="1200" b="1" dirty="0" err="1">
                <a:latin typeface="Calibri"/>
                <a:ea typeface="Calibri"/>
                <a:cs typeface="Calibri"/>
              </a:rPr>
              <a:t>φάκελος</a:t>
            </a:r>
            <a:r>
              <a:rPr lang="en-US" sz="1200" b="1" dirty="0">
                <a:latin typeface="Calibri"/>
                <a:ea typeface="Calibri"/>
                <a:cs typeface="Calibri"/>
              </a:rPr>
              <a:t> </a:t>
            </a:r>
            <a:r>
              <a:rPr lang="en-US" sz="1200" b="1" dirty="0" err="1">
                <a:latin typeface="Calibri"/>
                <a:ea typeface="Calibri"/>
                <a:cs typeface="Calibri"/>
              </a:rPr>
              <a:t>Αξιολόγησης</a:t>
            </a:r>
            <a:r>
              <a:rPr lang="en-US" sz="1200" b="1" dirty="0">
                <a:latin typeface="Calibri"/>
                <a:ea typeface="Calibri"/>
                <a:cs typeface="Calibri"/>
              </a:rPr>
              <a:t> </a:t>
            </a:r>
            <a:r>
              <a:rPr lang="en-US" sz="1200" b="1" dirty="0" err="1">
                <a:latin typeface="Calibri"/>
                <a:ea typeface="Calibri"/>
                <a:cs typeface="Calibri"/>
              </a:rPr>
              <a:t>Προσφορών</a:t>
            </a:r>
            <a:r>
              <a:rPr lang="en-US" sz="1200" b="1" dirty="0">
                <a:latin typeface="Calibri"/>
                <a:ea typeface="Calibri"/>
                <a:cs typeface="Calibri"/>
              </a:rPr>
              <a:t> </a:t>
            </a:r>
            <a:r>
              <a:rPr lang="en-US" sz="1200" b="1" dirty="0" err="1">
                <a:latin typeface="Calibri"/>
                <a:ea typeface="Calibri"/>
                <a:cs typeface="Calibri"/>
              </a:rPr>
              <a:t>όσο</a:t>
            </a:r>
            <a:r>
              <a:rPr lang="en-US" sz="1200" b="1" dirty="0">
                <a:latin typeface="Calibri"/>
                <a:ea typeface="Calibri"/>
                <a:cs typeface="Calibri"/>
              </a:rPr>
              <a:t> και ο </a:t>
            </a:r>
            <a:r>
              <a:rPr lang="en-US" sz="1200" b="1" dirty="0" err="1">
                <a:latin typeface="Calibri"/>
                <a:ea typeface="Calibri"/>
                <a:cs typeface="Calibri"/>
              </a:rPr>
              <a:t>φάκελος</a:t>
            </a:r>
            <a:r>
              <a:rPr lang="en-US" sz="1200" b="1" dirty="0">
                <a:latin typeface="Calibri"/>
                <a:ea typeface="Calibri"/>
                <a:cs typeface="Calibri"/>
              </a:rPr>
              <a:t> </a:t>
            </a:r>
            <a:r>
              <a:rPr lang="en-US" sz="1200" b="1" dirty="0" err="1">
                <a:latin typeface="Calibri"/>
                <a:ea typeface="Calibri"/>
                <a:cs typeface="Calibri"/>
              </a:rPr>
              <a:t>Κλειδωμένων</a:t>
            </a:r>
            <a:r>
              <a:rPr lang="en-US" sz="1200" b="1" dirty="0">
                <a:latin typeface="Calibri"/>
                <a:ea typeface="Calibri"/>
                <a:cs typeface="Calibri"/>
              </a:rPr>
              <a:t> </a:t>
            </a:r>
            <a:r>
              <a:rPr lang="en-US" sz="1200" b="1" dirty="0" err="1">
                <a:latin typeface="Calibri"/>
                <a:ea typeface="Calibri"/>
                <a:cs typeface="Calibri"/>
              </a:rPr>
              <a:t>Προμηθευτών</a:t>
            </a:r>
            <a:r>
              <a:rPr lang="en-US" sz="1200" b="1" dirty="0">
                <a:latin typeface="Calibri"/>
                <a:ea typeface="Calibri"/>
                <a:cs typeface="Calibri"/>
              </a:rPr>
              <a:t> </a:t>
            </a:r>
            <a:r>
              <a:rPr lang="en-US" sz="1200" b="1" dirty="0" err="1">
                <a:latin typeface="Calibri"/>
                <a:ea typeface="Calibri"/>
                <a:cs typeface="Calibri"/>
              </a:rPr>
              <a:t>είν</a:t>
            </a:r>
            <a:r>
              <a:rPr lang="en-US" sz="1200" b="1" dirty="0">
                <a:latin typeface="Calibri"/>
                <a:ea typeface="Calibri"/>
                <a:cs typeface="Calibri"/>
              </a:rPr>
              <a:t>αι </a:t>
            </a:r>
            <a:r>
              <a:rPr lang="en-US" sz="1200" b="1" dirty="0" err="1">
                <a:latin typeface="Calibri"/>
                <a:ea typeface="Calibri"/>
                <a:cs typeface="Calibri"/>
              </a:rPr>
              <a:t>άδειοι</a:t>
            </a:r>
            <a:r>
              <a:rPr lang="en-US" sz="1200" b="1" dirty="0">
                <a:latin typeface="Calibri"/>
                <a:ea typeface="Calibri"/>
                <a:cs typeface="Calibri"/>
              </a:rPr>
              <a:t> και </a:t>
            </a:r>
            <a:r>
              <a:rPr lang="en-US" sz="1200" b="1" dirty="0" err="1">
                <a:latin typeface="Calibri"/>
                <a:ea typeface="Calibri"/>
                <a:cs typeface="Calibri"/>
              </a:rPr>
              <a:t>δεν</a:t>
            </a:r>
            <a:r>
              <a:rPr lang="en-US" sz="1200" b="1" dirty="0">
                <a:latin typeface="Calibri"/>
                <a:ea typeface="Calibri"/>
                <a:cs typeface="Calibri"/>
              </a:rPr>
              <a:t> θα π</a:t>
            </a:r>
            <a:r>
              <a:rPr lang="en-US" sz="1200" b="1" dirty="0" err="1">
                <a:latin typeface="Calibri"/>
                <a:ea typeface="Calibri"/>
                <a:cs typeface="Calibri"/>
              </a:rPr>
              <a:t>εριέχουν</a:t>
            </a:r>
            <a:r>
              <a:rPr lang="en-US" sz="1200" b="1" dirty="0">
                <a:latin typeface="Calibri"/>
                <a:ea typeface="Calibri"/>
                <a:cs typeface="Calibri"/>
              </a:rPr>
              <a:t> κα</a:t>
            </a:r>
            <a:r>
              <a:rPr lang="en-US" sz="1200" b="1" dirty="0" err="1">
                <a:latin typeface="Calibri"/>
                <a:ea typeface="Calibri"/>
                <a:cs typeface="Calibri"/>
              </a:rPr>
              <a:t>νέν</a:t>
            </a:r>
            <a:r>
              <a:rPr lang="en-US" sz="1200" b="1" dirty="0">
                <a:latin typeface="Calibri"/>
                <a:ea typeface="Calibri"/>
                <a:cs typeface="Calibri"/>
              </a:rPr>
              <a:t>α π</a:t>
            </a:r>
            <a:r>
              <a:rPr lang="en-US" sz="1200" b="1" dirty="0" err="1">
                <a:latin typeface="Calibri"/>
                <a:ea typeface="Calibri"/>
                <a:cs typeface="Calibri"/>
              </a:rPr>
              <a:t>εριεχόμενο</a:t>
            </a:r>
            <a:r>
              <a:rPr lang="en-US" sz="1200" b="1" dirty="0">
                <a:latin typeface="Calibri"/>
                <a:ea typeface="Calibri"/>
                <a:cs typeface="Calibri"/>
              </a:rPr>
              <a:t>. </a:t>
            </a:r>
            <a:r>
              <a:rPr lang="en-US" sz="1200" b="1" dirty="0" err="1">
                <a:latin typeface="Calibri"/>
                <a:ea typeface="Calibri"/>
                <a:cs typeface="Calibri"/>
              </a:rPr>
              <a:t>Χρησιμο</a:t>
            </a:r>
            <a:r>
              <a:rPr lang="en-US" sz="1200" b="1" dirty="0">
                <a:latin typeface="Calibri"/>
                <a:ea typeface="Calibri"/>
                <a:cs typeface="Calibri"/>
              </a:rPr>
              <a:t>π</a:t>
            </a:r>
            <a:r>
              <a:rPr lang="en-US" sz="1200" b="1" dirty="0" err="1">
                <a:latin typeface="Calibri"/>
                <a:ea typeface="Calibri"/>
                <a:cs typeface="Calibri"/>
              </a:rPr>
              <a:t>οιούντ</a:t>
            </a:r>
            <a:r>
              <a:rPr lang="en-US" sz="1200" b="1" dirty="0">
                <a:latin typeface="Calibri"/>
                <a:ea typeface="Calibri"/>
                <a:cs typeface="Calibri"/>
              </a:rPr>
              <a:t>αι </a:t>
            </a:r>
            <a:r>
              <a:rPr lang="en-US" sz="1200" b="1" dirty="0" err="1">
                <a:latin typeface="Calibri"/>
                <a:ea typeface="Calibri"/>
                <a:cs typeface="Calibri"/>
              </a:rPr>
              <a:t>μόνο</a:t>
            </a:r>
            <a:r>
              <a:rPr lang="en-US" sz="1200" b="1" dirty="0">
                <a:latin typeface="Calibri"/>
                <a:ea typeface="Calibri"/>
                <a:cs typeface="Calibri"/>
              </a:rPr>
              <a:t> </a:t>
            </a:r>
            <a:r>
              <a:rPr lang="en-US" sz="1200" b="1" dirty="0" err="1">
                <a:latin typeface="Calibri"/>
                <a:ea typeface="Calibri"/>
                <a:cs typeface="Calibri"/>
              </a:rPr>
              <a:t>γι</a:t>
            </a:r>
            <a:r>
              <a:rPr lang="en-US" sz="1200" b="1" dirty="0">
                <a:latin typeface="Calibri"/>
                <a:ea typeface="Calibri"/>
                <a:cs typeface="Calibri"/>
              </a:rPr>
              <a:t>α </a:t>
            </a:r>
            <a:r>
              <a:rPr lang="en-US" sz="1200" b="1" dirty="0" err="1">
                <a:latin typeface="Calibri"/>
                <a:ea typeface="Calibri"/>
                <a:cs typeface="Calibri"/>
              </a:rPr>
              <a:t>λειτουργικούς</a:t>
            </a:r>
            <a:r>
              <a:rPr lang="en-US" sz="1200" b="1" dirty="0">
                <a:latin typeface="Calibri"/>
                <a:ea typeface="Calibri"/>
                <a:cs typeface="Calibri"/>
              </a:rPr>
              <a:t> </a:t>
            </a:r>
            <a:r>
              <a:rPr lang="en-US" sz="1200" b="1" dirty="0" err="1">
                <a:latin typeface="Calibri"/>
                <a:ea typeface="Calibri"/>
                <a:cs typeface="Calibri"/>
              </a:rPr>
              <a:t>σκο</a:t>
            </a:r>
            <a:r>
              <a:rPr lang="en-US" sz="1200" b="1" dirty="0">
                <a:latin typeface="Calibri"/>
                <a:ea typeface="Calibri"/>
                <a:cs typeface="Calibri"/>
              </a:rPr>
              <a:t>π</a:t>
            </a:r>
            <a:r>
              <a:rPr lang="en-US" sz="1200" b="1" dirty="0" err="1">
                <a:latin typeface="Calibri"/>
                <a:ea typeface="Calibri"/>
                <a:cs typeface="Calibri"/>
              </a:rPr>
              <a:t>ούς</a:t>
            </a:r>
            <a:r>
              <a:rPr lang="en-US" sz="1200" b="1" dirty="0">
                <a:latin typeface="Calibri"/>
                <a:ea typeface="Calibri"/>
                <a:cs typeface="Calibri"/>
              </a:rPr>
              <a:t> </a:t>
            </a:r>
            <a:r>
              <a:rPr lang="en-US" sz="1200" b="1" dirty="0" err="1">
                <a:latin typeface="Calibri"/>
                <a:ea typeface="Calibri"/>
                <a:cs typeface="Calibri"/>
              </a:rPr>
              <a:t>του</a:t>
            </a:r>
            <a:r>
              <a:rPr lang="en-US" sz="1200" b="1" dirty="0">
                <a:latin typeface="Calibri"/>
                <a:ea typeface="Calibri"/>
                <a:cs typeface="Calibri"/>
              </a:rPr>
              <a:t> </a:t>
            </a:r>
            <a:r>
              <a:rPr lang="en-US" sz="1200" b="1" dirty="0" err="1">
                <a:latin typeface="Calibri"/>
                <a:ea typeface="Calibri"/>
                <a:cs typeface="Calibri"/>
              </a:rPr>
              <a:t>συστήμ</a:t>
            </a:r>
            <a:r>
              <a:rPr lang="en-US" sz="1200" b="1" dirty="0">
                <a:latin typeface="Calibri"/>
                <a:ea typeface="Calibri"/>
                <a:cs typeface="Calibri"/>
              </a:rPr>
              <a:t>α</a:t>
            </a:r>
            <a:r>
              <a:rPr lang="en-US" sz="1200" b="1" dirty="0" err="1">
                <a:latin typeface="Calibri"/>
                <a:ea typeface="Calibri"/>
                <a:cs typeface="Calibri"/>
              </a:rPr>
              <a:t>τος</a:t>
            </a:r>
            <a:r>
              <a:rPr lang="en-US" sz="1200" b="1" dirty="0">
                <a:latin typeface="Calibri"/>
                <a:ea typeface="Calibri"/>
                <a:cs typeface="Calibri"/>
              </a:rPr>
              <a:t>.</a:t>
            </a:r>
            <a:endParaRPr lang="en-US" sz="1200" dirty="0">
              <a:latin typeface="Calibri"/>
              <a:ea typeface="Calibri"/>
              <a:cs typeface="Calibri"/>
            </a:endParaRPr>
          </a:p>
          <a:p>
            <a:pPr marL="171450" indent="-171450" algn="just">
              <a:buFontTx/>
              <a:buChar char="-"/>
            </a:pPr>
            <a:r>
              <a:rPr lang="el-GR" sz="1200" b="1" dirty="0">
                <a:latin typeface="Calibri" panose="020F0502020204030204" pitchFamily="34" charset="0"/>
                <a:cs typeface="Calibri" panose="020F0502020204030204" pitchFamily="34" charset="0"/>
              </a:rPr>
              <a:t>Πίνακας μηνυμάτων έργου (6) - </a:t>
            </a:r>
            <a:r>
              <a:rPr lang="el-GR" sz="1200" dirty="0">
                <a:latin typeface="Calibri" panose="020F0502020204030204" pitchFamily="34" charset="0"/>
                <a:cs typeface="Calibri" panose="020F0502020204030204" pitchFamily="34" charset="0"/>
              </a:rPr>
              <a:t>Αυτή η ενότητα περιέχει όλα τα μηνύματα που σχετίζονται με το έργο. Τα μηνύματα εντός αυτ</a:t>
            </a:r>
            <a:r>
              <a:rPr lang="el-GR" sz="1200" dirty="0"/>
              <a:t>ής της ενότητας</a:t>
            </a:r>
            <a:r>
              <a:rPr lang="el-GR" sz="1200" dirty="0">
                <a:latin typeface="Calibri" panose="020F0502020204030204" pitchFamily="34" charset="0"/>
                <a:cs typeface="Calibri" panose="020F0502020204030204" pitchFamily="34" charset="0"/>
              </a:rPr>
              <a:t> είναι ορατά μόνο στα μέλη της ομάδας έργου και όχι στους</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προμηθευτές.</a:t>
            </a:r>
            <a:endParaRPr lang="it-IT" sz="1200" dirty="0"/>
          </a:p>
          <a:p>
            <a:pPr algn="just"/>
            <a:br>
              <a:rPr lang="it-IT" sz="1200" dirty="0">
                <a:latin typeface="Calibri" panose="020F0502020204030204" pitchFamily="34" charset="0"/>
                <a:cs typeface="Calibri" panose="020F0502020204030204" pitchFamily="34" charset="0"/>
              </a:rPr>
            </a:br>
            <a:r>
              <a:rPr lang="el-GR" sz="1200" b="1" dirty="0">
                <a:solidFill>
                  <a:srgbClr val="FF0000"/>
                </a:solidFill>
                <a:latin typeface="Calibri" panose="020F0502020204030204" pitchFamily="34" charset="0"/>
                <a:cs typeface="Calibri" panose="020F0502020204030204" pitchFamily="34" charset="0"/>
              </a:rPr>
              <a:t>Σημείωση</a:t>
            </a:r>
            <a:r>
              <a:rPr lang="el-GR" sz="1200" dirty="0">
                <a:solidFill>
                  <a:srgbClr val="FF0000"/>
                </a:solidFill>
                <a:latin typeface="Calibri" panose="020F0502020204030204" pitchFamily="34" charset="0"/>
                <a:cs typeface="Calibri" panose="020F0502020204030204" pitchFamily="34" charset="0"/>
              </a:rPr>
              <a:t>: Ο πίνακας μηνυμάτων του έργου διαφέρει από τον πίνακα μηνυμάτων του </a:t>
            </a:r>
            <a:r>
              <a:rPr lang="el-GR" sz="1200" b="1" dirty="0">
                <a:solidFill>
                  <a:srgbClr val="FF0000"/>
                </a:solidFill>
                <a:latin typeface="Calibri" panose="020F0502020204030204" pitchFamily="34" charset="0"/>
                <a:cs typeface="Calibri" panose="020F0502020204030204" pitchFamily="34" charset="0"/>
              </a:rPr>
              <a:t>Μοναδικού</a:t>
            </a:r>
            <a:r>
              <a:rPr lang="el-GR" sz="1200" dirty="0">
                <a:solidFill>
                  <a:srgbClr val="FF0000"/>
                </a:solidFill>
                <a:latin typeface="Calibri" panose="020F0502020204030204" pitchFamily="34" charset="0"/>
                <a:cs typeface="Calibri" panose="020F0502020204030204" pitchFamily="34" charset="0"/>
              </a:rPr>
              <a:t> Διαγωνισμού (π.χ. RFP, RFI). Μέσα στον πίνακα μηνυμάτων, ο ιδιοκτήτης του έργου μπορεί να στέλνει μηνύματα στους προμηθευτές και αντίστροφα.</a:t>
            </a:r>
            <a:endParaRPr lang="en-US" sz="1200" dirty="0">
              <a:solidFill>
                <a:srgbClr val="FF0000"/>
              </a:solidFill>
              <a:latin typeface="Calibri" panose="020F0502020204030204" pitchFamily="34" charset="0"/>
              <a:cs typeface="Calibri" panose="020F0502020204030204" pitchFamily="34" charset="0"/>
            </a:endParaRPr>
          </a:p>
        </p:txBody>
      </p:sp>
      <p:sp>
        <p:nvSpPr>
          <p:cNvPr id="4" name="Rectangle 5">
            <a:extLst>
              <a:ext uri="{FF2B5EF4-FFF2-40B4-BE49-F238E27FC236}">
                <a16:creationId xmlns:a16="http://schemas.microsoft.com/office/drawing/2014/main" id="{3A3A08D3-CA9C-288B-57F5-CD24330EBA51}"/>
              </a:ext>
            </a:extLst>
          </p:cNvPr>
          <p:cNvSpPr/>
          <p:nvPr/>
        </p:nvSpPr>
        <p:spPr>
          <a:xfrm>
            <a:off x="440616" y="1141218"/>
            <a:ext cx="1662504" cy="2761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C47A709A-3139-AF33-48B2-E95CED979FFF}"/>
              </a:ext>
            </a:extLst>
          </p:cNvPr>
          <p:cNvSpPr>
            <a:spLocks noChangeAspect="1"/>
          </p:cNvSpPr>
          <p:nvPr/>
        </p:nvSpPr>
        <p:spPr bwMode="gray">
          <a:xfrm>
            <a:off x="379579" y="1080182"/>
            <a:ext cx="122073" cy="12207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ECD1E8D3-878F-C383-DA7E-85C0F58DF50F}"/>
              </a:ext>
            </a:extLst>
          </p:cNvPr>
          <p:cNvSpPr/>
          <p:nvPr/>
        </p:nvSpPr>
        <p:spPr>
          <a:xfrm>
            <a:off x="511232" y="3897346"/>
            <a:ext cx="1418151" cy="2174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32ACFE21-2602-A459-C75E-64C88DB8FDF3}"/>
              </a:ext>
            </a:extLst>
          </p:cNvPr>
          <p:cNvSpPr>
            <a:spLocks noChangeAspect="1"/>
          </p:cNvSpPr>
          <p:nvPr/>
        </p:nvSpPr>
        <p:spPr bwMode="gray">
          <a:xfrm>
            <a:off x="440615" y="3843436"/>
            <a:ext cx="122073" cy="12207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604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1B172BB7-A853-2CE7-3567-A4AAEA583F62}"/>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2028137A-E40E-F584-E034-EF1BF4B2E354}"/>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1CA51049-B1BB-968B-2536-29CFF31E830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759D5EB8-D53F-4F04-3899-BFEA1A8F9F55}"/>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1823B12D-E352-6CA7-9FF7-355238663B87}"/>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DAB045E2-6F0A-BEA0-F6A4-03B5AF0B74DF}"/>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FB58E20C-5146-1200-DE2A-EC9123FA4D93}"/>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1EA2E1B1-8C03-AA17-3CA6-66708146105F}"/>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C76F21C8-FCF5-89EA-B674-EF3F0CAC781B}"/>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DD57706D-EB9A-F615-0E90-100DCC7ADB94}"/>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39159417-1861-E292-D26A-4026686B5850}"/>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887EB576-C93B-9D66-C2E0-5E4882B34FD9}"/>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432CBCDF-797A-8E0C-1EB8-95691BC92C94}"/>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BF522DB6-B8F8-50E1-7E3D-6C12BE729DDE}"/>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167771651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A9CFE-65CB-D8AD-8DBF-1FEA94CE6A2F}"/>
              </a:ext>
            </a:extLst>
          </p:cNvPr>
          <p:cNvPicPr>
            <a:picLocks noChangeAspect="1"/>
          </p:cNvPicPr>
          <p:nvPr/>
        </p:nvPicPr>
        <p:blipFill>
          <a:blip r:embed="rId2"/>
          <a:stretch>
            <a:fillRect/>
          </a:stretch>
        </p:blipFill>
        <p:spPr>
          <a:xfrm>
            <a:off x="196083" y="1629351"/>
            <a:ext cx="7994829" cy="244043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(1/</a:t>
            </a:r>
            <a:r>
              <a:rPr lang="el-GR" b="1" dirty="0">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Για να ορίσετε την </a:t>
            </a:r>
            <a:r>
              <a:rPr lang="el-GR" sz="1200" b="1">
                <a:latin typeface="Calibri" panose="020F0502020204030204" pitchFamily="34" charset="0"/>
                <a:cs typeface="Calibri" panose="020F0502020204030204" pitchFamily="34" charset="0"/>
              </a:rPr>
              <a:t>Ομάδα Έργου</a:t>
            </a:r>
            <a:r>
              <a:rPr lang="en-US" sz="1200" b="1">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στο εικονίδιο </a:t>
            </a:r>
            <a:r>
              <a:rPr lang="it-IT" sz="1200" b="1">
                <a:latin typeface="Calibri" panose="020F0502020204030204" pitchFamily="34" charset="0"/>
                <a:cs typeface="Calibri" panose="020F0502020204030204" pitchFamily="34" charset="0"/>
                <a:sym typeface="Wingdings 3" panose="05040102010807070707" pitchFamily="18" charset="2"/>
              </a:rPr>
              <a:t></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δίπλα στην φάση με όνομα </a:t>
            </a:r>
            <a:r>
              <a:rPr lang="el-GR" sz="1200" b="1">
                <a:latin typeface="Calibri" panose="020F0502020204030204" pitchFamily="34" charset="0"/>
                <a:cs typeface="Calibri" panose="020F0502020204030204" pitchFamily="34" charset="0"/>
              </a:rPr>
              <a:t>Προετοιμάσία Πρόσκλησης</a:t>
            </a:r>
            <a:r>
              <a:rPr lang="el-GR" sz="1200">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Μια εργασία με όνομα </a:t>
            </a:r>
            <a:r>
              <a:rPr lang="el-GR" sz="1200" b="1">
                <a:latin typeface="Calibri" panose="020F0502020204030204" pitchFamily="34" charset="0"/>
                <a:cs typeface="Calibri" panose="020F0502020204030204" pitchFamily="34" charset="0"/>
              </a:rPr>
              <a:t>Ορισμός Ομάδας Εργασίας </a:t>
            </a:r>
            <a:r>
              <a:rPr lang="el-GR" sz="1200">
                <a:latin typeface="Calibri" panose="020F0502020204030204" pitchFamily="34" charset="0"/>
                <a:cs typeface="Calibri" panose="020F0502020204030204" pitchFamily="34" charset="0"/>
              </a:rPr>
              <a:t>θα εμφανιστεί</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Κάντε κλικ στο</a:t>
            </a:r>
            <a:r>
              <a:rPr lang="it-IT"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ενεργοποιήθηκε</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για να ξεκινήσετε την εργασία.</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ένδειξη</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ομάδας δίπλα από το </a:t>
            </a:r>
            <a:r>
              <a:rPr lang="el-GR" sz="1200" b="1">
                <a:latin typeface="Calibri" panose="020F0502020204030204" pitchFamily="34" charset="0"/>
                <a:cs typeface="Calibri" panose="020F0502020204030204" pitchFamily="34" charset="0"/>
              </a:rPr>
              <a:t>όνομα του Έργου.</a:t>
            </a:r>
            <a:endParaRPr lang="it-IT" sz="1200" b="1">
              <a:latin typeface="Calibri" panose="020F0502020204030204" pitchFamily="34" charset="0"/>
              <a:cs typeface="Calibri" panose="020F0502020204030204" pitchFamily="34" charset="0"/>
            </a:endParaRPr>
          </a:p>
        </p:txBody>
      </p:sp>
      <p:sp>
        <p:nvSpPr>
          <p:cNvPr id="7" name="Rectangle 5">
            <a:extLst>
              <a:ext uri="{FF2B5EF4-FFF2-40B4-BE49-F238E27FC236}">
                <a16:creationId xmlns:a16="http://schemas.microsoft.com/office/drawing/2014/main" id="{DA1930DE-8544-D894-219A-E4FD23AB11FD}"/>
              </a:ext>
            </a:extLst>
          </p:cNvPr>
          <p:cNvSpPr/>
          <p:nvPr/>
        </p:nvSpPr>
        <p:spPr>
          <a:xfrm>
            <a:off x="552859" y="3517936"/>
            <a:ext cx="1426626"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563445" y="1629351"/>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9D3540F2-0D9C-409A-D32E-A864ED4BA531}"/>
              </a:ext>
            </a:extLst>
          </p:cNvPr>
          <p:cNvSpPr/>
          <p:nvPr/>
        </p:nvSpPr>
        <p:spPr>
          <a:xfrm>
            <a:off x="6934028" y="3804182"/>
            <a:ext cx="1140791" cy="19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432ED927-FEE3-D2C5-C5D1-72875A8621E5}"/>
              </a:ext>
            </a:extLst>
          </p:cNvPr>
          <p:cNvSpPr/>
          <p:nvPr/>
        </p:nvSpPr>
        <p:spPr>
          <a:xfrm>
            <a:off x="227076" y="3779121"/>
            <a:ext cx="7917896" cy="267816"/>
          </a:xfrm>
          <a:prstGeom prst="rect">
            <a:avLst/>
          </a:prstGeom>
          <a:no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AE14E925-4C17-E8B0-3E84-9F95A075676C}"/>
              </a:ext>
            </a:extLst>
          </p:cNvPr>
          <p:cNvSpPr>
            <a:spLocks noChangeAspect="1"/>
          </p:cNvSpPr>
          <p:nvPr/>
        </p:nvSpPr>
        <p:spPr bwMode="gray">
          <a:xfrm>
            <a:off x="1780570" y="18136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Oval 9">
            <a:extLst>
              <a:ext uri="{FF2B5EF4-FFF2-40B4-BE49-F238E27FC236}">
                <a16:creationId xmlns:a16="http://schemas.microsoft.com/office/drawing/2014/main" id="{2E4E5AF7-0103-ABA2-59EE-9A743D5380DC}"/>
              </a:ext>
            </a:extLst>
          </p:cNvPr>
          <p:cNvSpPr>
            <a:spLocks noChangeAspect="1"/>
          </p:cNvSpPr>
          <p:nvPr/>
        </p:nvSpPr>
        <p:spPr bwMode="gray">
          <a:xfrm>
            <a:off x="1911592" y="3472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Oval 9">
            <a:extLst>
              <a:ext uri="{FF2B5EF4-FFF2-40B4-BE49-F238E27FC236}">
                <a16:creationId xmlns:a16="http://schemas.microsoft.com/office/drawing/2014/main" id="{0C463B35-08E2-EC11-098D-D359F9F31606}"/>
              </a:ext>
            </a:extLst>
          </p:cNvPr>
          <p:cNvSpPr>
            <a:spLocks noChangeAspect="1"/>
          </p:cNvSpPr>
          <p:nvPr/>
        </p:nvSpPr>
        <p:spPr bwMode="gray">
          <a:xfrm>
            <a:off x="6820195" y="39035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419335142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2E4F83-FB74-1743-884A-640DBDEAAA66}"/>
              </a:ext>
            </a:extLst>
          </p:cNvPr>
          <p:cNvGrpSpPr/>
          <p:nvPr/>
        </p:nvGrpSpPr>
        <p:grpSpPr>
          <a:xfrm>
            <a:off x="234119" y="1148795"/>
            <a:ext cx="3873002" cy="4684488"/>
            <a:chOff x="234119" y="1148795"/>
            <a:chExt cx="4322806" cy="5472018"/>
          </a:xfrm>
        </p:grpSpPr>
        <p:pic>
          <p:nvPicPr>
            <p:cNvPr id="10" name="Picture 9">
              <a:extLst>
                <a:ext uri="{FF2B5EF4-FFF2-40B4-BE49-F238E27FC236}">
                  <a16:creationId xmlns:a16="http://schemas.microsoft.com/office/drawing/2014/main" id="{826B17FA-245A-5B6F-DBEB-B078DB961BE9}"/>
                </a:ext>
              </a:extLst>
            </p:cNvPr>
            <p:cNvPicPr>
              <a:picLocks noChangeAspect="1"/>
            </p:cNvPicPr>
            <p:nvPr/>
          </p:nvPicPr>
          <p:blipFill>
            <a:blip r:embed="rId3"/>
            <a:stretch>
              <a:fillRect/>
            </a:stretch>
          </p:blipFill>
          <p:spPr>
            <a:xfrm>
              <a:off x="237381" y="1148795"/>
              <a:ext cx="4305300" cy="3019425"/>
            </a:xfrm>
            <a:prstGeom prst="rect">
              <a:avLst/>
            </a:prstGeom>
          </p:spPr>
        </p:pic>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4"/>
            <a:stretch>
              <a:fillRect/>
            </a:stretch>
          </p:blipFill>
          <p:spPr>
            <a:xfrm>
              <a:off x="234119" y="4169639"/>
              <a:ext cx="4322806" cy="245117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(2/</a:t>
            </a:r>
            <a:r>
              <a:rPr lang="el-GR" b="1" dirty="0">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4"/>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4"/>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rtl="0">
              <a:buClr>
                <a:srgbClr val="F15822"/>
              </a:buClr>
              <a:buFont typeface="+mj-lt"/>
              <a:buAutoNum type="arabicPeriod" startAt="4"/>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4"/>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endParaRPr lang="it-IT" sz="1200" dirty="0"/>
          </a:p>
          <a:p>
            <a:pPr marL="228600" indent="-228600" algn="just">
              <a:buClr>
                <a:srgbClr val="F15822"/>
              </a:buClr>
              <a:buFont typeface="+mj-lt"/>
              <a:buAutoNum type="arabicPeriod" startAt="4"/>
            </a:pPr>
            <a:endParaRPr lang="en-US" sz="1200" dirty="0"/>
          </a:p>
          <a:p>
            <a:pPr algn="just">
              <a:buClr>
                <a:srgbClr val="F15822"/>
              </a:buClr>
            </a:pPr>
            <a:r>
              <a:rPr lang="el-GR" sz="1200" dirty="0"/>
              <a:t>Μόλις ο χρήστης εκχωρηθεί σε κάθε ομάδα</a:t>
            </a:r>
            <a:r>
              <a:rPr lang="en-US" sz="1200" dirty="0"/>
              <a:t>, </a:t>
            </a:r>
            <a:r>
              <a:rPr lang="el-GR" sz="1200" dirty="0"/>
              <a:t>η εργασία </a:t>
            </a:r>
            <a:r>
              <a:rPr lang="el-GR" sz="1200" b="1" dirty="0"/>
              <a:t>Καθορισμός Ομάδας </a:t>
            </a:r>
            <a:r>
              <a:rPr lang="el-GR" sz="1200" dirty="0"/>
              <a:t>μπορεί να οριστεί </a:t>
            </a:r>
            <a:r>
              <a:rPr lang="el-GR" sz="1200" b="1" dirty="0"/>
              <a:t>ως ολοκληρωμένη.</a:t>
            </a:r>
          </a:p>
          <a:p>
            <a:pPr algn="just">
              <a:buClr>
                <a:srgbClr val="F15822"/>
              </a:buClr>
            </a:pPr>
            <a:r>
              <a:rPr lang="el-GR" sz="1200" dirty="0">
                <a:solidFill>
                  <a:srgbClr val="FF0000"/>
                </a:solidFill>
              </a:rPr>
              <a:t>Σημείωση: Δεν είναι απαραίτητο να τροποποιήσετε τις ήδη υπάρχουσες ομάδες με νέους ρόλους.</a:t>
            </a:r>
          </a:p>
          <a:p>
            <a:pPr algn="just">
              <a:buClr>
                <a:srgbClr val="F15822"/>
              </a:buClr>
            </a:pPr>
            <a:r>
              <a:rPr lang="el-GR" sz="1200" dirty="0"/>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που σχετίζονται με την ομάδα.</a:t>
            </a:r>
            <a:endParaRPr lang="it-IT" sz="1200" dirty="0"/>
          </a:p>
        </p:txBody>
      </p:sp>
      <p:pic>
        <p:nvPicPr>
          <p:cNvPr id="4" name="Picture 3">
            <a:extLst>
              <a:ext uri="{FF2B5EF4-FFF2-40B4-BE49-F238E27FC236}">
                <a16:creationId xmlns:a16="http://schemas.microsoft.com/office/drawing/2014/main" id="{15960430-D97F-55F4-16E8-A1CB8C7F24F5}"/>
              </a:ext>
            </a:extLst>
          </p:cNvPr>
          <p:cNvPicPr>
            <a:picLocks noChangeAspect="1"/>
          </p:cNvPicPr>
          <p:nvPr/>
        </p:nvPicPr>
        <p:blipFill>
          <a:blip r:embed="rId5"/>
          <a:stretch>
            <a:fillRect/>
          </a:stretch>
        </p:blipFill>
        <p:spPr>
          <a:xfrm>
            <a:off x="4698243" y="3434684"/>
            <a:ext cx="3302502" cy="2630385"/>
          </a:xfrm>
          <a:prstGeom prst="rect">
            <a:avLst/>
          </a:prstGeom>
          <a:ln>
            <a:solidFill>
              <a:srgbClr val="FF0000"/>
            </a:solidFill>
            <a:prstDash val="dash"/>
          </a:ln>
          <a:effectLst>
            <a:outerShdw blurRad="50800" dist="38100" dir="5400000" sx="102000" sy="102000" algn="t" rotWithShape="0">
              <a:prstClr val="black">
                <a:alpha val="40000"/>
              </a:prstClr>
            </a:outerShdw>
          </a:effectLst>
        </p:spPr>
      </p:pic>
      <p:sp>
        <p:nvSpPr>
          <p:cNvPr id="9" name="Rectangle 5">
            <a:extLst>
              <a:ext uri="{FF2B5EF4-FFF2-40B4-BE49-F238E27FC236}">
                <a16:creationId xmlns:a16="http://schemas.microsoft.com/office/drawing/2014/main" id="{2AEDE5BA-9E84-6B4E-3259-DEA7DFE1EF11}"/>
              </a:ext>
            </a:extLst>
          </p:cNvPr>
          <p:cNvSpPr/>
          <p:nvPr/>
        </p:nvSpPr>
        <p:spPr>
          <a:xfrm>
            <a:off x="3575971" y="2051381"/>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C2F142F1-50AE-C532-2EA0-46EF65EFC07D}"/>
              </a:ext>
            </a:extLst>
          </p:cNvPr>
          <p:cNvSpPr/>
          <p:nvPr/>
        </p:nvSpPr>
        <p:spPr>
          <a:xfrm>
            <a:off x="4748868" y="4780056"/>
            <a:ext cx="3201252"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3"/>
            <a:endCxn id="4" idx="0"/>
          </p:cNvCxnSpPr>
          <p:nvPr/>
        </p:nvCxnSpPr>
        <p:spPr>
          <a:xfrm>
            <a:off x="3794538" y="2171330"/>
            <a:ext cx="2554956" cy="12633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5">
            <a:extLst>
              <a:ext uri="{FF2B5EF4-FFF2-40B4-BE49-F238E27FC236}">
                <a16:creationId xmlns:a16="http://schemas.microsoft.com/office/drawing/2014/main" id="{82B03B90-3D53-348F-B3A5-665F3FE3992A}"/>
              </a:ext>
            </a:extLst>
          </p:cNvPr>
          <p:cNvSpPr/>
          <p:nvPr/>
        </p:nvSpPr>
        <p:spPr>
          <a:xfrm>
            <a:off x="6881813" y="5765391"/>
            <a:ext cx="664234"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8B0E5AA-66C8-ED03-6677-214FD450074B}"/>
              </a:ext>
            </a:extLst>
          </p:cNvPr>
          <p:cNvSpPr/>
          <p:nvPr/>
        </p:nvSpPr>
        <p:spPr>
          <a:xfrm>
            <a:off x="3527725" y="5445230"/>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3495317" y="1960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7885676" y="471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440186" y="537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7617C9CD-313B-BE1C-14FF-FD958F094F9E}"/>
              </a:ext>
            </a:extLst>
          </p:cNvPr>
          <p:cNvSpPr>
            <a:spLocks noChangeAspect="1"/>
          </p:cNvSpPr>
          <p:nvPr/>
        </p:nvSpPr>
        <p:spPr bwMode="gray">
          <a:xfrm>
            <a:off x="7476403" y="56974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75183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D4CE-8397-D737-F5EE-31EFFF05E12C}"/>
              </a:ext>
            </a:extLst>
          </p:cNvPr>
          <p:cNvSpPr>
            <a:spLocks noGrp="1"/>
          </p:cNvSpPr>
          <p:nvPr>
            <p:ph type="title"/>
          </p:nvPr>
        </p:nvSpPr>
        <p:spPr/>
        <p:txBody>
          <a:bodyPr/>
          <a:lstStyle/>
          <a:p>
            <a:r>
              <a:rPr lang="el-GR" sz="2000" b="1" dirty="0"/>
              <a:t>8</a:t>
            </a:r>
            <a:r>
              <a:rPr lang="en-US" sz="2000" b="1" dirty="0"/>
              <a:t>.3 </a:t>
            </a:r>
            <a:r>
              <a:rPr lang="el-GR" sz="2000" b="1" dirty="0"/>
              <a:t>Πλήρες Έργο Προμήθευσης </a:t>
            </a:r>
            <a:r>
              <a:rPr lang="en-US" sz="2000" b="1" dirty="0"/>
              <a:t>| </a:t>
            </a:r>
            <a:r>
              <a:rPr lang="el-GR" sz="2000" b="1" dirty="0"/>
              <a:t>Καθορισμός Ομάδας Έργου </a:t>
            </a:r>
            <a:r>
              <a:rPr lang="en-US" sz="2000" b="1" dirty="0"/>
              <a:t>(</a:t>
            </a:r>
            <a:r>
              <a:rPr lang="el-GR" sz="2000" b="1" dirty="0"/>
              <a:t>3/5</a:t>
            </a:r>
            <a:r>
              <a:rPr lang="en-US" sz="2000" b="1" dirty="0"/>
              <a:t>)</a:t>
            </a:r>
            <a:br>
              <a:rPr lang="en-US" sz="2000" dirty="0"/>
            </a:br>
            <a:br>
              <a:rPr lang="en-US" b="1" dirty="0"/>
            </a:br>
            <a:endParaRPr lang="en-US" dirty="0"/>
          </a:p>
        </p:txBody>
      </p:sp>
      <p:graphicFrame>
        <p:nvGraphicFramePr>
          <p:cNvPr id="3" name="Table 2">
            <a:extLst>
              <a:ext uri="{FF2B5EF4-FFF2-40B4-BE49-F238E27FC236}">
                <a16:creationId xmlns:a16="http://schemas.microsoft.com/office/drawing/2014/main" id="{29B40052-F741-49A8-BE28-3D65497527D0}"/>
              </a:ext>
            </a:extLst>
          </p:cNvPr>
          <p:cNvGraphicFramePr>
            <a:graphicFrameLocks noGrp="1"/>
          </p:cNvGraphicFramePr>
          <p:nvPr>
            <p:extLst>
              <p:ext uri="{D42A27DB-BD31-4B8C-83A1-F6EECF244321}">
                <p14:modId xmlns:p14="http://schemas.microsoft.com/office/powerpoint/2010/main" val="821368291"/>
              </p:ext>
            </p:extLst>
          </p:nvPr>
        </p:nvGraphicFramePr>
        <p:xfrm>
          <a:off x="283464" y="782249"/>
          <a:ext cx="11603736" cy="5564281"/>
        </p:xfrm>
        <a:graphic>
          <a:graphicData uri="http://schemas.openxmlformats.org/drawingml/2006/table">
            <a:tbl>
              <a:tblPr/>
              <a:tblGrid>
                <a:gridCol w="4728919">
                  <a:extLst>
                    <a:ext uri="{9D8B030D-6E8A-4147-A177-3AD203B41FA5}">
                      <a16:colId xmlns:a16="http://schemas.microsoft.com/office/drawing/2014/main" val="8747647"/>
                    </a:ext>
                  </a:extLst>
                </a:gridCol>
                <a:gridCol w="6874817">
                  <a:extLst>
                    <a:ext uri="{9D8B030D-6E8A-4147-A177-3AD203B41FA5}">
                      <a16:colId xmlns:a16="http://schemas.microsoft.com/office/drawing/2014/main" val="3281000262"/>
                    </a:ext>
                  </a:extLst>
                </a:gridCol>
              </a:tblGrid>
              <a:tr h="287130">
                <a:tc>
                  <a:txBody>
                    <a:bodyPr/>
                    <a:lstStyle/>
                    <a:p>
                      <a:pPr algn="ctr" fontAlgn="base"/>
                      <a:r>
                        <a:rPr lang="el-GR" sz="1300" b="1" i="0" dirty="0">
                          <a:solidFill>
                            <a:srgbClr val="FFFFFF"/>
                          </a:solidFill>
                          <a:effectLst/>
                          <a:latin typeface="Calibri" panose="020F0502020204030204" pitchFamily="34" charset="0"/>
                        </a:rPr>
                        <a:t>Όνομα Ομάδας</a:t>
                      </a:r>
                      <a:r>
                        <a:rPr lang="en-US" sz="1300" b="1" i="0" dirty="0">
                          <a:solidFill>
                            <a:srgbClr val="FFFFFF"/>
                          </a:solidFill>
                          <a:effectLst/>
                          <a:latin typeface="Calibri" panose="020F0502020204030204" pitchFamily="34" charset="0"/>
                        </a:rPr>
                        <a:t>​</a:t>
                      </a:r>
                      <a:endParaRPr lang="en-US" sz="1700" b="1" i="0" dirty="0">
                        <a:solidFill>
                          <a:srgbClr val="FFFFFF"/>
                        </a:solidFill>
                        <a:effectLst/>
                      </a:endParaRPr>
                    </a:p>
                  </a:txBody>
                  <a:tcPr marL="86430" marR="86430" marT="43215" marB="4321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300" b="1" i="0" dirty="0">
                          <a:solidFill>
                            <a:srgbClr val="FFFFFF"/>
                          </a:solidFill>
                          <a:effectLst/>
                          <a:latin typeface="Calibri" panose="020F0502020204030204" pitchFamily="34" charset="0"/>
                        </a:rPr>
                        <a:t>Περιγραφή</a:t>
                      </a:r>
                      <a:endParaRPr lang="en-US" sz="1700" b="1" i="0" dirty="0">
                        <a:solidFill>
                          <a:srgbClr val="FFFFFF"/>
                        </a:solidFill>
                        <a:effectLst/>
                      </a:endParaRPr>
                    </a:p>
                  </a:txBody>
                  <a:tcPr marL="86430" marR="86430" marT="43215" marB="4321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59607105"/>
                  </a:ext>
                </a:extLst>
              </a:tr>
              <a:tr h="481141">
                <a:tc>
                  <a:txBody>
                    <a:bodyPr/>
                    <a:lstStyle/>
                    <a:p>
                      <a:r>
                        <a:rPr lang="en-US" sz="1200" b="1" i="0" u="none" dirty="0"/>
                        <a:t>BTP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CCD2D8"/>
                    </a:solidFill>
                  </a:tcPr>
                </a:tc>
                <a:tc>
                  <a:txBody>
                    <a:bodyPr/>
                    <a:lstStyle/>
                    <a:p>
                      <a:pPr lvl="0">
                        <a:buNone/>
                      </a:pPr>
                      <a:r>
                        <a:rPr lang="en-US" sz="1200" b="0" i="0" u="none" strike="noStrike" baseline="0" noProof="0" dirty="0" err="1">
                          <a:solidFill>
                            <a:srgbClr val="000000"/>
                          </a:solidFill>
                          <a:latin typeface="Calibri"/>
                        </a:rPr>
                        <a:t>Αυτός</a:t>
                      </a:r>
                      <a:r>
                        <a:rPr lang="en-US" sz="1200" b="0" i="0" u="none" strike="noStrike" baseline="0" noProof="0" dirty="0">
                          <a:solidFill>
                            <a:srgbClr val="000000"/>
                          </a:solidFill>
                          <a:latin typeface="Calibri"/>
                        </a:rPr>
                        <a:t> ο </a:t>
                      </a:r>
                      <a:r>
                        <a:rPr lang="en-US" sz="1200" b="0" i="0" u="none" strike="noStrike" baseline="0" noProof="0" dirty="0" err="1">
                          <a:solidFill>
                            <a:srgbClr val="000000"/>
                          </a:solidFill>
                          <a:latin typeface="Calibri"/>
                        </a:rPr>
                        <a:t>Χρήστης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ορίζετ</a:t>
                      </a:r>
                      <a:r>
                        <a:rPr lang="en-US" sz="1200" b="0" i="0" u="none" strike="noStrike" baseline="0" noProof="0" dirty="0">
                          <a:solidFill>
                            <a:srgbClr val="000000"/>
                          </a:solidFill>
                          <a:latin typeface="Calibri"/>
                        </a:rPr>
                        <a:t>αι από π</a:t>
                      </a:r>
                      <a:r>
                        <a:rPr lang="en-US" sz="1200" b="0" i="0" u="none" strike="noStrike" baseline="0" noProof="0" dirty="0" err="1">
                          <a:solidFill>
                            <a:srgbClr val="000000"/>
                          </a:solidFill>
                          <a:latin typeface="Calibri"/>
                        </a:rPr>
                        <a:t>ροε</a:t>
                      </a:r>
                      <a:r>
                        <a:rPr lang="en-US" sz="1200" b="0" i="0" u="none" strike="noStrike" baseline="0" noProof="0" dirty="0">
                          <a:solidFill>
                            <a:srgbClr val="000000"/>
                          </a:solidFill>
                          <a:latin typeface="Calibri"/>
                        </a:rPr>
                        <a:t>π</a:t>
                      </a:r>
                      <a:r>
                        <a:rPr lang="en-US" sz="1200" b="0" i="0" u="none" strike="noStrike" baseline="0" noProof="0" dirty="0" err="1">
                          <a:solidFill>
                            <a:srgbClr val="000000"/>
                          </a:solidFill>
                          <a:latin typeface="Calibri"/>
                        </a:rPr>
                        <a:t>ιλογή</a:t>
                      </a:r>
                      <a:r>
                        <a:rPr lang="en-US" sz="1200" b="0" i="0" u="none" strike="noStrike" baseline="0" noProof="0" dirty="0">
                          <a:solidFill>
                            <a:srgbClr val="000000"/>
                          </a:solidFill>
                          <a:latin typeface="Calibri"/>
                        </a:rPr>
                        <a:t> κα</a:t>
                      </a:r>
                      <a:r>
                        <a:rPr lang="en-US" sz="1200" b="0" i="0" u="none" strike="noStrike" baseline="0" noProof="0" dirty="0" err="1">
                          <a:solidFill>
                            <a:srgbClr val="000000"/>
                          </a:solidFill>
                          <a:latin typeface="Calibri"/>
                        </a:rPr>
                        <a:t>τά</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τη</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δημιουργί</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του</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δι</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γωνισμού</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Δεν</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είν</a:t>
                      </a:r>
                      <a:r>
                        <a:rPr lang="en-US" sz="1200" b="0" i="0" u="none" strike="noStrike" baseline="0" noProof="0" dirty="0">
                          <a:solidFill>
                            <a:srgbClr val="000000"/>
                          </a:solidFill>
                          <a:latin typeface="Calibri"/>
                        </a:rPr>
                        <a:t>αι επ</a:t>
                      </a:r>
                      <a:r>
                        <a:rPr lang="en-US" sz="1200" b="0" i="0" u="none" strike="noStrike" baseline="0" noProof="0" dirty="0" err="1">
                          <a:solidFill>
                            <a:srgbClr val="000000"/>
                          </a:solidFill>
                          <a:latin typeface="Calibri"/>
                        </a:rPr>
                        <a:t>εξεργάσιμος</a:t>
                      </a:r>
                      <a:r>
                        <a:rPr lang="en-US" sz="1200" b="0" i="0" u="none" strike="noStrike" baseline="0" noProof="0" dirty="0">
                          <a:solidFill>
                            <a:srgbClr val="000000"/>
                          </a:solidFill>
                          <a:latin typeface="Calibri"/>
                        </a:rPr>
                        <a:t> και η πα</a:t>
                      </a:r>
                      <a:r>
                        <a:rPr lang="en-US" sz="1200" b="0" i="0" u="none" strike="noStrike" baseline="0" noProof="0" dirty="0" err="1">
                          <a:solidFill>
                            <a:srgbClr val="000000"/>
                          </a:solidFill>
                          <a:latin typeface="Calibri"/>
                        </a:rPr>
                        <a:t>ρουσί</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του</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στην</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Ομάδ</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Εργ</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σί</a:t>
                      </a:r>
                      <a:r>
                        <a:rPr lang="en-US" sz="1200" b="0" i="0" u="none" strike="noStrike" baseline="0" noProof="0" dirty="0">
                          <a:solidFill>
                            <a:srgbClr val="000000"/>
                          </a:solidFill>
                          <a:latin typeface="Calibri"/>
                        </a:rPr>
                        <a:t>ας επ</a:t>
                      </a:r>
                      <a:r>
                        <a:rPr lang="en-US" sz="1200" b="0" i="0" u="none" strike="noStrike" baseline="0" noProof="0" dirty="0" err="1">
                          <a:solidFill>
                            <a:srgbClr val="000000"/>
                          </a:solidFill>
                          <a:latin typeface="Calibri"/>
                        </a:rPr>
                        <a:t>ιτρέ</a:t>
                      </a:r>
                      <a:r>
                        <a:rPr lang="en-US" sz="1200" b="0" i="0" u="none" strike="noStrike" baseline="0" noProof="0" dirty="0">
                          <a:solidFill>
                            <a:srgbClr val="000000"/>
                          </a:solidFill>
                          <a:latin typeface="Calibri"/>
                        </a:rPr>
                        <a:t>π</a:t>
                      </a:r>
                      <a:r>
                        <a:rPr lang="en-US" sz="1200" b="0" i="0" u="none" strike="noStrike" baseline="0" noProof="0" dirty="0" err="1">
                          <a:solidFill>
                            <a:srgbClr val="000000"/>
                          </a:solidFill>
                          <a:latin typeface="Calibri"/>
                        </a:rPr>
                        <a:t>ει</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ορισμένες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εργ</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σίες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συστήμ</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τος</a:t>
                      </a:r>
                      <a:r>
                        <a:rPr lang="en-US" sz="1200" b="0" i="0" u="none" strike="noStrike" baseline="0" noProof="0" dirty="0">
                          <a:solidFill>
                            <a:srgbClr val="000000"/>
                          </a:solidFill>
                          <a:latin typeface="Calibri"/>
                        </a:rPr>
                        <a:t>.</a:t>
                      </a:r>
                      <a:endParaRPr lang="en-US" sz="1200" dirty="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897786610"/>
                  </a:ext>
                </a:extLst>
              </a:tr>
              <a:tr h="734511">
                <a:tc>
                  <a:txBody>
                    <a:bodyPr/>
                    <a:lstStyle/>
                    <a:p>
                      <a:pPr algn="l" fontAlgn="base"/>
                      <a:r>
                        <a:rPr lang="en-US" sz="1100" b="1" i="0" u="none" strike="noStrike" dirty="0">
                          <a:solidFill>
                            <a:srgbClr val="000000"/>
                          </a:solidFill>
                          <a:effectLst/>
                          <a:latin typeface="Calibri" panose="020F0502020204030204" pitchFamily="34" charset="0"/>
                        </a:rPr>
                        <a:t>Project Owner</a:t>
                      </a:r>
                      <a:r>
                        <a:rPr lang="en-US" sz="1100" b="0" i="0" dirty="0">
                          <a:solidFill>
                            <a:srgbClr val="000000"/>
                          </a:solidFill>
                          <a:effectLst/>
                          <a:latin typeface="Calibri" panose="020F0502020204030204" pitchFamily="34" charset="0"/>
                        </a:rPr>
                        <a:t>​</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164529161"/>
                  </a:ext>
                </a:extLst>
              </a:tr>
              <a:tr h="468170">
                <a:tc>
                  <a:txBody>
                    <a:bodyPr/>
                    <a:lstStyle/>
                    <a:p>
                      <a:pPr algn="l" fontAlgn="base"/>
                      <a:r>
                        <a:rPr lang="en-US" sz="1100" b="1" i="0" u="none" strike="noStrike" dirty="0" err="1">
                          <a:solidFill>
                            <a:srgbClr val="000000"/>
                          </a:solidFill>
                          <a:effectLst/>
                          <a:latin typeface="Calibri"/>
                        </a:rPr>
                        <a:t>Εγκρίνοντες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Δημοσίευσης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Πρόσκλησης</a:t>
                      </a:r>
                      <a:r>
                        <a:rPr lang="en-US" sz="1100" b="1" i="0" u="none" strike="noStrike" dirty="0">
                          <a:solidFill>
                            <a:srgbClr val="000000"/>
                          </a:solidFill>
                          <a:effectLst/>
                          <a:latin typeface="Calibri"/>
                        </a:rPr>
                        <a:t> - Approvers of Event Publishing and Changes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panose="020F0502020204030204" pitchFamily="34" charset="0"/>
                        </a:rPr>
                        <a:t>Οι </a:t>
                      </a:r>
                      <a:r>
                        <a:rPr lang="el-GR" sz="1100" b="0" i="0" dirty="0" err="1">
                          <a:solidFill>
                            <a:srgbClr val="000000"/>
                          </a:solidFill>
                          <a:effectLst/>
                          <a:latin typeface="Calibri" panose="020F0502020204030204" pitchFamily="34" charset="0"/>
                        </a:rPr>
                        <a:t>εγκρίνοντες</a:t>
                      </a:r>
                      <a:r>
                        <a:rPr lang="el-GR" sz="1100" b="0" i="0" dirty="0">
                          <a:solidFill>
                            <a:srgbClr val="000000"/>
                          </a:solidFill>
                          <a:effectLst/>
                          <a:latin typeface="Calibri" panose="020F0502020204030204" pitchFamily="34" charset="0"/>
                        </a:rPr>
                        <a:t>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881146355"/>
                  </a:ext>
                </a:extLst>
              </a:tr>
              <a:tr h="601341">
                <a:tc>
                  <a:txBody>
                    <a:bodyPr/>
                    <a:lstStyle/>
                    <a:p>
                      <a:pPr algn="l" fontAlgn="base"/>
                      <a:r>
                        <a:rPr lang="el-GR" sz="1100" b="1" i="0" u="none" strike="noStrike" dirty="0">
                          <a:solidFill>
                            <a:srgbClr val="000000"/>
                          </a:solidFill>
                          <a:effectLst/>
                          <a:latin typeface="Calibri"/>
                        </a:rPr>
                        <a:t>Επιτροπή Αξιολόγησης Προσφορών - </a:t>
                      </a:r>
                      <a:r>
                        <a:rPr lang="en-US" sz="1100" b="1" i="0" u="none" strike="noStrike" dirty="0">
                          <a:solidFill>
                            <a:srgbClr val="000000"/>
                          </a:solidFill>
                          <a:effectLst/>
                          <a:latin typeface="Calibri"/>
                        </a:rPr>
                        <a:t>Bid Evaluation Committee (Observers)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Αυτή η ομάδα είναι ορατή εάν ο αγοραστής αποφασίσει να χρησιμοποιήσει την επιλογή βαθμολόγησης του συστήματος (απαντήστε «Ναι» στην ερώτηση: «Θα χρησιμοποιήσετε βαθμολόγηση για τις απαντήσεις των προμηθευτών για το έργο;»). Τα μέλη αυτής της ομάδας είναι παρατηρητές της διαδικασίας βαθμολόγησης. Δεν μπορούν να εισάγουν βαθμούς, αλλά λαμβάνουν ειδοποίηση όταν ξεκινά η φάση της αξιολόγησης.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096783830"/>
                  </a:ext>
                </a:extLst>
              </a:tr>
              <a:tr h="1000852">
                <a:tc>
                  <a:txBody>
                    <a:bodyPr/>
                    <a:lstStyle/>
                    <a:p>
                      <a:pPr algn="l" fontAlgn="base"/>
                      <a:r>
                        <a:rPr lang="el-GR" sz="1100" b="1" i="0" u="none" strike="noStrike" dirty="0" err="1">
                          <a:solidFill>
                            <a:srgbClr val="000000"/>
                          </a:solidFill>
                          <a:effectLst/>
                          <a:latin typeface="Calibri"/>
                        </a:rPr>
                        <a:t>Καταχωρήτης</a:t>
                      </a:r>
                      <a:r>
                        <a:rPr lang="el-GR" sz="1100" b="1" i="0" u="none" strike="noStrike" dirty="0">
                          <a:solidFill>
                            <a:srgbClr val="000000"/>
                          </a:solidFill>
                          <a:effectLst/>
                          <a:latin typeface="Calibri"/>
                        </a:rPr>
                        <a:t> Αποτελέσματος Αξιολόγησης Επιτροπής - </a:t>
                      </a:r>
                      <a:r>
                        <a:rPr lang="en-US" sz="1100" b="1" i="0" u="none" strike="noStrike" dirty="0">
                          <a:solidFill>
                            <a:srgbClr val="000000"/>
                          </a:solidFill>
                          <a:effectLst/>
                          <a:latin typeface="Calibri"/>
                        </a:rPr>
                        <a:t>Responsible Evaluator for Adding Scores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a:rPr>
                        <a:t>Αυτή η ομάδα είναι ορατή εάν ο αγοραστής αποφασίσει να χρησιμοποιήσει την επιλογή βαθμολόγησης του συστήματος (απαντήστε «Ναι» στην ερώτηση: «Θα χρησιμοποιήσετε βαθμολόγηση για τις απαντήσεις των προμηθευτών για το έργο;»). Οι </a:t>
                      </a:r>
                      <a:r>
                        <a:rPr lang="el-GR" sz="1100" b="0" i="0" dirty="0" err="1">
                          <a:solidFill>
                            <a:srgbClr val="000000"/>
                          </a:solidFill>
                          <a:effectLst/>
                          <a:latin typeface="Calibri"/>
                        </a:rPr>
                        <a:t>Καταχωρητές</a:t>
                      </a:r>
                      <a:r>
                        <a:rPr lang="el-GR" sz="1100" b="0" i="0" dirty="0">
                          <a:solidFill>
                            <a:srgbClr val="000000"/>
                          </a:solidFill>
                          <a:effectLst/>
                          <a:latin typeface="Calibri"/>
                        </a:rPr>
                        <a:t> Αποτελέσματος Αξιολόγησης μπορούν να βάζουν τη βαθμολογία τους κατά τη διαδικασία αξιολόγησης των προσφορών και μπορούν επίσης να εισάγουν σχόλια κατά τη βαθμολόγηση των ερωτήσεων στο εσωτερικό των φακέλων.</a:t>
                      </a:r>
                      <a:endParaRPr lang="it-IT" sz="1100" b="0" i="0" dirty="0">
                        <a:solidFill>
                          <a:srgbClr val="000000"/>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l-GR" sz="1100" i="1" dirty="0">
                          <a:solidFill>
                            <a:srgbClr val="FF0000"/>
                          </a:solidFill>
                          <a:latin typeface="Calibri"/>
                          <a:cs typeface="Calibri"/>
                        </a:rPr>
                        <a:t>Σημείωση: Ο Αγοραστής πρέπει να προσθέσει τον/τους βαθμολογητή/</a:t>
                      </a:r>
                      <a:r>
                        <a:rPr lang="el-GR" sz="1100" i="1" dirty="0" err="1">
                          <a:solidFill>
                            <a:srgbClr val="FF0000"/>
                          </a:solidFill>
                          <a:latin typeface="Calibri"/>
                          <a:cs typeface="Calibri"/>
                        </a:rPr>
                        <a:t>ες</a:t>
                      </a:r>
                      <a:r>
                        <a:rPr lang="el-GR" sz="1100" i="1" dirty="0">
                          <a:solidFill>
                            <a:srgbClr val="FF0000"/>
                          </a:solidFill>
                          <a:latin typeface="Calibri"/>
                          <a:cs typeface="Calibri"/>
                        </a:rPr>
                        <a:t> μέσα στην ομάδα </a:t>
                      </a:r>
                      <a:r>
                        <a:rPr lang="el-GR" sz="1100" i="1" dirty="0" err="1">
                          <a:solidFill>
                            <a:srgbClr val="FF0000"/>
                          </a:solidFill>
                          <a:latin typeface="Calibri"/>
                          <a:cs typeface="Calibri"/>
                        </a:rPr>
                        <a:t>Καταχωρήτης</a:t>
                      </a:r>
                      <a:r>
                        <a:rPr lang="el-GR" sz="1100" i="1" dirty="0">
                          <a:solidFill>
                            <a:srgbClr val="FF0000"/>
                          </a:solidFill>
                          <a:latin typeface="Calibri"/>
                          <a:cs typeface="Calibri"/>
                        </a:rPr>
                        <a:t> Αποτελέσματος Αξιολόγησης Επιτροπής - </a:t>
                      </a:r>
                      <a:r>
                        <a:rPr lang="en-US" sz="1100" i="1" dirty="0">
                          <a:solidFill>
                            <a:srgbClr val="FF0000"/>
                          </a:solidFill>
                          <a:latin typeface="Calibri"/>
                          <a:cs typeface="Calibri"/>
                        </a:rPr>
                        <a:t>Responsible Evaluator for Adding Scores​</a:t>
                      </a: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768164594"/>
                  </a:ext>
                </a:extLst>
              </a:tr>
              <a:tr h="468170">
                <a:tc>
                  <a:txBody>
                    <a:bodyPr/>
                    <a:lstStyle/>
                    <a:p>
                      <a:pPr algn="l" fontAlgn="base"/>
                      <a:r>
                        <a:rPr lang="el-GR" sz="1100" b="1" i="0" u="none" strike="noStrike" dirty="0">
                          <a:solidFill>
                            <a:srgbClr val="000000"/>
                          </a:solidFill>
                          <a:effectLst/>
                          <a:latin typeface="Calibri"/>
                        </a:rPr>
                        <a:t>Παρατηρητές - </a:t>
                      </a:r>
                      <a:r>
                        <a:rPr lang="en-US" sz="1100" b="1" i="0" u="none" strike="noStrike" dirty="0">
                          <a:solidFill>
                            <a:srgbClr val="000000"/>
                          </a:solidFill>
                          <a:effectLst/>
                          <a:latin typeface="Calibri"/>
                        </a:rPr>
                        <a:t>Observers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100" b="0" i="1" dirty="0">
                          <a:solidFill>
                            <a:srgbClr val="FF0000"/>
                          </a:solidFill>
                          <a:effectLst/>
                          <a:latin typeface="Calibri" panose="020F0502020204030204" pitchFamily="34" charset="0"/>
                        </a:rPr>
                        <a:t>Σημείωση: Είναι προαιρετικό να προσθέσετε χρήστες στην ομάδα Παρατηρητές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45182033"/>
                  </a:ext>
                </a:extLst>
              </a:tr>
              <a:tr h="335000">
                <a:tc>
                  <a:txBody>
                    <a:bodyPr/>
                    <a:lstStyle/>
                    <a:p>
                      <a:pPr algn="l" fontAlgn="base"/>
                      <a:r>
                        <a:rPr lang="en-US" sz="1100" b="1" i="0" u="none" strike="noStrike" dirty="0" err="1">
                          <a:solidFill>
                            <a:srgbClr val="000000"/>
                          </a:solidFill>
                          <a:effectLst/>
                          <a:latin typeface="Calibri"/>
                        </a:rPr>
                        <a:t>Προσυ</a:t>
                      </a:r>
                      <a:r>
                        <a:rPr lang="en-US" sz="1100" b="1" i="0" u="none" strike="noStrike" dirty="0">
                          <a:solidFill>
                            <a:srgbClr val="000000"/>
                          </a:solidFill>
                          <a:effectLst/>
                          <a:latin typeface="Calibri"/>
                        </a:rPr>
                        <a:t>π</a:t>
                      </a:r>
                      <a:r>
                        <a:rPr lang="en-US" sz="1100" b="1" i="0" u="none" strike="noStrike" dirty="0" err="1">
                          <a:solidFill>
                            <a:srgbClr val="000000"/>
                          </a:solidFill>
                          <a:effectLst/>
                          <a:latin typeface="Calibri"/>
                        </a:rPr>
                        <a:t>ογράφοντες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Ανάθεσης</a:t>
                      </a:r>
                      <a:r>
                        <a:rPr lang="en-US" sz="1100" b="1" i="0" u="none" strike="noStrike" dirty="0">
                          <a:solidFill>
                            <a:srgbClr val="000000"/>
                          </a:solidFill>
                          <a:effectLst/>
                          <a:latin typeface="Calibri"/>
                        </a:rPr>
                        <a:t> - Pre-Approvers of the Award Scenario</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panose="020F0502020204030204" pitchFamily="34" charset="0"/>
                        </a:rPr>
                        <a:t>Το μέλος αυτής της ομάδας έχει την άδεια να εκτελέσει την πρώτη έγκριση για το σενάριο ανάθεσης. Είναι ο πρώτος </a:t>
                      </a:r>
                      <a:r>
                        <a:rPr lang="el-GR" sz="1100" b="0" i="0" dirty="0" err="1">
                          <a:solidFill>
                            <a:srgbClr val="000000"/>
                          </a:solidFill>
                          <a:effectLst/>
                          <a:latin typeface="Calibri" panose="020F0502020204030204" pitchFamily="34" charset="0"/>
                        </a:rPr>
                        <a:t>εγκριτής</a:t>
                      </a:r>
                      <a:r>
                        <a:rPr lang="el-GR" sz="1100" b="0" i="0" dirty="0">
                          <a:solidFill>
                            <a:srgbClr val="000000"/>
                          </a:solidFill>
                          <a:effectLst/>
                          <a:latin typeface="Calibri" panose="020F0502020204030204" pitchFamily="34" charset="0"/>
                        </a:rPr>
                        <a:t> της διαδικασίας.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930181443"/>
                  </a:ext>
                </a:extLst>
              </a:tr>
              <a:tr h="206044">
                <a:tc>
                  <a:txBody>
                    <a:bodyPr/>
                    <a:lstStyle/>
                    <a:p>
                      <a:pPr algn="l" fontAlgn="base"/>
                      <a:r>
                        <a:rPr lang="en-US" sz="1100" b="1" i="0" u="none" strike="noStrike" dirty="0" err="1">
                          <a:solidFill>
                            <a:srgbClr val="000000"/>
                          </a:solidFill>
                          <a:effectLst/>
                          <a:latin typeface="Calibri"/>
                        </a:rPr>
                        <a:t>Τελικός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Εγκρίνων</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Ανάθεσης</a:t>
                      </a:r>
                      <a:r>
                        <a:rPr lang="en-US" sz="1100" b="1" i="0" u="none" strike="noStrike" dirty="0">
                          <a:solidFill>
                            <a:srgbClr val="000000"/>
                          </a:solidFill>
                          <a:effectLst/>
                          <a:latin typeface="Calibri"/>
                        </a:rPr>
                        <a:t> - Final Approver of the Award Scenario</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Το μέλος αυτής της ομάδας έχει το δικαίωμα να εκτελέσει την τελευταία έγκριση για το σενάριο ανάθεσης.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998904875"/>
                  </a:ext>
                </a:extLst>
              </a:tr>
            </a:tbl>
          </a:graphicData>
        </a:graphic>
      </p:graphicFrame>
    </p:spTree>
    <p:extLst>
      <p:ext uri="{BB962C8B-B14F-4D97-AF65-F5344CB8AC3E}">
        <p14:creationId xmlns:p14="http://schemas.microsoft.com/office/powerpoint/2010/main" val="310414351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3"/>
          <a:stretch>
            <a:fillRect/>
          </a:stretch>
        </p:blipFill>
        <p:spPr>
          <a:xfrm>
            <a:off x="206786" y="1160502"/>
            <a:ext cx="3873002" cy="209840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4/5</a:t>
            </a:r>
            <a:r>
              <a:rPr lang="en-US" b="1" dirty="0">
                <a:latin typeface="Calibri" panose="020F0502020204030204" pitchFamily="34" charset="0"/>
                <a:cs typeface="Calibri" panose="020F0502020204030204" pitchFamily="34" charset="0"/>
              </a:rPr>
              <a:t>)</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Στο παράθυρο Ομάδα μπορείτε επίσης να δημιουργήσετε νέες Ομάδες. </a:t>
            </a:r>
          </a:p>
          <a:p>
            <a:pPr marL="228600" indent="-228600" algn="just" rtl="0">
              <a:buClr>
                <a:srgbClr val="F15822"/>
              </a:buClr>
              <a:buFont typeface="+mj-lt"/>
              <a:buAutoNum type="arabicPeriod"/>
            </a:pPr>
            <a:r>
              <a:rPr lang="el-GR" sz="1200" dirty="0"/>
              <a:t>Κάντε κλικ στο κουμπί </a:t>
            </a:r>
            <a:r>
              <a:rPr lang="el-GR" sz="1200" b="1" dirty="0"/>
              <a:t>Δημιουργία ομάδας</a:t>
            </a:r>
          </a:p>
          <a:p>
            <a:pPr marL="228600" indent="-228600" algn="just" rtl="0">
              <a:buClr>
                <a:srgbClr val="F15822"/>
              </a:buClr>
              <a:buFont typeface="+mj-lt"/>
              <a:buAutoNum type="arabicPeriod"/>
            </a:pPr>
            <a:r>
              <a:rPr lang="el-GR" sz="1200" dirty="0"/>
              <a:t>Ορίστε το όνομα της νέας ομάδας,</a:t>
            </a:r>
          </a:p>
          <a:p>
            <a:pPr marL="228600" indent="-228600" algn="just" rtl="0">
              <a:buClr>
                <a:srgbClr val="F15822"/>
              </a:buClr>
              <a:buFont typeface="+mj-lt"/>
              <a:buAutoNum type="arabicPeriod"/>
            </a:pPr>
            <a:r>
              <a:rPr lang="el-GR" sz="1200" dirty="0"/>
              <a:t>Προσθέστε μέλη μέσα στην ομάδα</a:t>
            </a:r>
          </a:p>
          <a:p>
            <a:pPr marL="228600" indent="-228600" algn="just" rtl="0">
              <a:buClr>
                <a:srgbClr val="F15822"/>
              </a:buClr>
              <a:buFont typeface="+mj-lt"/>
              <a:buAutoNum type="arabicPeriod"/>
            </a:pPr>
            <a:r>
              <a:rPr lang="el-GR" sz="1200" dirty="0"/>
              <a:t>Κάντε κλικ στο κουμπί </a:t>
            </a:r>
            <a:r>
              <a:rPr lang="el-GR" sz="1200" b="1" dirty="0"/>
              <a:t>Δημιουργία</a:t>
            </a:r>
            <a:r>
              <a:rPr lang="el-GR" sz="1200" dirty="0"/>
              <a:t>,</a:t>
            </a:r>
          </a:p>
          <a:p>
            <a:pPr marL="228600" indent="-228600" algn="just" rtl="0">
              <a:buClr>
                <a:srgbClr val="F15822"/>
              </a:buClr>
              <a:buFont typeface="+mj-lt"/>
              <a:buAutoNum type="arabicPeriod"/>
            </a:pPr>
            <a:r>
              <a:rPr lang="el-GR" sz="1200" dirty="0"/>
              <a:t>Κάντε κλικ στο </a:t>
            </a:r>
            <a:r>
              <a:rPr lang="el-GR" sz="1200" b="1" dirty="0"/>
              <a:t>Κλείσιμο</a:t>
            </a:r>
            <a:r>
              <a:rPr lang="el-GR" sz="1200" dirty="0"/>
              <a:t>.</a:t>
            </a:r>
          </a:p>
          <a:p>
            <a:pPr marL="228600" indent="-228600" algn="just" rtl="0">
              <a:buClr>
                <a:srgbClr val="F15822"/>
              </a:buClr>
              <a:buFont typeface="+mj-lt"/>
              <a:buAutoNum type="arabicPeriod"/>
            </a:pPr>
            <a:endParaRPr lang="el-GR" sz="1200" dirty="0"/>
          </a:p>
          <a:p>
            <a:pPr algn="just" rtl="0">
              <a:buClr>
                <a:srgbClr val="F15822"/>
              </a:buClr>
            </a:pPr>
            <a:r>
              <a:rPr lang="el-GR" sz="1200" dirty="0"/>
              <a:t>Σημείωση: Σύμφωνα με τους κανόνες της ΔΕΗ, δεν είναι απαραίτητο να προσθέσετε ρόλους εντός της ομάδας. </a:t>
            </a:r>
            <a:endParaRPr lang="it-IT" sz="1200" dirty="0">
              <a:solidFill>
                <a:srgbClr val="FF0000"/>
              </a:solidFill>
            </a:endParaRPr>
          </a:p>
        </p:txBody>
      </p:sp>
      <p:sp>
        <p:nvSpPr>
          <p:cNvPr id="9" name="Rectangle 5">
            <a:extLst>
              <a:ext uri="{FF2B5EF4-FFF2-40B4-BE49-F238E27FC236}">
                <a16:creationId xmlns:a16="http://schemas.microsoft.com/office/drawing/2014/main" id="{2AEDE5BA-9E84-6B4E-3259-DEA7DFE1EF11}"/>
              </a:ext>
            </a:extLst>
          </p:cNvPr>
          <p:cNvSpPr/>
          <p:nvPr/>
        </p:nvSpPr>
        <p:spPr>
          <a:xfrm>
            <a:off x="2509171" y="2870531"/>
            <a:ext cx="986146"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2"/>
            <a:endCxn id="11" idx="0"/>
          </p:cNvCxnSpPr>
          <p:nvPr/>
        </p:nvCxnSpPr>
        <p:spPr>
          <a:xfrm rot="16200000" flipH="1">
            <a:off x="4423770" y="1688902"/>
            <a:ext cx="318572" cy="316162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D8B0E5AA-66C8-ED03-6677-214FD450074B}"/>
              </a:ext>
            </a:extLst>
          </p:cNvPr>
          <p:cNvSpPr/>
          <p:nvPr/>
        </p:nvSpPr>
        <p:spPr>
          <a:xfrm>
            <a:off x="3582483" y="2864345"/>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2441278" y="28026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514591" y="27940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A92D105-62AB-320F-4A5A-C3EB02B20990}"/>
              </a:ext>
            </a:extLst>
          </p:cNvPr>
          <p:cNvPicPr>
            <a:picLocks noChangeAspect="1"/>
          </p:cNvPicPr>
          <p:nvPr/>
        </p:nvPicPr>
        <p:blipFill>
          <a:blip r:embed="rId4"/>
          <a:stretch>
            <a:fillRect/>
          </a:stretch>
        </p:blipFill>
        <p:spPr>
          <a:xfrm>
            <a:off x="4489150" y="3429000"/>
            <a:ext cx="3349435" cy="2751737"/>
          </a:xfrm>
          <a:prstGeom prst="rect">
            <a:avLst/>
          </a:prstGeom>
          <a:ln>
            <a:solidFill>
              <a:srgbClr val="FF0000"/>
            </a:solidFill>
            <a:prstDash val="dash"/>
          </a:ln>
        </p:spPr>
      </p:pic>
      <p:sp>
        <p:nvSpPr>
          <p:cNvPr id="23" name="Rectangle 5">
            <a:extLst>
              <a:ext uri="{FF2B5EF4-FFF2-40B4-BE49-F238E27FC236}">
                <a16:creationId xmlns:a16="http://schemas.microsoft.com/office/drawing/2014/main" id="{301B4E11-DDB1-CD13-1391-3F22780D15F9}"/>
              </a:ext>
            </a:extLst>
          </p:cNvPr>
          <p:cNvSpPr/>
          <p:nvPr/>
        </p:nvSpPr>
        <p:spPr>
          <a:xfrm>
            <a:off x="4489149" y="3813506"/>
            <a:ext cx="3349435" cy="387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a:extLst>
              <a:ext uri="{FF2B5EF4-FFF2-40B4-BE49-F238E27FC236}">
                <a16:creationId xmlns:a16="http://schemas.microsoft.com/office/drawing/2014/main" id="{D894BEE7-9DF3-46D7-6A84-F49B5B647A58}"/>
              </a:ext>
            </a:extLst>
          </p:cNvPr>
          <p:cNvSpPr/>
          <p:nvPr/>
        </p:nvSpPr>
        <p:spPr>
          <a:xfrm>
            <a:off x="4489148" y="4814184"/>
            <a:ext cx="3349435" cy="4976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F9BB5F7-B9DE-0AB7-7EF1-F6CE8703ABEA}"/>
              </a:ext>
            </a:extLst>
          </p:cNvPr>
          <p:cNvSpPr>
            <a:spLocks noChangeAspect="1"/>
          </p:cNvSpPr>
          <p:nvPr/>
        </p:nvSpPr>
        <p:spPr bwMode="gray">
          <a:xfrm>
            <a:off x="4415879" y="37722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4414277" y="47646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Rectangle 5">
            <a:extLst>
              <a:ext uri="{FF2B5EF4-FFF2-40B4-BE49-F238E27FC236}">
                <a16:creationId xmlns:a16="http://schemas.microsoft.com/office/drawing/2014/main" id="{04DE331A-0936-642C-38F0-9CCC760648A6}"/>
              </a:ext>
            </a:extLst>
          </p:cNvPr>
          <p:cNvSpPr/>
          <p:nvPr/>
        </p:nvSpPr>
        <p:spPr>
          <a:xfrm>
            <a:off x="6743699" y="5838825"/>
            <a:ext cx="609601" cy="262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43AA8FC3-8E73-3D47-B8F8-A5A703CA9CB7}"/>
              </a:ext>
            </a:extLst>
          </p:cNvPr>
          <p:cNvSpPr>
            <a:spLocks noChangeAspect="1"/>
          </p:cNvSpPr>
          <p:nvPr/>
        </p:nvSpPr>
        <p:spPr bwMode="gray">
          <a:xfrm>
            <a:off x="6675806" y="57709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80124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2AFA19-8606-2FFF-B9F5-65D68CA40A46}"/>
              </a:ext>
            </a:extLst>
          </p:cNvPr>
          <p:cNvPicPr>
            <a:picLocks noChangeAspect="1"/>
          </p:cNvPicPr>
          <p:nvPr/>
        </p:nvPicPr>
        <p:blipFill>
          <a:blip r:embed="rId2"/>
          <a:stretch>
            <a:fillRect/>
          </a:stretch>
        </p:blipFill>
        <p:spPr>
          <a:xfrm>
            <a:off x="230915" y="2438783"/>
            <a:ext cx="7961318" cy="136011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5/5</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Για να ολοκληρώσετε την εργασία</a:t>
            </a:r>
            <a:r>
              <a:rPr lang="it-IT" sz="120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7"/>
            </a:pPr>
            <a:r>
              <a:rPr lang="el-GR" sz="1200">
                <a:latin typeface="Calibri" panose="020F0502020204030204" pitchFamily="34" charset="0"/>
                <a:cs typeface="Calibri" panose="020F0502020204030204" pitchFamily="34" charset="0"/>
              </a:rPr>
              <a:t>Κάντε κλικ στο</a:t>
            </a:r>
            <a:r>
              <a:rPr lang="it-IT"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ολοκληρωμένο</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για να ολοκληρώσετε την εργασία.</a:t>
            </a:r>
            <a:endParaRPr lang="it-IT" sz="1200">
              <a:latin typeface="Calibri" panose="020F0502020204030204" pitchFamily="34" charset="0"/>
              <a:cs typeface="Calibri" panose="020F0502020204030204" pitchFamily="34" charset="0"/>
            </a:endParaRPr>
          </a:p>
        </p:txBody>
      </p:sp>
      <p:sp>
        <p:nvSpPr>
          <p:cNvPr id="11" name="Rectangle 5">
            <a:extLst>
              <a:ext uri="{FF2B5EF4-FFF2-40B4-BE49-F238E27FC236}">
                <a16:creationId xmlns:a16="http://schemas.microsoft.com/office/drawing/2014/main" id="{F88AAB72-4E16-A4E7-8244-EAD1EB0F1731}"/>
              </a:ext>
            </a:extLst>
          </p:cNvPr>
          <p:cNvSpPr/>
          <p:nvPr/>
        </p:nvSpPr>
        <p:spPr>
          <a:xfrm>
            <a:off x="6163894" y="3529683"/>
            <a:ext cx="1032244" cy="269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8">
            <a:extLst>
              <a:ext uri="{FF2B5EF4-FFF2-40B4-BE49-F238E27FC236}">
                <a16:creationId xmlns:a16="http://schemas.microsoft.com/office/drawing/2014/main" id="{CE240228-1D1D-AB5F-D809-8B40726E778E}"/>
              </a:ext>
            </a:extLst>
          </p:cNvPr>
          <p:cNvSpPr>
            <a:spLocks noChangeAspect="1"/>
          </p:cNvSpPr>
          <p:nvPr/>
        </p:nvSpPr>
        <p:spPr bwMode="gray">
          <a:xfrm>
            <a:off x="6096000" y="34617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51249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C303EE28-7A72-3EFD-80ED-373A81C5BEB6}"/>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4F97065F-0094-F29C-8097-E339780594CA}"/>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B3B6CF74-2DAF-8790-29A5-4B839342EE1A}"/>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ECFA1AEE-700D-2E99-993E-47EE2FBD0CB3}"/>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2E16DE7F-549A-8EBB-E4DF-1B4618187289}"/>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A31A4521-A111-B516-8BB9-E2C1F371EF07}"/>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ECDAAFAB-EEFB-7180-0AB7-D20287FE083B}"/>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65ACB8A8-63D1-0279-01DC-AA41D41F220D}"/>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0045EAE2-EB28-EC8A-A94C-94A65661CC36}"/>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4A9158B0-0F78-1BDB-03D8-D6E936A55D0A}"/>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9F5EFFDD-20C3-F861-0B96-BBF253735505}"/>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354C8C95-2989-0DDF-525E-544CF9514FCB}"/>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EA5D139F-3927-6FDA-BE56-1A5B892277DA}"/>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582CC30D-3947-0EE3-6F44-4F9BADA5B336}"/>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88486051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DFD42-1E17-ACCE-570C-2FDB10A40DE8}"/>
              </a:ext>
            </a:extLst>
          </p:cNvPr>
          <p:cNvPicPr>
            <a:picLocks noChangeAspect="1"/>
          </p:cNvPicPr>
          <p:nvPr/>
        </p:nvPicPr>
        <p:blipFill>
          <a:blip r:embed="rId2"/>
          <a:stretch>
            <a:fillRect/>
          </a:stretch>
        </p:blipFill>
        <p:spPr>
          <a:xfrm>
            <a:off x="219448" y="1116989"/>
            <a:ext cx="8003872" cy="269619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.4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Διαγωνισμού </a:t>
            </a:r>
            <a:r>
              <a:rPr lang="en-US" b="1" dirty="0">
                <a:latin typeface="Calibri" panose="020F0502020204030204" pitchFamily="34" charset="0"/>
                <a:cs typeface="Calibri" panose="020F0502020204030204" pitchFamily="34" charset="0"/>
              </a:rPr>
              <a:t>– RFP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it-IT" sz="1200" b="1"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δίπλα στη φάση </a:t>
            </a:r>
            <a:r>
              <a:rPr lang="el-GR" sz="1200" b="1" dirty="0">
                <a:latin typeface="Calibri" panose="020F0502020204030204" pitchFamily="34" charset="0"/>
                <a:cs typeface="Calibri" panose="020F0502020204030204" pitchFamily="34" charset="0"/>
              </a:rPr>
              <a:t>Διεξαγωγή και Ανάθεση </a:t>
            </a:r>
            <a:r>
              <a:rPr lang="el-GR" sz="1200" dirty="0">
                <a:latin typeface="Calibri" panose="020F0502020204030204" pitchFamily="34" charset="0"/>
                <a:cs typeface="Calibri" panose="020F0502020204030204" pitchFamily="34" charset="0"/>
              </a:rPr>
              <a:t>και στη συνέχεια στο εικονίδιο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el-GR" sz="1200" dirty="0">
                <a:latin typeface="Calibri" panose="020F0502020204030204" pitchFamily="34" charset="0"/>
                <a:cs typeface="Calibri" panose="020F0502020204030204" pitchFamily="34" charset="0"/>
              </a:rPr>
              <a:t> δίπλα στη φάση </a:t>
            </a:r>
            <a:r>
              <a:rPr lang="it-IT"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Αυτό θα εμφανίσει κάθε εργασία που σχετίζεται με τη διαδικασία δημιουργίας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 </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Ξεκινήστε τη δημιουργία του </a:t>
            </a:r>
            <a:r>
              <a:rPr lang="it-IT"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κάνοντας κλικ στο </a:t>
            </a:r>
            <a:r>
              <a:rPr lang="el-GR" sz="1200" b="1" dirty="0">
                <a:latin typeface="Calibri" panose="020F0502020204030204" pitchFamily="34" charset="0"/>
                <a:cs typeface="Calibri" panose="020F0502020204030204" pitchFamily="34" charset="0"/>
              </a:rPr>
              <a:t>Ορίστε σε ενεργοποιήθηκε.</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RFP </a:t>
            </a:r>
            <a:r>
              <a:rPr lang="el-GR" sz="1200" dirty="0">
                <a:latin typeface="Calibri" panose="020F0502020204030204" pitchFamily="34" charset="0"/>
                <a:cs typeface="Calibri" panose="020F0502020204030204" pitchFamily="34" charset="0"/>
              </a:rPr>
              <a:t>στην εργασία </a:t>
            </a:r>
            <a:r>
              <a:rPr lang="en-US"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για να ξεκινήσει η διαδικασία δημιουργία του</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Αυτό θα ανακατευθύνει το χρήστη στην αντίστοιχη σελίδα δημιουργίας </a:t>
            </a:r>
            <a:r>
              <a:rPr lang="en-US" sz="1200" dirty="0">
                <a:latin typeface="Calibri" panose="020F0502020204030204" pitchFamily="34" charset="0"/>
                <a:cs typeface="Calibri" panose="020F0502020204030204" pitchFamily="34" charset="0"/>
              </a:rPr>
              <a:t>RFP</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p:txBody>
      </p:sp>
      <p:sp>
        <p:nvSpPr>
          <p:cNvPr id="9" name="Rectangle 5">
            <a:extLst>
              <a:ext uri="{FF2B5EF4-FFF2-40B4-BE49-F238E27FC236}">
                <a16:creationId xmlns:a16="http://schemas.microsoft.com/office/drawing/2014/main" id="{53A6D4FA-F833-5ACA-40BD-2DF297AF17A8}"/>
              </a:ext>
            </a:extLst>
          </p:cNvPr>
          <p:cNvSpPr/>
          <p:nvPr/>
        </p:nvSpPr>
        <p:spPr>
          <a:xfrm>
            <a:off x="6756130" y="3563581"/>
            <a:ext cx="1389706" cy="223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EED7AE92-38A0-0B83-2A21-A78ECBD675CA}"/>
              </a:ext>
            </a:extLst>
          </p:cNvPr>
          <p:cNvSpPr/>
          <p:nvPr/>
        </p:nvSpPr>
        <p:spPr>
          <a:xfrm>
            <a:off x="579314" y="2570058"/>
            <a:ext cx="167278" cy="20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5300B01-B345-F58D-06C8-A5497D4DCE6D}"/>
              </a:ext>
            </a:extLst>
          </p:cNvPr>
          <p:cNvSpPr/>
          <p:nvPr/>
        </p:nvSpPr>
        <p:spPr>
          <a:xfrm>
            <a:off x="5781664" y="3559327"/>
            <a:ext cx="485835" cy="269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8">
            <a:extLst>
              <a:ext uri="{FF2B5EF4-FFF2-40B4-BE49-F238E27FC236}">
                <a16:creationId xmlns:a16="http://schemas.microsoft.com/office/drawing/2014/main" id="{DFA9B899-567B-6E9D-1CAB-0BE5F62BDB44}"/>
              </a:ext>
            </a:extLst>
          </p:cNvPr>
          <p:cNvSpPr>
            <a:spLocks noChangeAspect="1"/>
          </p:cNvSpPr>
          <p:nvPr/>
        </p:nvSpPr>
        <p:spPr bwMode="gray">
          <a:xfrm>
            <a:off x="6688238" y="37452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Oval 9">
            <a:extLst>
              <a:ext uri="{FF2B5EF4-FFF2-40B4-BE49-F238E27FC236}">
                <a16:creationId xmlns:a16="http://schemas.microsoft.com/office/drawing/2014/main" id="{6D420F94-E0C9-7614-4750-01AAB8A64B63}"/>
              </a:ext>
            </a:extLst>
          </p:cNvPr>
          <p:cNvSpPr>
            <a:spLocks noChangeAspect="1"/>
          </p:cNvSpPr>
          <p:nvPr/>
        </p:nvSpPr>
        <p:spPr bwMode="gray">
          <a:xfrm>
            <a:off x="501652" y="27214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6" name="Oval 8">
            <a:extLst>
              <a:ext uri="{FF2B5EF4-FFF2-40B4-BE49-F238E27FC236}">
                <a16:creationId xmlns:a16="http://schemas.microsoft.com/office/drawing/2014/main" id="{E11C1D4F-E7E9-3836-13DA-304551ABDB8F}"/>
              </a:ext>
            </a:extLst>
          </p:cNvPr>
          <p:cNvSpPr>
            <a:spLocks noChangeAspect="1"/>
          </p:cNvSpPr>
          <p:nvPr/>
        </p:nvSpPr>
        <p:spPr bwMode="gray">
          <a:xfrm>
            <a:off x="5713771" y="37606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1" name="Rectangle 5">
            <a:extLst>
              <a:ext uri="{FF2B5EF4-FFF2-40B4-BE49-F238E27FC236}">
                <a16:creationId xmlns:a16="http://schemas.microsoft.com/office/drawing/2014/main" id="{992AFC73-FA38-6C22-D74A-4A98EFB71C26}"/>
              </a:ext>
            </a:extLst>
          </p:cNvPr>
          <p:cNvSpPr/>
          <p:nvPr/>
        </p:nvSpPr>
        <p:spPr>
          <a:xfrm>
            <a:off x="662953" y="3269588"/>
            <a:ext cx="215843" cy="20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2D62E82C-0FD9-3C93-5CB6-6E2CEB990F4A}"/>
              </a:ext>
            </a:extLst>
          </p:cNvPr>
          <p:cNvCxnSpPr>
            <a:cxnSpLocks/>
            <a:stCxn id="10" idx="1"/>
            <a:endCxn id="21" idx="1"/>
          </p:cNvCxnSpPr>
          <p:nvPr/>
        </p:nvCxnSpPr>
        <p:spPr>
          <a:xfrm rot="10800000" flipH="1" flipV="1">
            <a:off x="579313" y="2670842"/>
            <a:ext cx="83639" cy="699530"/>
          </a:xfrm>
          <a:prstGeom prst="bentConnector3">
            <a:avLst>
              <a:gd name="adj1" fmla="val -27331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5660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B4D6570-FAEE-ADE4-5BFD-C22F44C83404}"/>
              </a:ext>
            </a:extLst>
          </p:cNvPr>
          <p:cNvPicPr>
            <a:picLocks noChangeAspect="1"/>
          </p:cNvPicPr>
          <p:nvPr/>
        </p:nvPicPr>
        <p:blipFill>
          <a:blip r:embed="rId2"/>
          <a:stretch>
            <a:fillRect/>
          </a:stretch>
        </p:blipFill>
        <p:spPr>
          <a:xfrm>
            <a:off x="251791" y="4135322"/>
            <a:ext cx="7938489" cy="1917443"/>
          </a:xfrm>
          <a:prstGeom prst="rect">
            <a:avLst/>
          </a:prstGeom>
        </p:spPr>
      </p:pic>
      <p:pic>
        <p:nvPicPr>
          <p:cNvPr id="12" name="Picture 11">
            <a:extLst>
              <a:ext uri="{FF2B5EF4-FFF2-40B4-BE49-F238E27FC236}">
                <a16:creationId xmlns:a16="http://schemas.microsoft.com/office/drawing/2014/main" id="{B0E33B01-0C9D-ACEB-76C1-4895406F434C}"/>
              </a:ext>
            </a:extLst>
          </p:cNvPr>
          <p:cNvPicPr>
            <a:picLocks noChangeAspect="1"/>
          </p:cNvPicPr>
          <p:nvPr/>
        </p:nvPicPr>
        <p:blipFill>
          <a:blip r:embed="rId3"/>
          <a:stretch>
            <a:fillRect/>
          </a:stretch>
        </p:blipFill>
        <p:spPr>
          <a:xfrm>
            <a:off x="194565" y="1128961"/>
            <a:ext cx="8007603" cy="271830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.4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Διαγωνισμού </a:t>
            </a:r>
            <a:r>
              <a:rPr lang="en-US" b="1" dirty="0">
                <a:latin typeface="Calibri" panose="020F0502020204030204" pitchFamily="34" charset="0"/>
                <a:cs typeface="Calibri" panose="020F0502020204030204" pitchFamily="34" charset="0"/>
              </a:rPr>
              <a:t>– RFP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92500" lnSpcReduction="20000"/>
          </a:bodyPr>
          <a:lstStyle/>
          <a:p>
            <a:pPr algn="just">
              <a:buClr>
                <a:srgbClr val="F15822"/>
              </a:buClr>
            </a:pPr>
            <a:r>
              <a:rPr lang="el-GR" sz="1200" dirty="0">
                <a:latin typeface="Calibri" panose="020F0502020204030204" pitchFamily="34" charset="0"/>
                <a:cs typeface="Calibri" panose="020F0502020204030204" pitchFamily="34" charset="0"/>
              </a:rPr>
              <a:t>Στη σελίδα δημιουργίας </a:t>
            </a:r>
            <a:r>
              <a:rPr lang="en-US" sz="1200" dirty="0">
                <a:latin typeface="Calibri" panose="020F0502020204030204" pitchFamily="34" charset="0"/>
                <a:cs typeface="Calibri" panose="020F0502020204030204" pitchFamily="34" charset="0"/>
              </a:rPr>
              <a:t>RFP</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Ορίστε το όνομα του </a:t>
            </a:r>
            <a:r>
              <a:rPr lang="el-GR" sz="1200" dirty="0"/>
              <a:t>Διαγωνισμού / Αίτησης παροχής πληροφοριών</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Το Σύστημα επιλέγει αυτόματα την επιλογή </a:t>
            </a:r>
            <a:r>
              <a:rPr lang="el-GR" sz="1200" b="1" dirty="0">
                <a:latin typeface="Calibri" panose="020F0502020204030204" pitchFamily="34" charset="0"/>
                <a:cs typeface="Calibri" panose="020F0502020204030204" pitchFamily="34" charset="0"/>
              </a:rPr>
              <a:t>Αίτηση Παροχής Πληροφοριών</a:t>
            </a:r>
            <a:r>
              <a:rPr lang="el-GR" sz="1200" dirty="0">
                <a:latin typeface="Calibri" panose="020F0502020204030204" pitchFamily="34" charset="0"/>
                <a:cs typeface="Calibri" panose="020F0502020204030204" pitchFamily="34" charset="0"/>
              </a:rPr>
              <a:t>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 ως Τύπος διαγωνισμού. Δεν απαιτούνται άλλες ενέργειες από την πλευρά του χρήστη σε αυτό το πεδίο.</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Μετακινηθείτε προς τα κάτω στο τμήμα </a:t>
            </a:r>
            <a:r>
              <a:rPr lang="el-GR" sz="1200" b="1" dirty="0">
                <a:latin typeface="Calibri" panose="020F0502020204030204" pitchFamily="34" charset="0"/>
                <a:cs typeface="Calibri" panose="020F0502020204030204" pitchFamily="34" charset="0"/>
              </a:rPr>
              <a:t>Πρότυπο </a:t>
            </a:r>
            <a:r>
              <a:rPr lang="el-GR" sz="1200" dirty="0">
                <a:latin typeface="Calibri" panose="020F0502020204030204" pitchFamily="34" charset="0"/>
                <a:cs typeface="Calibri" panose="020F0502020204030204" pitchFamily="34" charset="0"/>
              </a:rPr>
              <a:t>και επιλέξτε </a:t>
            </a:r>
            <a:r>
              <a:rPr lang="it-IT" sz="1200" b="1" dirty="0" err="1">
                <a:latin typeface="Calibri" panose="020F0502020204030204" pitchFamily="34" charset="0"/>
                <a:cs typeface="Calibri" panose="020F0502020204030204" pitchFamily="34" charset="0"/>
              </a:rPr>
              <a:t>Request</a:t>
            </a:r>
            <a:r>
              <a:rPr lang="it-IT" sz="1200" b="1" dirty="0">
                <a:latin typeface="Calibri" panose="020F0502020204030204" pitchFamily="34" charset="0"/>
                <a:cs typeface="Calibri" panose="020F0502020204030204" pitchFamily="34" charset="0"/>
              </a:rPr>
              <a:t> for </a:t>
            </a:r>
            <a:r>
              <a:rPr lang="it-IT" sz="1200" b="1" dirty="0" err="1">
                <a:latin typeface="Calibri" panose="020F0502020204030204" pitchFamily="34" charset="0"/>
                <a:cs typeface="Calibri" panose="020F0502020204030204" pitchFamily="34" charset="0"/>
              </a:rPr>
              <a:t>proposal</a:t>
            </a:r>
            <a:r>
              <a:rPr lang="it-IT" sz="1200" b="1" dirty="0">
                <a:latin typeface="Calibri" panose="020F0502020204030204" pitchFamily="34" charset="0"/>
                <a:cs typeface="Calibri" panose="020F0502020204030204" pitchFamily="34" charset="0"/>
              </a:rPr>
              <a:t> – </a:t>
            </a:r>
            <a:r>
              <a:rPr lang="it-IT" sz="1200" b="1" dirty="0" err="1">
                <a:latin typeface="Calibri" panose="020F0502020204030204" pitchFamily="34" charset="0"/>
                <a:cs typeface="Calibri" panose="020F0502020204030204" pitchFamily="34" charset="0"/>
              </a:rPr>
              <a:t>two</a:t>
            </a:r>
            <a:r>
              <a:rPr lang="it-IT" sz="1200" b="1" dirty="0">
                <a:latin typeface="Calibri" panose="020F0502020204030204" pitchFamily="34" charset="0"/>
                <a:cs typeface="Calibri" panose="020F0502020204030204" pitchFamily="34" charset="0"/>
              </a:rPr>
              <a:t> </a:t>
            </a:r>
            <a:r>
              <a:rPr lang="it-IT" sz="1200" b="1" dirty="0" err="1">
                <a:latin typeface="Calibri" panose="020F0502020204030204" pitchFamily="34" charset="0"/>
                <a:cs typeface="Calibri" panose="020F0502020204030204" pitchFamily="34" charset="0"/>
              </a:rPr>
              <a:t>envelops</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(Σημείωση: αυτό είναι το μόνο διαθέσιμο πρότυπο προς το παρόν.</a:t>
            </a:r>
            <a:r>
              <a:rPr lang="it-IT" sz="1200" i="1"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Ο χρήστης κάνει κλικ στο κουμπί Δημιουργία στην επάνω δεξιά γωνία της σελίδας για να δημιουργήσει το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a:t>
            </a:r>
          </a:p>
          <a:p>
            <a:pPr algn="just">
              <a:buClr>
                <a:srgbClr val="F15822"/>
              </a:buClr>
            </a:pPr>
            <a:r>
              <a:rPr lang="en-US" sz="1200" dirty="0">
                <a:latin typeface="Calibri"/>
                <a:ea typeface="Calibri"/>
                <a:cs typeface="Calibri"/>
              </a:rPr>
              <a:t>Η </a:t>
            </a:r>
            <a:r>
              <a:rPr lang="en-US" sz="1200" err="1">
                <a:latin typeface="Calibri"/>
                <a:ea typeface="Calibri"/>
                <a:cs typeface="Calibri"/>
              </a:rPr>
              <a:t>δημιουργί</a:t>
            </a:r>
            <a:r>
              <a:rPr lang="en-US" sz="1200" dirty="0">
                <a:latin typeface="Calibri"/>
                <a:ea typeface="Calibri"/>
                <a:cs typeface="Calibri"/>
              </a:rPr>
              <a:t>α </a:t>
            </a:r>
            <a:r>
              <a:rPr lang="en-US" sz="1200" err="1">
                <a:latin typeface="Calibri"/>
                <a:ea typeface="Calibri"/>
                <a:cs typeface="Calibri"/>
              </a:rPr>
              <a:t>του</a:t>
            </a:r>
            <a:r>
              <a:rPr lang="en-US" sz="1200" dirty="0">
                <a:latin typeface="Calibri"/>
                <a:ea typeface="Calibri"/>
                <a:cs typeface="Calibri"/>
              </a:rPr>
              <a:t> </a:t>
            </a:r>
            <a:r>
              <a:rPr lang="en-US" sz="1200" err="1">
                <a:latin typeface="Calibri"/>
                <a:ea typeface="Calibri"/>
                <a:cs typeface="Calibri"/>
              </a:rPr>
              <a:t>Έργου</a:t>
            </a:r>
            <a:r>
              <a:rPr lang="en-US" sz="1200" dirty="0">
                <a:latin typeface="Calibri"/>
                <a:ea typeface="Calibri"/>
                <a:cs typeface="Calibri"/>
              </a:rPr>
              <a:t> </a:t>
            </a:r>
            <a:r>
              <a:rPr lang="en-US" sz="1200" err="1">
                <a:latin typeface="Calibri"/>
                <a:ea typeface="Calibri"/>
                <a:cs typeface="Calibri"/>
              </a:rPr>
              <a:t>Προμήθευσης</a:t>
            </a:r>
            <a:r>
              <a:rPr lang="en-US" sz="1200" dirty="0">
                <a:latin typeface="Calibri"/>
                <a:ea typeface="Calibri"/>
                <a:cs typeface="Calibri"/>
              </a:rPr>
              <a:t> – RFP, </a:t>
            </a:r>
            <a:r>
              <a:rPr lang="en-US" sz="1200" err="1">
                <a:latin typeface="Calibri"/>
                <a:ea typeface="Calibri"/>
                <a:cs typeface="Calibri"/>
              </a:rPr>
              <a:t>όσον</a:t>
            </a:r>
            <a:r>
              <a:rPr lang="en-US" sz="1200" dirty="0">
                <a:latin typeface="Calibri"/>
                <a:ea typeface="Calibri"/>
                <a:cs typeface="Calibri"/>
              </a:rPr>
              <a:t> α</a:t>
            </a:r>
            <a:r>
              <a:rPr lang="en-US" sz="1200" err="1">
                <a:latin typeface="Calibri"/>
                <a:ea typeface="Calibri"/>
                <a:cs typeface="Calibri"/>
              </a:rPr>
              <a:t>φορά</a:t>
            </a:r>
            <a:r>
              <a:rPr lang="en-US" sz="1200" dirty="0">
                <a:latin typeface="Calibri"/>
                <a:ea typeface="Calibri"/>
                <a:cs typeface="Calibri"/>
              </a:rPr>
              <a:t> </a:t>
            </a:r>
            <a:r>
              <a:rPr lang="en-US" sz="1200" err="1">
                <a:latin typeface="Calibri"/>
                <a:ea typeface="Calibri"/>
                <a:cs typeface="Calibri"/>
              </a:rPr>
              <a:t>το</a:t>
            </a:r>
            <a:r>
              <a:rPr lang="en-US" sz="1200" dirty="0">
                <a:latin typeface="Calibri"/>
                <a:ea typeface="Calibri"/>
                <a:cs typeface="Calibri"/>
              </a:rPr>
              <a:t> RFI και </a:t>
            </a:r>
            <a:r>
              <a:rPr lang="en-US" sz="1200" err="1">
                <a:latin typeface="Calibri"/>
                <a:ea typeface="Calibri"/>
                <a:cs typeface="Calibri"/>
              </a:rPr>
              <a:t>τις</a:t>
            </a:r>
            <a:r>
              <a:rPr lang="en-US" sz="1200" dirty="0">
                <a:latin typeface="Calibri"/>
                <a:ea typeface="Calibri"/>
                <a:cs typeface="Calibri"/>
              </a:rPr>
              <a:t> </a:t>
            </a:r>
            <a:r>
              <a:rPr lang="en-US" sz="1200" err="1">
                <a:latin typeface="Calibri"/>
                <a:ea typeface="Calibri"/>
                <a:cs typeface="Calibri"/>
              </a:rPr>
              <a:t>Δημο</a:t>
            </a:r>
            <a:r>
              <a:rPr lang="en-US" sz="1200" dirty="0">
                <a:latin typeface="Calibri"/>
                <a:ea typeface="Calibri"/>
                <a:cs typeface="Calibri"/>
              </a:rPr>
              <a:t>πρα</a:t>
            </a:r>
            <a:r>
              <a:rPr lang="en-US" sz="1200" err="1">
                <a:latin typeface="Calibri"/>
                <a:ea typeface="Calibri"/>
                <a:cs typeface="Calibri"/>
              </a:rPr>
              <a:t>σίες</a:t>
            </a:r>
            <a:r>
              <a:rPr lang="en-US" sz="1200" dirty="0">
                <a:latin typeface="Calibri"/>
                <a:ea typeface="Calibri"/>
                <a:cs typeface="Calibri"/>
              </a:rPr>
              <a:t>, </a:t>
            </a:r>
            <a:r>
              <a:rPr lang="en-US" sz="1200" err="1">
                <a:latin typeface="Calibri"/>
                <a:ea typeface="Calibri"/>
                <a:cs typeface="Calibri"/>
              </a:rPr>
              <a:t>έχει</a:t>
            </a:r>
            <a:r>
              <a:rPr lang="en-US" sz="1200" dirty="0">
                <a:latin typeface="Calibri"/>
                <a:ea typeface="Calibri"/>
                <a:cs typeface="Calibri"/>
              </a:rPr>
              <a:t> π</a:t>
            </a:r>
            <a:r>
              <a:rPr lang="en-US" sz="1200" err="1">
                <a:latin typeface="Calibri"/>
                <a:ea typeface="Calibri"/>
                <a:cs typeface="Calibri"/>
              </a:rPr>
              <a:t>εριγρ</a:t>
            </a:r>
            <a:r>
              <a:rPr lang="en-US" sz="1200" dirty="0">
                <a:latin typeface="Calibri"/>
                <a:ea typeface="Calibri"/>
                <a:cs typeface="Calibri"/>
              </a:rPr>
              <a:t>α</a:t>
            </a:r>
            <a:r>
              <a:rPr lang="en-US" sz="1200" err="1">
                <a:latin typeface="Calibri"/>
                <a:ea typeface="Calibri"/>
                <a:cs typeface="Calibri"/>
              </a:rPr>
              <a:t>φεί</a:t>
            </a:r>
            <a:r>
              <a:rPr lang="en-US" sz="1200" dirty="0">
                <a:latin typeface="Calibri"/>
                <a:ea typeface="Calibri"/>
                <a:cs typeface="Calibri"/>
              </a:rPr>
              <a:t> </a:t>
            </a:r>
            <a:r>
              <a:rPr lang="en-US" sz="1200" err="1">
                <a:latin typeface="Calibri"/>
                <a:ea typeface="Calibri"/>
                <a:cs typeface="Calibri"/>
              </a:rPr>
              <a:t>στις</a:t>
            </a:r>
            <a:r>
              <a:rPr lang="en-US" sz="1200" dirty="0">
                <a:latin typeface="Calibri"/>
                <a:ea typeface="Calibri"/>
                <a:cs typeface="Calibri"/>
              </a:rPr>
              <a:t> π</a:t>
            </a:r>
            <a:r>
              <a:rPr lang="en-US" sz="1200" err="1">
                <a:latin typeface="Calibri"/>
                <a:ea typeface="Calibri"/>
                <a:cs typeface="Calibri"/>
              </a:rPr>
              <a:t>ροηγούμενες</a:t>
            </a:r>
            <a:r>
              <a:rPr lang="en-US" sz="1200" dirty="0">
                <a:latin typeface="Calibri"/>
                <a:ea typeface="Calibri"/>
                <a:cs typeface="Calibri"/>
              </a:rPr>
              <a:t> </a:t>
            </a:r>
            <a:r>
              <a:rPr lang="en-US" sz="1200" err="1">
                <a:latin typeface="Calibri"/>
                <a:ea typeface="Calibri"/>
                <a:cs typeface="Calibri"/>
              </a:rPr>
              <a:t>δι</a:t>
            </a:r>
            <a:r>
              <a:rPr lang="en-US" sz="1200" dirty="0">
                <a:latin typeface="Calibri"/>
                <a:ea typeface="Calibri"/>
                <a:cs typeface="Calibri"/>
              </a:rPr>
              <a:t>α</a:t>
            </a:r>
            <a:r>
              <a:rPr lang="en-US" sz="1200" err="1">
                <a:latin typeface="Calibri"/>
                <a:ea typeface="Calibri"/>
                <a:cs typeface="Calibri"/>
              </a:rPr>
              <a:t>φάνειες</a:t>
            </a:r>
            <a:r>
              <a:rPr lang="en-US" sz="1200" dirty="0">
                <a:latin typeface="Calibri"/>
                <a:ea typeface="Calibri"/>
                <a:cs typeface="Calibri"/>
              </a:rPr>
              <a:t>:</a:t>
            </a:r>
          </a:p>
          <a:p>
            <a:pPr algn="just">
              <a:buClr>
                <a:srgbClr val="F15822"/>
              </a:buClr>
            </a:pPr>
            <a:r>
              <a:rPr lang="en-US" sz="1200" dirty="0">
                <a:latin typeface="Calibri"/>
                <a:ea typeface="Calibri"/>
                <a:cs typeface="Calibri"/>
              </a:rPr>
              <a:t>RFI: </a:t>
            </a:r>
            <a:r>
              <a:rPr lang="it-IT" sz="1200" dirty="0">
                <a:latin typeface="Calibri"/>
                <a:ea typeface="Calibri"/>
                <a:cs typeface="Calibri"/>
              </a:rPr>
              <a:t>3.1</a:t>
            </a:r>
            <a:r>
              <a:rPr lang="el-GR" sz="1200" dirty="0">
                <a:latin typeface="Calibri"/>
                <a:ea typeface="Calibri"/>
                <a:cs typeface="Calibri"/>
              </a:rPr>
              <a:t> </a:t>
            </a:r>
            <a:r>
              <a:rPr lang="el-GR" sz="1200" b="1" dirty="0">
                <a:latin typeface="Calibri"/>
                <a:ea typeface="Calibri"/>
                <a:cs typeface="Calibri"/>
                <a:hlinkClick r:id="" action="ppaction://noaction"/>
              </a:rPr>
              <a:t>Έργο Προμήθευσης </a:t>
            </a:r>
            <a:r>
              <a:rPr lang="en-US" sz="1200" b="1" dirty="0">
                <a:latin typeface="Calibri"/>
                <a:ea typeface="Calibri"/>
                <a:cs typeface="Calibri"/>
                <a:hlinkClick r:id="" action="ppaction://noaction"/>
              </a:rPr>
              <a:t> </a:t>
            </a:r>
            <a:r>
              <a:rPr lang="el-GR" sz="1200" b="1" dirty="0">
                <a:latin typeface="Calibri"/>
                <a:ea typeface="Calibri"/>
                <a:cs typeface="Calibri"/>
                <a:hlinkClick r:id="" action="ppaction://noaction"/>
              </a:rPr>
              <a:t>μοναδικός διαγωνισμός </a:t>
            </a:r>
            <a:r>
              <a:rPr lang="en-US" sz="1200" b="1" dirty="0">
                <a:latin typeface="Calibri"/>
                <a:ea typeface="Calibri"/>
                <a:cs typeface="Calibri"/>
                <a:hlinkClick r:id="" action="ppaction://noaction"/>
              </a:rPr>
              <a:t>RFI |</a:t>
            </a:r>
            <a:r>
              <a:rPr lang="el-GR" sz="1200" b="1" dirty="0">
                <a:latin typeface="Calibri"/>
                <a:ea typeface="Calibri"/>
                <a:cs typeface="Calibri"/>
                <a:hlinkClick r:id="" action="ppaction://noaction"/>
              </a:rPr>
              <a:t> </a:t>
            </a:r>
            <a:r>
              <a:rPr lang="en-US" sz="1200" b="1" dirty="0">
                <a:latin typeface="Calibri"/>
                <a:ea typeface="Calibri"/>
                <a:cs typeface="Calibri"/>
                <a:hlinkClick r:id="" action="ppaction://noaction"/>
              </a:rPr>
              <a:t>Δημιουργία </a:t>
            </a:r>
            <a:r>
              <a:rPr lang="el-GR" sz="1200" b="1" dirty="0">
                <a:latin typeface="Calibri"/>
                <a:ea typeface="Calibri"/>
                <a:cs typeface="Calibri"/>
                <a:hlinkClick r:id="" action="ppaction://noaction"/>
              </a:rPr>
              <a:t>μοναδικού διαγωνισμού </a:t>
            </a:r>
            <a:r>
              <a:rPr lang="en-US" sz="1200" b="1" dirty="0">
                <a:latin typeface="Calibri"/>
                <a:ea typeface="Calibri"/>
                <a:cs typeface="Calibri"/>
                <a:hlinkClick r:id="" action="ppaction://noaction"/>
              </a:rPr>
              <a:t>RFI (1/4)</a:t>
            </a:r>
          </a:p>
          <a:p>
            <a:pPr algn="just">
              <a:buClr>
                <a:srgbClr val="F15822"/>
              </a:buClr>
            </a:pPr>
            <a:r>
              <a:rPr lang="en-US" sz="1200" b="1" dirty="0">
                <a:latin typeface="Calibri"/>
                <a:ea typeface="Calibri"/>
                <a:cs typeface="Calibri"/>
              </a:rPr>
              <a:t>RFP: </a:t>
            </a:r>
            <a:r>
              <a:rPr lang="it-IT" sz="1200" b="1" dirty="0">
                <a:latin typeface="Calibri"/>
                <a:ea typeface="Calibri"/>
                <a:cs typeface="Calibri"/>
                <a:hlinkClick r:id="rId4" action="ppaction://hlinksldjump"/>
              </a:rPr>
              <a:t>4.1 </a:t>
            </a:r>
            <a:r>
              <a:rPr lang="el-GR" sz="1200" b="1" dirty="0">
                <a:latin typeface="Calibri"/>
                <a:ea typeface="Calibri"/>
                <a:cs typeface="Calibri"/>
                <a:hlinkClick r:id="" action="ppaction://noaction"/>
              </a:rPr>
              <a:t>Έργο Προμήθευσης </a:t>
            </a:r>
            <a:r>
              <a:rPr lang="en-US" sz="1200" b="1" dirty="0">
                <a:latin typeface="Calibri"/>
                <a:ea typeface="Calibri"/>
                <a:cs typeface="Calibri"/>
                <a:hlinkClick r:id="" action="ppaction://noaction"/>
              </a:rPr>
              <a:t>- </a:t>
            </a:r>
            <a:r>
              <a:rPr lang="el-GR" sz="1200" b="1" dirty="0">
                <a:latin typeface="Calibri"/>
                <a:ea typeface="Calibri"/>
                <a:cs typeface="Calibri"/>
                <a:hlinkClick r:id="" action="ppaction://noaction"/>
              </a:rPr>
              <a:t>Μοναδικός Διαγωνισμός </a:t>
            </a:r>
            <a:r>
              <a:rPr lang="en-US" sz="1200" b="1" dirty="0">
                <a:latin typeface="Calibri"/>
                <a:ea typeface="Calibri"/>
                <a:cs typeface="Calibri"/>
                <a:hlinkClick r:id="" action="ppaction://noaction"/>
              </a:rPr>
              <a:t>RFP| </a:t>
            </a:r>
            <a:r>
              <a:rPr lang="el-GR" sz="1200" b="1" dirty="0">
                <a:latin typeface="Calibri"/>
                <a:ea typeface="Calibri"/>
                <a:cs typeface="Calibri"/>
                <a:hlinkClick r:id="" action="ppaction://noaction"/>
              </a:rPr>
              <a:t>Δημιουργία Μοναδικού Διαγωνισμού </a:t>
            </a:r>
            <a:r>
              <a:rPr lang="en-US" sz="1200" b="1" dirty="0">
                <a:latin typeface="Calibri"/>
                <a:ea typeface="Calibri"/>
                <a:cs typeface="Calibri"/>
                <a:hlinkClick r:id="" action="ppaction://noaction"/>
              </a:rPr>
              <a:t>RFP (1/6)</a:t>
            </a:r>
          </a:p>
          <a:p>
            <a:pPr algn="just">
              <a:buClr>
                <a:srgbClr val="F15822"/>
              </a:buClr>
            </a:pPr>
            <a:r>
              <a:rPr lang="en-US" sz="1200" dirty="0">
                <a:latin typeface="Calibri"/>
                <a:ea typeface="Calibri"/>
                <a:cs typeface="Calibri"/>
              </a:rPr>
              <a:t>Reverse Auction: </a:t>
            </a:r>
            <a:r>
              <a:rPr lang="el-GR" sz="1200" b="1" dirty="0">
                <a:latin typeface="Calibri"/>
                <a:ea typeface="Calibri"/>
                <a:cs typeface="Calibri"/>
                <a:hlinkClick r:id="" action="ppaction://noaction"/>
              </a:rPr>
              <a:t>5</a:t>
            </a:r>
            <a:r>
              <a:rPr lang="it-IT" sz="1200" b="1" dirty="0">
                <a:latin typeface="Calibri"/>
                <a:ea typeface="Calibri"/>
                <a:cs typeface="Calibri"/>
                <a:hlinkClick r:id="" action="ppaction://noaction"/>
              </a:rPr>
              <a:t>.1 </a:t>
            </a:r>
            <a:r>
              <a:rPr lang="el-GR" sz="1200" b="1" dirty="0">
                <a:latin typeface="Calibri"/>
                <a:ea typeface="Calibri"/>
                <a:cs typeface="Calibri"/>
                <a:hlinkClick r:id="" action="ppaction://noaction"/>
              </a:rPr>
              <a:t>Έργο Προμήθευσης</a:t>
            </a:r>
            <a:r>
              <a:rPr lang="en-US" sz="1200" b="1" dirty="0">
                <a:latin typeface="Calibri"/>
                <a:ea typeface="Calibri"/>
                <a:cs typeface="Calibri"/>
                <a:hlinkClick r:id="" action="ppaction://noaction"/>
              </a:rPr>
              <a:t> </a:t>
            </a:r>
            <a:r>
              <a:rPr lang="it-IT" sz="1200" b="1" dirty="0">
                <a:latin typeface="Calibri"/>
                <a:ea typeface="Calibri"/>
                <a:cs typeface="Calibri"/>
                <a:hlinkClick r:id="" action="ppaction://noaction"/>
              </a:rPr>
              <a:t>- </a:t>
            </a:r>
            <a:r>
              <a:rPr lang="en-GB" sz="1200" b="1" dirty="0">
                <a:latin typeface="Calibri"/>
                <a:ea typeface="Calibri"/>
                <a:cs typeface="Calibri"/>
                <a:hlinkClick r:id="" action="ppaction://noaction"/>
              </a:rPr>
              <a:t>M</a:t>
            </a:r>
            <a:r>
              <a:rPr lang="el-GR" sz="1200" b="1" dirty="0">
                <a:latin typeface="Calibri"/>
                <a:ea typeface="Calibri"/>
                <a:cs typeface="Calibri"/>
                <a:hlinkClick r:id="" action="ppaction://noaction"/>
              </a:rPr>
              <a:t>οναδικός Διαγωνισμός</a:t>
            </a:r>
            <a:r>
              <a:rPr lang="en-GB" sz="1200" b="1" dirty="0">
                <a:latin typeface="Calibri"/>
                <a:ea typeface="Calibri"/>
                <a:cs typeface="Calibri"/>
                <a:hlinkClick r:id="" action="ppaction://noaction"/>
              </a:rPr>
              <a:t> </a:t>
            </a:r>
            <a:r>
              <a:rPr lang="el-GR" sz="1200" b="1" dirty="0">
                <a:latin typeface="Calibri"/>
                <a:ea typeface="Calibri"/>
                <a:cs typeface="Calibri"/>
                <a:hlinkClick r:id="" action="ppaction://noaction"/>
              </a:rPr>
              <a:t>Δημοπρασία |Δημιουργία Μοναδικού Διαγωνισμού Δημοπρασίας</a:t>
            </a:r>
            <a:r>
              <a:rPr lang="it-IT" sz="1200" b="1" dirty="0">
                <a:latin typeface="Calibri"/>
                <a:ea typeface="Calibri"/>
                <a:cs typeface="Calibri"/>
                <a:hlinkClick r:id="" action="ppaction://noaction"/>
              </a:rPr>
              <a:t> </a:t>
            </a:r>
            <a:r>
              <a:rPr lang="el-GR" sz="1200" b="1" dirty="0">
                <a:latin typeface="Calibri"/>
                <a:ea typeface="Calibri"/>
                <a:cs typeface="Calibri"/>
                <a:hlinkClick r:id="" action="ppaction://noaction"/>
              </a:rPr>
              <a:t>(1/5)</a:t>
            </a:r>
            <a:endParaRPr lang="en-US" sz="1200" b="1" dirty="0">
              <a:latin typeface="Calibri"/>
              <a:ea typeface="Calibri"/>
              <a:cs typeface="Calibri"/>
              <a:hlinkClick r:id="" action="ppaction://noaction"/>
            </a:endParaRPr>
          </a:p>
          <a:p>
            <a:pPr algn="just">
              <a:buClr>
                <a:srgbClr val="F15822"/>
              </a:buClr>
            </a:pPr>
            <a:r>
              <a:rPr lang="en-US" sz="1200" dirty="0">
                <a:latin typeface="Calibri"/>
                <a:ea typeface="Calibri"/>
                <a:cs typeface="Calibri"/>
              </a:rPr>
              <a:t>Forward Auctions: </a:t>
            </a:r>
            <a:r>
              <a:rPr lang="el-GR" sz="1200" b="1" dirty="0">
                <a:latin typeface="Calibri"/>
                <a:ea typeface="Calibri"/>
                <a:cs typeface="Calibri"/>
                <a:hlinkClick r:id="" action="ppaction://noaction"/>
              </a:rPr>
              <a:t>6</a:t>
            </a:r>
            <a:r>
              <a:rPr lang="it-IT" sz="1200" b="1" dirty="0">
                <a:latin typeface="Calibri"/>
                <a:ea typeface="Calibri"/>
                <a:cs typeface="Calibri"/>
                <a:hlinkClick r:id="" action="ppaction://noaction"/>
              </a:rPr>
              <a:t>.1 </a:t>
            </a:r>
            <a:r>
              <a:rPr lang="el-GR" sz="1200" b="1" dirty="0">
                <a:latin typeface="Calibri"/>
                <a:ea typeface="Calibri"/>
                <a:cs typeface="Calibri"/>
                <a:hlinkClick r:id="" action="ppaction://noaction"/>
              </a:rPr>
              <a:t>Έργο Προμήθευσης - Mοναδικός Διαγωνισμός Πλειοδοτική Δημοπρασία</a:t>
            </a:r>
            <a:r>
              <a:rPr lang="en-US" sz="1200" b="1" dirty="0">
                <a:latin typeface="Calibri"/>
                <a:ea typeface="Calibri"/>
                <a:cs typeface="Calibri"/>
                <a:hlinkClick r:id="" action="ppaction://noaction"/>
              </a:rPr>
              <a:t>|</a:t>
            </a:r>
            <a:r>
              <a:rPr lang="el-GR" sz="1200" b="1" dirty="0">
                <a:latin typeface="Calibri"/>
                <a:ea typeface="Calibri"/>
                <a:cs typeface="Calibri"/>
                <a:hlinkClick r:id="" action="ppaction://noaction"/>
              </a:rPr>
              <a:t>Δημιουργία Μοναδικού Διαγωνισμού Πλειοδοτικής Δημοπρασίας </a:t>
            </a:r>
            <a:r>
              <a:rPr lang="en-US" sz="1200" b="1" dirty="0">
                <a:latin typeface="Calibri"/>
                <a:ea typeface="Calibri"/>
                <a:cs typeface="Calibri"/>
                <a:hlinkClick r:id="" action="ppaction://noaction"/>
              </a:rPr>
              <a:t>(1/5)</a:t>
            </a:r>
          </a:p>
          <a:p>
            <a:pPr algn="just">
              <a:buClr>
                <a:srgbClr val="F15822"/>
              </a:buClr>
            </a:pPr>
            <a:r>
              <a:rPr lang="en-US" sz="1200" dirty="0">
                <a:latin typeface="Calibri"/>
                <a:ea typeface="Calibri"/>
                <a:cs typeface="Calibri"/>
              </a:rPr>
              <a:t>Mixed Divestments:</a:t>
            </a:r>
            <a:r>
              <a:rPr lang="en-US" sz="1200" dirty="0">
                <a:latin typeface="Calibri"/>
                <a:ea typeface="Calibri"/>
                <a:cs typeface="Calibri"/>
                <a:hlinkClick r:id="rId5" action="ppaction://hlinksldjump"/>
              </a:rPr>
              <a:t> </a:t>
            </a:r>
            <a:r>
              <a:rPr lang="el-GR" sz="1200" b="1" dirty="0">
                <a:latin typeface="Calibri"/>
                <a:ea typeface="Calibri"/>
                <a:cs typeface="Calibri"/>
                <a:hlinkClick r:id="" action="ppaction://noaction"/>
              </a:rPr>
              <a:t>7.1 Έργο Προμήθευσης - Mοναδικός διαγωνισμός Mixed Divestment | Δημιουργία μοναδικού διαγωνισμού Mixed Divestment (1/5)</a:t>
            </a:r>
            <a:endParaRPr lang="en-US" sz="1200" b="1" dirty="0">
              <a:latin typeface="Calibri"/>
              <a:ea typeface="Calibri"/>
              <a:cs typeface="Calibri"/>
              <a:hlinkClick r:id="" action="ppaction://noaction"/>
            </a:endParaRPr>
          </a:p>
        </p:txBody>
      </p:sp>
      <p:sp>
        <p:nvSpPr>
          <p:cNvPr id="10" name="Rectangle 5">
            <a:extLst>
              <a:ext uri="{FF2B5EF4-FFF2-40B4-BE49-F238E27FC236}">
                <a16:creationId xmlns:a16="http://schemas.microsoft.com/office/drawing/2014/main" id="{EED7AE92-38A0-0B83-2A21-A78ECBD675CA}"/>
              </a:ext>
            </a:extLst>
          </p:cNvPr>
          <p:cNvSpPr/>
          <p:nvPr/>
        </p:nvSpPr>
        <p:spPr>
          <a:xfrm>
            <a:off x="306656" y="2166456"/>
            <a:ext cx="3794596" cy="2609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5300B01-B345-F58D-06C8-A5497D4DCE6D}"/>
              </a:ext>
            </a:extLst>
          </p:cNvPr>
          <p:cNvSpPr/>
          <p:nvPr/>
        </p:nvSpPr>
        <p:spPr>
          <a:xfrm>
            <a:off x="4118883" y="3314549"/>
            <a:ext cx="2016972" cy="4640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6D420F94-E0C9-7614-4750-01AAB8A64B63}"/>
              </a:ext>
            </a:extLst>
          </p:cNvPr>
          <p:cNvSpPr>
            <a:spLocks noChangeAspect="1"/>
          </p:cNvSpPr>
          <p:nvPr/>
        </p:nvSpPr>
        <p:spPr bwMode="gray">
          <a:xfrm>
            <a:off x="238763" y="23465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6" name="Oval 8">
            <a:extLst>
              <a:ext uri="{FF2B5EF4-FFF2-40B4-BE49-F238E27FC236}">
                <a16:creationId xmlns:a16="http://schemas.microsoft.com/office/drawing/2014/main" id="{E11C1D4F-E7E9-3836-13DA-304551ABDB8F}"/>
              </a:ext>
            </a:extLst>
          </p:cNvPr>
          <p:cNvSpPr>
            <a:spLocks noChangeAspect="1"/>
          </p:cNvSpPr>
          <p:nvPr/>
        </p:nvSpPr>
        <p:spPr bwMode="gray">
          <a:xfrm>
            <a:off x="4077184" y="36925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0" name="Rectangle 5">
            <a:extLst>
              <a:ext uri="{FF2B5EF4-FFF2-40B4-BE49-F238E27FC236}">
                <a16:creationId xmlns:a16="http://schemas.microsoft.com/office/drawing/2014/main" id="{2A7347C3-9747-903B-319D-CCB343250460}"/>
              </a:ext>
            </a:extLst>
          </p:cNvPr>
          <p:cNvSpPr/>
          <p:nvPr/>
        </p:nvSpPr>
        <p:spPr>
          <a:xfrm>
            <a:off x="251791" y="4156522"/>
            <a:ext cx="3985245" cy="1876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a:extLst>
              <a:ext uri="{FF2B5EF4-FFF2-40B4-BE49-F238E27FC236}">
                <a16:creationId xmlns:a16="http://schemas.microsoft.com/office/drawing/2014/main" id="{AE74C035-E58F-B48D-2CED-3296B5D7F21A}"/>
              </a:ext>
            </a:extLst>
          </p:cNvPr>
          <p:cNvSpPr/>
          <p:nvPr/>
        </p:nvSpPr>
        <p:spPr>
          <a:xfrm>
            <a:off x="6958516" y="1088644"/>
            <a:ext cx="699714" cy="3307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0D4EB0B0-7279-C124-89C8-0622981E08B8}"/>
              </a:ext>
            </a:extLst>
          </p:cNvPr>
          <p:cNvSpPr>
            <a:spLocks noChangeAspect="1"/>
          </p:cNvSpPr>
          <p:nvPr/>
        </p:nvSpPr>
        <p:spPr bwMode="gray">
          <a:xfrm>
            <a:off x="4153142" y="40207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25" name="Oval 8">
            <a:extLst>
              <a:ext uri="{FF2B5EF4-FFF2-40B4-BE49-F238E27FC236}">
                <a16:creationId xmlns:a16="http://schemas.microsoft.com/office/drawing/2014/main" id="{0EE38975-01AE-EA76-EB31-60B172101062}"/>
              </a:ext>
            </a:extLst>
          </p:cNvPr>
          <p:cNvSpPr>
            <a:spLocks noChangeAspect="1"/>
          </p:cNvSpPr>
          <p:nvPr/>
        </p:nvSpPr>
        <p:spPr bwMode="gray">
          <a:xfrm>
            <a:off x="6893280" y="13355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376822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a:t>
            </a:r>
            <a:r>
              <a:rPr lang="el-GR" b="1" dirty="0"/>
              <a:t> </a:t>
            </a:r>
            <a:r>
              <a:rPr lang="en-US" b="1" dirty="0"/>
              <a:t>|</a:t>
            </a:r>
            <a:r>
              <a:rPr lang="it-IT" b="1" dirty="0"/>
              <a:t>Κα</a:t>
            </a:r>
            <a:r>
              <a:rPr lang="it-IT" b="1" dirty="0" err="1"/>
              <a:t>ρτέλ</a:t>
            </a:r>
            <a:r>
              <a:rPr lang="it-IT" b="1" dirty="0"/>
              <a:t>α Παρακολούθηση</a:t>
            </a:r>
            <a:r>
              <a:rPr lang="el-GR" b="1" dirty="0"/>
              <a:t>ς</a:t>
            </a:r>
            <a:r>
              <a:rPr lang="it-IT" b="1" dirty="0"/>
              <a:t>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Ο</a:t>
            </a:r>
            <a:r>
              <a:rPr lang="el-GR" sz="1200"/>
              <a:t> </a:t>
            </a:r>
            <a:r>
              <a:rPr lang="it-IT" sz="1200" b="1"/>
              <a:t>Αγοραστής</a:t>
            </a:r>
            <a:r>
              <a:rPr lang="el-GR" sz="1200" b="1"/>
              <a:t> </a:t>
            </a:r>
            <a:r>
              <a:rPr lang="it-IT" sz="1200"/>
              <a:t>μπορεί να παρακολουθεί τ</a:t>
            </a:r>
            <a:r>
              <a:rPr lang="el-GR" sz="1200"/>
              <a:t>ην εξέλιξη του</a:t>
            </a:r>
            <a:r>
              <a:rPr lang="it-IT" sz="1200"/>
              <a:t> </a:t>
            </a:r>
            <a:r>
              <a:rPr lang="el-GR" sz="1200"/>
              <a:t>διαγωνισμού</a:t>
            </a:r>
            <a:r>
              <a:rPr lang="it-IT" sz="1200"/>
              <a:t> στο</a:t>
            </a:r>
            <a:r>
              <a:rPr lang="el-GR" sz="1200"/>
              <a:t> τμήμα </a:t>
            </a:r>
            <a:r>
              <a:rPr lang="it-IT" sz="1200" b="1"/>
              <a:t>Παρακολούθησ</a:t>
            </a:r>
            <a:r>
              <a:rPr lang="el-GR" sz="1200" b="1"/>
              <a:t>η</a:t>
            </a:r>
            <a:r>
              <a:rPr lang="it-IT" sz="1200" b="1"/>
              <a:t> </a:t>
            </a:r>
            <a:r>
              <a:rPr lang="el-GR" sz="1200" b="1"/>
              <a:t>διαγωνισμού.</a:t>
            </a:r>
            <a:endParaRPr lang="it-IT" sz="1200"/>
          </a:p>
          <a:p>
            <a:pPr algn="just" rtl="0">
              <a:buClr>
                <a:srgbClr val="F15822"/>
              </a:buClr>
            </a:pPr>
            <a:r>
              <a:rPr lang="en-US" sz="1200"/>
              <a:t>Σε αυτήν την ενότητα, ο Αγοραστής μπορεί να παρακολουθεί τις ακόλουθες πληροφορίες:</a:t>
            </a:r>
          </a:p>
          <a:p>
            <a:pPr marL="171450" indent="-171450" algn="just" rtl="0">
              <a:buClr>
                <a:srgbClr val="F15822"/>
              </a:buClr>
              <a:buFontTx/>
              <a:buChar char="-"/>
            </a:pPr>
            <a:r>
              <a:rPr lang="en-US" sz="1200" err="1"/>
              <a:t>Το</a:t>
            </a:r>
            <a:r>
              <a:rPr lang="en-US" sz="1200"/>
              <a:t> </a:t>
            </a:r>
            <a:r>
              <a:rPr lang="el-GR" sz="1200"/>
              <a:t>επίπεδο</a:t>
            </a:r>
            <a:r>
              <a:rPr lang="en-US" sz="1200"/>
              <a:t> </a:t>
            </a:r>
            <a:r>
              <a:rPr lang="en-US" sz="1200" err="1"/>
              <a:t>συμμετοχής</a:t>
            </a:r>
            <a:r>
              <a:rPr lang="en-US" sz="1200"/>
              <a:t> </a:t>
            </a:r>
            <a:r>
              <a:rPr lang="el-GR" sz="1200"/>
              <a:t>των προμηθευτών στην ενότητα </a:t>
            </a:r>
            <a:r>
              <a:rPr lang="en-US" sz="1200" b="1" err="1"/>
              <a:t>Συμμετοχή</a:t>
            </a:r>
            <a:r>
              <a:rPr lang="en-US" sz="1200" b="1"/>
              <a:t> </a:t>
            </a:r>
            <a:r>
              <a:rPr lang="el-GR" sz="1200" b="1"/>
              <a:t>προμηθευτών.</a:t>
            </a:r>
            <a:endParaRPr lang="en-US" sz="1200"/>
          </a:p>
          <a:p>
            <a:pPr marL="171450" indent="-171450" algn="just" rtl="0">
              <a:buClr>
                <a:srgbClr val="F15822"/>
              </a:buClr>
              <a:buFontTx/>
              <a:buChar char="-"/>
            </a:pPr>
            <a:r>
              <a:rPr lang="el-GR" sz="1200"/>
              <a:t>Το</a:t>
            </a:r>
            <a:r>
              <a:rPr lang="en-US" sz="1200"/>
              <a:t> </a:t>
            </a:r>
            <a:r>
              <a:rPr lang="en-US" sz="1200" err="1"/>
              <a:t>χρόνο</a:t>
            </a:r>
            <a:r>
              <a:rPr lang="en-US" sz="1200"/>
              <a:t> που απομένει για το τέλος της </a:t>
            </a:r>
            <a:r>
              <a:rPr lang="el-GR" sz="1200"/>
              <a:t>διαγωνισμού</a:t>
            </a:r>
            <a:r>
              <a:rPr lang="en-US" sz="1200"/>
              <a:t> </a:t>
            </a:r>
            <a:r>
              <a:rPr lang="el-GR" sz="1200"/>
              <a:t>στην ενότητα </a:t>
            </a:r>
            <a:r>
              <a:rPr lang="el-GR" sz="1200" b="1"/>
              <a:t>Διάρκεια διαγωνισμού.</a:t>
            </a:r>
            <a:endParaRPr lang="en-US" sz="1200" b="1"/>
          </a:p>
          <a:p>
            <a:pPr marL="171450" indent="-171450" algn="just" rtl="0">
              <a:buClr>
                <a:srgbClr val="F15822"/>
              </a:buClr>
              <a:buFontTx/>
              <a:buChar char="-"/>
            </a:pPr>
            <a:r>
              <a:rPr lang="el-GR" sz="1200"/>
              <a:t>Τον</a:t>
            </a:r>
            <a:r>
              <a:rPr lang="en-US" sz="1200"/>
              <a:t> α</a:t>
            </a:r>
            <a:r>
              <a:rPr lang="en-US" sz="1200" err="1"/>
              <a:t>ριθμό</a:t>
            </a:r>
            <a:r>
              <a:rPr lang="en-US" sz="1200"/>
              <a:t> των ερωτήσεων που έλαβαν τουλάχιστον μία προσφορά από </a:t>
            </a:r>
            <a:r>
              <a:rPr lang="el-GR" sz="1200"/>
              <a:t>τους </a:t>
            </a:r>
            <a:r>
              <a:rPr lang="en-US" sz="1200"/>
              <a:t>π</a:t>
            </a:r>
            <a:r>
              <a:rPr lang="en-US" sz="1200" err="1"/>
              <a:t>ρομηθευτές</a:t>
            </a:r>
            <a:r>
              <a:rPr lang="en-US" sz="1200"/>
              <a:t> </a:t>
            </a:r>
            <a:r>
              <a:rPr lang="el-GR" sz="1200"/>
              <a:t>στην ένδειξη </a:t>
            </a:r>
            <a:r>
              <a:rPr lang="el-GR" sz="1200" b="1"/>
              <a:t>Συνολική κάλυψη ερώτησης.</a:t>
            </a:r>
            <a:endParaRPr lang="it-IT" sz="1200" b="1"/>
          </a:p>
          <a:p>
            <a:pPr algn="just" rtl="0">
              <a:buClr>
                <a:srgbClr val="F15822"/>
              </a:buClr>
            </a:pPr>
            <a:endParaRPr lang="it-IT" sz="1200"/>
          </a:p>
        </p:txBody>
      </p:sp>
      <p:pic>
        <p:nvPicPr>
          <p:cNvPr id="5" name="Picture 4">
            <a:extLst>
              <a:ext uri="{FF2B5EF4-FFF2-40B4-BE49-F238E27FC236}">
                <a16:creationId xmlns:a16="http://schemas.microsoft.com/office/drawing/2014/main" id="{22758B91-F745-AB04-F309-1EDA5AF1D21C}"/>
              </a:ext>
            </a:extLst>
          </p:cNvPr>
          <p:cNvPicPr>
            <a:picLocks noChangeAspect="1"/>
          </p:cNvPicPr>
          <p:nvPr/>
        </p:nvPicPr>
        <p:blipFill>
          <a:blip r:embed="rId3"/>
          <a:stretch>
            <a:fillRect/>
          </a:stretch>
        </p:blipFill>
        <p:spPr>
          <a:xfrm>
            <a:off x="215396" y="1313180"/>
            <a:ext cx="7991113" cy="2535646"/>
          </a:xfrm>
          <a:prstGeom prst="rect">
            <a:avLst/>
          </a:prstGeom>
        </p:spPr>
      </p:pic>
      <p:sp>
        <p:nvSpPr>
          <p:cNvPr id="6" name="Rectangle 5">
            <a:extLst>
              <a:ext uri="{FF2B5EF4-FFF2-40B4-BE49-F238E27FC236}">
                <a16:creationId xmlns:a16="http://schemas.microsoft.com/office/drawing/2014/main" id="{E1F35E32-D80D-D7A5-13C1-33BF1C5194E7}"/>
              </a:ext>
            </a:extLst>
          </p:cNvPr>
          <p:cNvSpPr/>
          <p:nvPr/>
        </p:nvSpPr>
        <p:spPr>
          <a:xfrm>
            <a:off x="226677" y="171360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4DCA511-06BD-9464-E3BE-A01D50D7804D}"/>
              </a:ext>
            </a:extLst>
          </p:cNvPr>
          <p:cNvSpPr/>
          <p:nvPr/>
        </p:nvSpPr>
        <p:spPr>
          <a:xfrm>
            <a:off x="2859810" y="171360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913108-5D6D-43EF-F324-F4FCE490595D}"/>
              </a:ext>
            </a:extLst>
          </p:cNvPr>
          <p:cNvSpPr/>
          <p:nvPr/>
        </p:nvSpPr>
        <p:spPr>
          <a:xfrm>
            <a:off x="5592427" y="1713609"/>
            <a:ext cx="1177828"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55190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273AC86B-42C8-1A0D-3AC8-9DD8045219AF}"/>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DB8AD005-7BDD-9955-0C6D-7B9120565166}"/>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251BDFC4-D039-8692-82A7-70521B2E3243}"/>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492A5218-78E8-D456-102B-BD209D47511F}"/>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3F10ACC1-AE7E-35DD-DB08-142C53EB54B8}"/>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83A8E51C-BF64-96C9-E441-F88D7C63A835}"/>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D09AA633-6F7C-F64A-C00A-F53918CCB773}"/>
              </a:ext>
            </a:extLst>
          </p:cNvPr>
          <p:cNvSpPr>
            <a:spLocks noGrp="1"/>
          </p:cNvSpPr>
          <p:nvPr>
            <p:ph type="body" sz="quarter" idx="21"/>
          </p:nvPr>
        </p:nvSpPr>
        <p:spPr>
          <a:xfrm>
            <a:off x="1569016" y="3715553"/>
            <a:ext cx="501650" cy="470752"/>
          </a:xfrm>
          <a:ln>
            <a:noFill/>
          </a:ln>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4A2F1613-00BF-2E58-74EB-CC62A8479F26}"/>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58C6AD0E-64A2-8CBD-7885-321C32E53D14}"/>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76E601E6-EF3C-998C-A4C9-4CC5939B50F1}"/>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FF74B135-BCE3-CF87-745D-2A37316C0A9B}"/>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21E164F2-F171-3F1F-80DF-47119BEFDA84}"/>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82034D82-B1C3-9FED-9B43-36DD0F000799}"/>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5D0E81D8-3EA6-C21E-CB32-CFF8E1422931}"/>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5869242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5D10EF-AEB9-2583-2BFA-7E8B421EB6FB}"/>
              </a:ext>
            </a:extLst>
          </p:cNvPr>
          <p:cNvPicPr>
            <a:picLocks noChangeAspect="1"/>
          </p:cNvPicPr>
          <p:nvPr/>
        </p:nvPicPr>
        <p:blipFill rotWithShape="1">
          <a:blip r:embed="rId2"/>
          <a:srcRect r="861"/>
          <a:stretch/>
        </p:blipFill>
        <p:spPr>
          <a:xfrm>
            <a:off x="260094" y="1199487"/>
            <a:ext cx="7825070" cy="1576891"/>
          </a:xfrm>
          <a:prstGeom prst="rect">
            <a:avLst/>
          </a:prstGeom>
        </p:spPr>
      </p:pic>
      <p:pic>
        <p:nvPicPr>
          <p:cNvPr id="14" name="Picture 13">
            <a:extLst>
              <a:ext uri="{FF2B5EF4-FFF2-40B4-BE49-F238E27FC236}">
                <a16:creationId xmlns:a16="http://schemas.microsoft.com/office/drawing/2014/main" id="{363F637A-5E66-0F81-837D-0CDE838E789A}"/>
              </a:ext>
            </a:extLst>
          </p:cNvPr>
          <p:cNvPicPr>
            <a:picLocks noChangeAspect="1"/>
          </p:cNvPicPr>
          <p:nvPr/>
        </p:nvPicPr>
        <p:blipFill>
          <a:blip r:embed="rId3"/>
          <a:stretch>
            <a:fillRect/>
          </a:stretch>
        </p:blipFill>
        <p:spPr>
          <a:xfrm>
            <a:off x="244029" y="3194332"/>
            <a:ext cx="7825070" cy="28956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.5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Ανέβασμα Εγγράφων Διαγωνισμού</a:t>
            </a:r>
            <a:br>
              <a:rPr lang="el-GR" b="1" dirty="0">
                <a:latin typeface="Calibri" panose="020F0502020204030204" pitchFamily="34" charset="0"/>
                <a:cs typeface="Calibri" panose="020F0502020204030204" pitchFamily="34" charset="0"/>
              </a:rPr>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Για να ανεβάσετε τα έγγραφα του διαγωνισμού</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πηγαίνετε στην καρτέλα</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Διαγωνισμοί και άλλα έγγραφα </a:t>
            </a:r>
            <a:r>
              <a:rPr lang="el-GR" sz="1200">
                <a:latin typeface="Calibri" panose="020F0502020204030204" pitchFamily="34" charset="0"/>
                <a:cs typeface="Calibri" panose="020F0502020204030204" pitchFamily="34" charset="0"/>
              </a:rPr>
              <a:t>και επιλέξτε </a:t>
            </a:r>
            <a:r>
              <a:rPr lang="el-GR" sz="1200" b="1">
                <a:latin typeface="Calibri" panose="020F0502020204030204" pitchFamily="34" charset="0"/>
                <a:cs typeface="Calibri" panose="020F0502020204030204" pitchFamily="34" charset="0"/>
              </a:rPr>
              <a:t>Έγγραφα προσφορών.</a:t>
            </a:r>
          </a:p>
          <a:p>
            <a:pPr marL="228600" indent="-228600" algn="just">
              <a:buClr>
                <a:srgbClr val="F15822"/>
              </a:buClr>
              <a:buFont typeface="+mj-lt"/>
              <a:buAutoNum type="arabicPeriod"/>
            </a:pPr>
            <a:r>
              <a:rPr lang="el-GR"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Κάντε κλικ στην </a:t>
            </a:r>
            <a:r>
              <a:rPr lang="el-GR" sz="1200" b="1">
                <a:latin typeface="Calibri" panose="020F0502020204030204" pitchFamily="34" charset="0"/>
                <a:cs typeface="Calibri" panose="020F0502020204030204" pitchFamily="34" charset="0"/>
              </a:rPr>
              <a:t>Αποστολή</a:t>
            </a:r>
            <a:r>
              <a:rPr lang="el-GR" sz="1200">
                <a:latin typeface="Calibri" panose="020F0502020204030204" pitchFamily="34" charset="0"/>
                <a:cs typeface="Calibri" panose="020F0502020204030204" pitchFamily="34" charset="0"/>
              </a:rPr>
              <a:t> και επιλέξτε ένα αρχείο από τον υπολογιστή σας.</a:t>
            </a: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Το έγγραφο μεταφορτώνεται στο φάκελο.</a:t>
            </a:r>
            <a:endParaRPr lang="it-IT" sz="120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C088013-5C02-CD24-870C-2281051EA8FF}"/>
              </a:ext>
            </a:extLst>
          </p:cNvPr>
          <p:cNvSpPr/>
          <p:nvPr/>
        </p:nvSpPr>
        <p:spPr>
          <a:xfrm>
            <a:off x="299244" y="2200011"/>
            <a:ext cx="271462" cy="240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0CCAEAE-1485-58AE-CF9E-3A32AC04ADCE}"/>
              </a:ext>
            </a:extLst>
          </p:cNvPr>
          <p:cNvSpPr/>
          <p:nvPr/>
        </p:nvSpPr>
        <p:spPr>
          <a:xfrm>
            <a:off x="4259373" y="1604886"/>
            <a:ext cx="528527" cy="2683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9CBF1657-7055-C38D-1C22-9607D893063C}"/>
              </a:ext>
            </a:extLst>
          </p:cNvPr>
          <p:cNvSpPr>
            <a:spLocks noChangeAspect="1"/>
          </p:cNvSpPr>
          <p:nvPr/>
        </p:nvSpPr>
        <p:spPr bwMode="gray">
          <a:xfrm>
            <a:off x="471170" y="2372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2" name="Oval 8">
            <a:extLst>
              <a:ext uri="{FF2B5EF4-FFF2-40B4-BE49-F238E27FC236}">
                <a16:creationId xmlns:a16="http://schemas.microsoft.com/office/drawing/2014/main" id="{EADF15E4-98CE-54EE-18CF-F06356F3D8DC}"/>
              </a:ext>
            </a:extLst>
          </p:cNvPr>
          <p:cNvSpPr>
            <a:spLocks noChangeAspect="1"/>
          </p:cNvSpPr>
          <p:nvPr/>
        </p:nvSpPr>
        <p:spPr bwMode="gray">
          <a:xfrm>
            <a:off x="4719147" y="17776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3" name="Rectangle 12">
            <a:extLst>
              <a:ext uri="{FF2B5EF4-FFF2-40B4-BE49-F238E27FC236}">
                <a16:creationId xmlns:a16="http://schemas.microsoft.com/office/drawing/2014/main" id="{9C926016-9833-E49A-A405-222351DD1A8A}"/>
              </a:ext>
            </a:extLst>
          </p:cNvPr>
          <p:cNvSpPr/>
          <p:nvPr/>
        </p:nvSpPr>
        <p:spPr>
          <a:xfrm>
            <a:off x="929523" y="5539911"/>
            <a:ext cx="784183" cy="2555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8">
            <a:extLst>
              <a:ext uri="{FF2B5EF4-FFF2-40B4-BE49-F238E27FC236}">
                <a16:creationId xmlns:a16="http://schemas.microsoft.com/office/drawing/2014/main" id="{967EDC50-3291-4A56-6691-6614AC9F7901}"/>
              </a:ext>
            </a:extLst>
          </p:cNvPr>
          <p:cNvSpPr>
            <a:spLocks noChangeAspect="1"/>
          </p:cNvSpPr>
          <p:nvPr/>
        </p:nvSpPr>
        <p:spPr bwMode="gray">
          <a:xfrm>
            <a:off x="1624382" y="57275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DD568F70-E9EE-B69B-D668-4FF41090DF3E}"/>
              </a:ext>
            </a:extLst>
          </p:cNvPr>
          <p:cNvCxnSpPr>
            <a:cxnSpLocks/>
            <a:stCxn id="7" idx="2"/>
            <a:endCxn id="13" idx="3"/>
          </p:cNvCxnSpPr>
          <p:nvPr/>
        </p:nvCxnSpPr>
        <p:spPr>
          <a:xfrm rot="5400000">
            <a:off x="1221447" y="2365509"/>
            <a:ext cx="3794450" cy="280993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0277674-D073-6857-3482-D6498F0E1268}"/>
              </a:ext>
            </a:extLst>
          </p:cNvPr>
          <p:cNvSpPr/>
          <p:nvPr/>
        </p:nvSpPr>
        <p:spPr>
          <a:xfrm>
            <a:off x="630766" y="5271962"/>
            <a:ext cx="195527" cy="209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38496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549ADFCA-2B32-1CE7-D821-BD72B0B2907B}"/>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8165999E-06D5-67DC-7FC9-D78A8954CDA1}"/>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38264DB6-B4BF-A8BD-B62A-5CB3D2E6EFD4}"/>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1BF3390D-BF7F-8983-4C00-8C4645743810}"/>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93AB6658-C6ED-D97E-774A-740ABF0205BB}"/>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DF484630-E55D-E353-9E51-2FB55B537343}"/>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923394C1-949B-E2F7-797C-F114FCA48590}"/>
              </a:ext>
            </a:extLst>
          </p:cNvPr>
          <p:cNvSpPr>
            <a:spLocks noGrp="1"/>
          </p:cNvSpPr>
          <p:nvPr>
            <p:ph type="body" sz="quarter" idx="21"/>
          </p:nvPr>
        </p:nvSpPr>
        <p:spPr>
          <a:xfrm>
            <a:off x="1569016" y="3715553"/>
            <a:ext cx="501650" cy="470752"/>
          </a:xfrm>
          <a:ln>
            <a:noFill/>
          </a:ln>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BC0DEC42-B875-E4D8-233A-9AFB9D25E5FD}"/>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9655920A-74F6-F9ED-B806-FE0CB971061C}"/>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E83E33ED-51B7-C0DF-C2ED-1D6BB00EF128}"/>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0EE5ABCC-FAE8-C60C-74E8-04E394E1163A}"/>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EEC0FF0D-1BD8-F8FD-7F54-3B19391B542C}"/>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E9B3A489-9733-8E01-D3B2-8AAB91556BEA}"/>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A13E5040-49E6-2D84-1709-55CF78774027}"/>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94925317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FDCD96-B5B8-5A0D-4800-AFABAC68E254}"/>
              </a:ext>
            </a:extLst>
          </p:cNvPr>
          <p:cNvPicPr>
            <a:picLocks noChangeAspect="1"/>
          </p:cNvPicPr>
          <p:nvPr/>
        </p:nvPicPr>
        <p:blipFill>
          <a:blip r:embed="rId2"/>
          <a:stretch>
            <a:fillRect/>
          </a:stretch>
        </p:blipFill>
        <p:spPr>
          <a:xfrm>
            <a:off x="253023" y="4442928"/>
            <a:ext cx="7941131" cy="1470740"/>
          </a:xfrm>
          <a:prstGeom prst="rect">
            <a:avLst/>
          </a:prstGeom>
        </p:spPr>
      </p:pic>
      <p:pic>
        <p:nvPicPr>
          <p:cNvPr id="6" name="Picture 5">
            <a:extLst>
              <a:ext uri="{FF2B5EF4-FFF2-40B4-BE49-F238E27FC236}">
                <a16:creationId xmlns:a16="http://schemas.microsoft.com/office/drawing/2014/main" id="{BD61AB97-6EB3-1C0C-141B-A45A4CDD2299}"/>
              </a:ext>
            </a:extLst>
          </p:cNvPr>
          <p:cNvPicPr>
            <a:picLocks noChangeAspect="1"/>
          </p:cNvPicPr>
          <p:nvPr/>
        </p:nvPicPr>
        <p:blipFill>
          <a:blip r:embed="rId3"/>
          <a:stretch>
            <a:fillRect/>
          </a:stretch>
        </p:blipFill>
        <p:spPr>
          <a:xfrm>
            <a:off x="232711" y="1105402"/>
            <a:ext cx="7952864" cy="270606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.6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sz="2000" b="1" dirty="0">
                <a:solidFill>
                  <a:prstClr val="black"/>
                </a:solidFill>
              </a:rPr>
              <a:t>Ολοκλήρωση Πλήρους Έργου Προμήθευσης</a:t>
            </a:r>
            <a:br>
              <a:rPr lang="el-GR" sz="2000" b="1" dirty="0">
                <a:solidFill>
                  <a:prstClr val="black"/>
                </a:solidFill>
              </a:rPr>
            </a:br>
            <a:br>
              <a:rPr lang="en-US"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Μόλις ολοκληρωθούν όλοι οι διαγωνισμοί και οι σχετικές εργασίες τους, ο Αγοραστής μπορεί να προχωρήσει στην οριστικοποίηση του έργου. Για να γίνει αυτό</a:t>
            </a:r>
            <a:r>
              <a:rPr lang="en-US" sz="1200">
                <a:latin typeface="Calibri" panose="020F0502020204030204" pitchFamily="34" charset="0"/>
                <a:cs typeface="Calibri" panose="020F0502020204030204" pitchFamily="34" charset="0"/>
              </a:rPr>
              <a:t>:</a:t>
            </a:r>
            <a:endParaRPr lang="el-GR" sz="1200">
              <a:latin typeface="Calibri" panose="020F0502020204030204" pitchFamily="34" charset="0"/>
              <a:cs typeface="Calibri" panose="020F0502020204030204" pitchFamily="34" charset="0"/>
            </a:endParaRPr>
          </a:p>
          <a:p>
            <a:pPr marL="228600" indent="-228600" algn="just">
              <a:buClr>
                <a:srgbClr val="F15822"/>
              </a:buClr>
              <a:buAutoNum type="arabicPeriod"/>
            </a:pPr>
            <a:r>
              <a:rPr lang="el-GR" sz="1200">
                <a:latin typeface="Calibri" panose="020F0502020204030204" pitchFamily="34" charset="0"/>
                <a:cs typeface="Calibri" panose="020F0502020204030204" pitchFamily="34" charset="0"/>
              </a:rPr>
              <a:t>Επεκτείνετε την φάση ολοκήρωσης.</a:t>
            </a:r>
            <a:endParaRPr lang="en-US"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στο</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ενεργοποιήθηκε</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την εργασία Ενημέρωση κατάστασης διαδικασίας.</a:t>
            </a:r>
            <a:endParaRPr lang="en-US"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Στην συνέχεια κάντε κλικ στο</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ολοκληρωμένο</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Αυτή η εργασία χρησιμεύει ως υπενθύμιση για την ολοκλήρωση του έργου.</a:t>
            </a: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στις 3 τελείες</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επιλογή </a:t>
            </a:r>
            <a:r>
              <a:rPr lang="el-GR" sz="1200" b="1">
                <a:latin typeface="Calibri" panose="020F0502020204030204" pitchFamily="34" charset="0"/>
                <a:cs typeface="Calibri" panose="020F0502020204030204" pitchFamily="34" charset="0"/>
              </a:rPr>
              <a:t>Ολοκληρώθηκε</a:t>
            </a:r>
            <a:r>
              <a:rPr lang="el-GR" sz="1200">
                <a:latin typeface="Calibri" panose="020F0502020204030204" pitchFamily="34" charset="0"/>
                <a:cs typeface="Calibri" panose="020F0502020204030204" pitchFamily="34" charset="0"/>
              </a:rPr>
              <a:t>.</a:t>
            </a:r>
            <a:endParaRPr lang="it-IT" sz="1200" b="1">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επιλογή </a:t>
            </a:r>
            <a:r>
              <a:rPr lang="el-GR" sz="1200" b="1">
                <a:latin typeface="Calibri" panose="020F0502020204030204" pitchFamily="34" charset="0"/>
                <a:cs typeface="Calibri" panose="020F0502020204030204" pitchFamily="34" charset="0"/>
              </a:rPr>
              <a:t>Επιβεβαίωση.</a:t>
            </a:r>
            <a:endParaRPr lang="it-IT" sz="1200" b="1">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0D9EEC5-9502-E49F-1451-356FC7530D35}"/>
              </a:ext>
            </a:extLst>
          </p:cNvPr>
          <p:cNvSpPr/>
          <p:nvPr/>
        </p:nvSpPr>
        <p:spPr>
          <a:xfrm>
            <a:off x="2840567" y="2642872"/>
            <a:ext cx="932921" cy="186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42186B-4729-0D2F-CB27-09DD01D340C0}"/>
              </a:ext>
            </a:extLst>
          </p:cNvPr>
          <p:cNvSpPr/>
          <p:nvPr/>
        </p:nvSpPr>
        <p:spPr>
          <a:xfrm>
            <a:off x="561448" y="3284682"/>
            <a:ext cx="163512" cy="1460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34A1361-15D3-8C9D-B58F-428BE3FD1CB2}"/>
              </a:ext>
            </a:extLst>
          </p:cNvPr>
          <p:cNvSpPr/>
          <p:nvPr/>
        </p:nvSpPr>
        <p:spPr>
          <a:xfrm>
            <a:off x="5629486" y="3544367"/>
            <a:ext cx="1219887" cy="2053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52273B23-CC20-0720-9E54-8F8F51B62D0D}"/>
              </a:ext>
            </a:extLst>
          </p:cNvPr>
          <p:cNvCxnSpPr>
            <a:cxnSpLocks/>
            <a:stCxn id="14" idx="1"/>
            <a:endCxn id="13" idx="0"/>
          </p:cNvCxnSpPr>
          <p:nvPr/>
        </p:nvCxnSpPr>
        <p:spPr>
          <a:xfrm rot="10800000" flipV="1">
            <a:off x="4541708" y="3647026"/>
            <a:ext cx="1087779" cy="16443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8">
            <a:extLst>
              <a:ext uri="{FF2B5EF4-FFF2-40B4-BE49-F238E27FC236}">
                <a16:creationId xmlns:a16="http://schemas.microsoft.com/office/drawing/2014/main" id="{528F9FD2-0878-C832-467F-E7988CE46F60}"/>
              </a:ext>
            </a:extLst>
          </p:cNvPr>
          <p:cNvSpPr>
            <a:spLocks noChangeAspect="1"/>
          </p:cNvSpPr>
          <p:nvPr/>
        </p:nvSpPr>
        <p:spPr bwMode="gray">
          <a:xfrm>
            <a:off x="657067" y="33628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2" name="Oval 8">
            <a:extLst>
              <a:ext uri="{FF2B5EF4-FFF2-40B4-BE49-F238E27FC236}">
                <a16:creationId xmlns:a16="http://schemas.microsoft.com/office/drawing/2014/main" id="{712282AE-1403-4493-9A93-0093481252E3}"/>
              </a:ext>
            </a:extLst>
          </p:cNvPr>
          <p:cNvSpPr>
            <a:spLocks noChangeAspect="1"/>
          </p:cNvSpPr>
          <p:nvPr/>
        </p:nvSpPr>
        <p:spPr bwMode="gray">
          <a:xfrm>
            <a:off x="5561592" y="34536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4" name="Rectangle 23">
            <a:extLst>
              <a:ext uri="{FF2B5EF4-FFF2-40B4-BE49-F238E27FC236}">
                <a16:creationId xmlns:a16="http://schemas.microsoft.com/office/drawing/2014/main" id="{C202B45C-743A-5393-1437-C19C181314BD}"/>
              </a:ext>
            </a:extLst>
          </p:cNvPr>
          <p:cNvSpPr/>
          <p:nvPr/>
        </p:nvSpPr>
        <p:spPr>
          <a:xfrm>
            <a:off x="7949512" y="4425976"/>
            <a:ext cx="218440" cy="2053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D110038-EFD3-8393-C94E-6A05DC2012C2}"/>
              </a:ext>
            </a:extLst>
          </p:cNvPr>
          <p:cNvSpPr/>
          <p:nvPr/>
        </p:nvSpPr>
        <p:spPr>
          <a:xfrm>
            <a:off x="6883579" y="4874562"/>
            <a:ext cx="1114902" cy="1918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Connector: Elbow 9">
            <a:extLst>
              <a:ext uri="{FF2B5EF4-FFF2-40B4-BE49-F238E27FC236}">
                <a16:creationId xmlns:a16="http://schemas.microsoft.com/office/drawing/2014/main" id="{ECE0E10D-FE5E-EBF7-C2CF-22BAD7919567}"/>
              </a:ext>
            </a:extLst>
          </p:cNvPr>
          <p:cNvCxnSpPr>
            <a:cxnSpLocks/>
            <a:stCxn id="25" idx="1"/>
            <a:endCxn id="28" idx="3"/>
          </p:cNvCxnSpPr>
          <p:nvPr/>
        </p:nvCxnSpPr>
        <p:spPr>
          <a:xfrm rot="10800000" flipV="1">
            <a:off x="5306599" y="4970478"/>
            <a:ext cx="1576980" cy="50637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Oval 8">
            <a:extLst>
              <a:ext uri="{FF2B5EF4-FFF2-40B4-BE49-F238E27FC236}">
                <a16:creationId xmlns:a16="http://schemas.microsoft.com/office/drawing/2014/main" id="{709CD8BE-00F8-CFC5-F017-4A93F8EB1C7A}"/>
              </a:ext>
            </a:extLst>
          </p:cNvPr>
          <p:cNvSpPr>
            <a:spLocks noChangeAspect="1"/>
          </p:cNvSpPr>
          <p:nvPr/>
        </p:nvSpPr>
        <p:spPr bwMode="gray">
          <a:xfrm>
            <a:off x="8100059" y="433820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34" name="Oval 8">
            <a:extLst>
              <a:ext uri="{FF2B5EF4-FFF2-40B4-BE49-F238E27FC236}">
                <a16:creationId xmlns:a16="http://schemas.microsoft.com/office/drawing/2014/main" id="{7D38E87F-E22F-0ACA-ACFD-A7E7186A5988}"/>
              </a:ext>
            </a:extLst>
          </p:cNvPr>
          <p:cNvSpPr>
            <a:spLocks noChangeAspect="1"/>
          </p:cNvSpPr>
          <p:nvPr/>
        </p:nvSpPr>
        <p:spPr bwMode="gray">
          <a:xfrm>
            <a:off x="7922947" y="502945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grpSp>
        <p:nvGrpSpPr>
          <p:cNvPr id="15" name="Group 14">
            <a:extLst>
              <a:ext uri="{FF2B5EF4-FFF2-40B4-BE49-F238E27FC236}">
                <a16:creationId xmlns:a16="http://schemas.microsoft.com/office/drawing/2014/main" id="{020CBC1F-CFCB-842F-140B-4FD95D71166A}"/>
              </a:ext>
            </a:extLst>
          </p:cNvPr>
          <p:cNvGrpSpPr/>
          <p:nvPr/>
        </p:nvGrpSpPr>
        <p:grpSpPr>
          <a:xfrm>
            <a:off x="3836116" y="3811464"/>
            <a:ext cx="1462248" cy="338324"/>
            <a:chOff x="4280803" y="4004852"/>
            <a:chExt cx="1462248" cy="338324"/>
          </a:xfrm>
        </p:grpSpPr>
        <p:pic>
          <p:nvPicPr>
            <p:cNvPr id="13" name="Picture 12">
              <a:extLst>
                <a:ext uri="{FF2B5EF4-FFF2-40B4-BE49-F238E27FC236}">
                  <a16:creationId xmlns:a16="http://schemas.microsoft.com/office/drawing/2014/main" id="{240D7C02-026D-02D8-F45C-F048861CDB9E}"/>
                </a:ext>
              </a:extLst>
            </p:cNvPr>
            <p:cNvPicPr>
              <a:picLocks noChangeAspect="1"/>
            </p:cNvPicPr>
            <p:nvPr/>
          </p:nvPicPr>
          <p:blipFill>
            <a:blip r:embed="rId4"/>
            <a:stretch>
              <a:fillRect/>
            </a:stretch>
          </p:blipFill>
          <p:spPr>
            <a:xfrm>
              <a:off x="4280803" y="4004852"/>
              <a:ext cx="1411182" cy="300744"/>
            </a:xfrm>
            <a:prstGeom prst="rect">
              <a:avLst/>
            </a:prstGeom>
            <a:noFill/>
            <a:ln>
              <a:solidFill>
                <a:srgbClr val="FF0000"/>
              </a:solidFill>
              <a:prstDash val="dash"/>
            </a:ln>
            <a:effectLst>
              <a:outerShdw blurRad="50800" dist="38100" dir="2700000" algn="tl" rotWithShape="0">
                <a:prstClr val="black">
                  <a:alpha val="40000"/>
                </a:prstClr>
              </a:outerShdw>
            </a:effectLst>
          </p:spPr>
        </p:pic>
        <p:sp>
          <p:nvSpPr>
            <p:cNvPr id="23" name="Oval 8">
              <a:extLst>
                <a:ext uri="{FF2B5EF4-FFF2-40B4-BE49-F238E27FC236}">
                  <a16:creationId xmlns:a16="http://schemas.microsoft.com/office/drawing/2014/main" id="{850BAFF8-4997-AB3D-F4E2-30904BE51CE8}"/>
                </a:ext>
              </a:extLst>
            </p:cNvPr>
            <p:cNvSpPr>
              <a:spLocks noChangeAspect="1"/>
            </p:cNvSpPr>
            <p:nvPr/>
          </p:nvSpPr>
          <p:spPr bwMode="gray">
            <a:xfrm>
              <a:off x="5607266" y="42073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grpSp>
      <p:pic>
        <p:nvPicPr>
          <p:cNvPr id="28" name="Picture 27">
            <a:extLst>
              <a:ext uri="{FF2B5EF4-FFF2-40B4-BE49-F238E27FC236}">
                <a16:creationId xmlns:a16="http://schemas.microsoft.com/office/drawing/2014/main" id="{DA7AFCCF-5F83-E8A4-72F2-0EAFF7F92942}"/>
              </a:ext>
            </a:extLst>
          </p:cNvPr>
          <p:cNvPicPr>
            <a:picLocks noChangeAspect="1"/>
          </p:cNvPicPr>
          <p:nvPr/>
        </p:nvPicPr>
        <p:blipFill>
          <a:blip r:embed="rId5"/>
          <a:stretch>
            <a:fillRect/>
          </a:stretch>
        </p:blipFill>
        <p:spPr>
          <a:xfrm>
            <a:off x="2126436" y="4600620"/>
            <a:ext cx="3180163" cy="1752468"/>
          </a:xfrm>
          <a:prstGeom prst="rect">
            <a:avLst/>
          </a:prstGeom>
          <a:noFill/>
          <a:ln>
            <a:solidFill>
              <a:srgbClr val="FF0000"/>
            </a:solidFill>
          </a:ln>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EC80020B-F380-B5D2-0E20-754AF98E0BE1}"/>
              </a:ext>
            </a:extLst>
          </p:cNvPr>
          <p:cNvSpPr/>
          <p:nvPr/>
        </p:nvSpPr>
        <p:spPr>
          <a:xfrm>
            <a:off x="4592638" y="6206808"/>
            <a:ext cx="382587" cy="1496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8">
            <a:extLst>
              <a:ext uri="{FF2B5EF4-FFF2-40B4-BE49-F238E27FC236}">
                <a16:creationId xmlns:a16="http://schemas.microsoft.com/office/drawing/2014/main" id="{2F1F889C-F0C0-307A-CBA8-B1FC7CC4E9EB}"/>
              </a:ext>
            </a:extLst>
          </p:cNvPr>
          <p:cNvSpPr>
            <a:spLocks noChangeAspect="1"/>
          </p:cNvSpPr>
          <p:nvPr/>
        </p:nvSpPr>
        <p:spPr bwMode="gray">
          <a:xfrm>
            <a:off x="4923508" y="6138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56981660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26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1" y="317505"/>
            <a:ext cx="11302421" cy="440940"/>
          </a:xfrm>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Επ</a:t>
            </a:r>
            <a:r>
              <a:rPr lang="it-IT" b="1" dirty="0" err="1"/>
              <a:t>εξεργ</a:t>
            </a:r>
            <a:r>
              <a:rPr lang="it-IT" b="1" dirty="0"/>
              <a:t>ασία Διάρκειας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rtl="0">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t>Διάρκεια</a:t>
            </a:r>
            <a:r>
              <a:rPr lang="en-US" sz="1200" dirty="0"/>
              <a:t> </a:t>
            </a:r>
            <a:r>
              <a:rPr lang="en-US" sz="1200" b="1" dirty="0">
                <a:solidFill>
                  <a:srgbClr val="FF0000"/>
                </a:solidFill>
              </a:rPr>
              <a:t>(</a:t>
            </a:r>
            <a:r>
              <a:rPr lang="el-GR" sz="1200" b="1" dirty="0">
                <a:solidFill>
                  <a:srgbClr val="FF0000"/>
                </a:solidFill>
              </a:rPr>
              <a:t>Α</a:t>
            </a:r>
            <a:r>
              <a:rPr lang="en-US" sz="1200" b="1" dirty="0">
                <a:solidFill>
                  <a:srgbClr val="FF0000"/>
                </a:solidFill>
              </a:rPr>
              <a:t>)</a:t>
            </a:r>
            <a:r>
              <a:rPr lang="el-GR" sz="1200" b="1" dirty="0">
                <a:solidFill>
                  <a:srgbClr val="FF0000"/>
                </a:solidFill>
              </a:rPr>
              <a:t> </a:t>
            </a:r>
            <a:r>
              <a:rPr lang="en-US" sz="1200" dirty="0"/>
              <a:t>ή </a:t>
            </a:r>
            <a:r>
              <a:rPr lang="el-GR" sz="1200" dirty="0"/>
              <a:t>να </a:t>
            </a:r>
            <a:r>
              <a:rPr lang="en-US" sz="1200" dirty="0"/>
              <a:t>επ</a:t>
            </a:r>
            <a:r>
              <a:rPr lang="en-US" sz="1200" dirty="0" err="1"/>
              <a:t>ιλέξ</a:t>
            </a:r>
            <a:r>
              <a:rPr lang="el-GR" sz="1200" dirty="0"/>
              <a:t>ε</a:t>
            </a:r>
            <a:r>
              <a:rPr lang="en-US" sz="1200" dirty="0" err="1"/>
              <a:t>τε</a:t>
            </a:r>
            <a:r>
              <a:rPr lang="el-GR" sz="1200" dirty="0"/>
              <a:t> συγκεκριμένη</a:t>
            </a:r>
            <a:r>
              <a:rPr lang="en-US" sz="1200" dirty="0"/>
              <a:t> </a:t>
            </a:r>
            <a:r>
              <a:rPr lang="el-GR" sz="1200" b="1" dirty="0"/>
              <a:t>Ημερομηνία</a:t>
            </a:r>
            <a:r>
              <a:rPr lang="en-US" sz="1200" b="1" dirty="0">
                <a:solidFill>
                  <a:srgbClr val="FF0000"/>
                </a:solidFill>
              </a:rPr>
              <a:t>(Β)</a:t>
            </a:r>
            <a:r>
              <a:rPr lang="en-US" sz="1200" dirty="0">
                <a:solidFill>
                  <a:srgbClr val="FF0000"/>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rtl="0">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en-US" sz="1200" i="1" dirty="0"/>
          </a:p>
        </p:txBody>
      </p:sp>
      <p:pic>
        <p:nvPicPr>
          <p:cNvPr id="4" name="Picture 3">
            <a:extLst>
              <a:ext uri="{FF2B5EF4-FFF2-40B4-BE49-F238E27FC236}">
                <a16:creationId xmlns:a16="http://schemas.microsoft.com/office/drawing/2014/main" id="{A00F8176-E93A-99BB-540C-D6E8BCBBC318}"/>
              </a:ext>
            </a:extLst>
          </p:cNvPr>
          <p:cNvPicPr>
            <a:picLocks noChangeAspect="1"/>
          </p:cNvPicPr>
          <p:nvPr/>
        </p:nvPicPr>
        <p:blipFill>
          <a:blip r:embed="rId4"/>
          <a:stretch>
            <a:fillRect/>
          </a:stretch>
        </p:blipFill>
        <p:spPr>
          <a:xfrm>
            <a:off x="175030" y="1262380"/>
            <a:ext cx="7991113" cy="2535646"/>
          </a:xfrm>
          <a:prstGeom prst="rect">
            <a:avLst/>
          </a:prstGeom>
        </p:spPr>
      </p:pic>
      <p:pic>
        <p:nvPicPr>
          <p:cNvPr id="7" name="Picture 6">
            <a:extLst>
              <a:ext uri="{FF2B5EF4-FFF2-40B4-BE49-F238E27FC236}">
                <a16:creationId xmlns:a16="http://schemas.microsoft.com/office/drawing/2014/main" id="{2F377AF0-C114-2C28-C0BC-0D5CEC69651E}"/>
              </a:ext>
            </a:extLst>
          </p:cNvPr>
          <p:cNvPicPr>
            <a:picLocks noChangeAspect="1"/>
          </p:cNvPicPr>
          <p:nvPr/>
        </p:nvPicPr>
        <p:blipFill>
          <a:blip r:embed="rId5"/>
          <a:stretch>
            <a:fillRect/>
          </a:stretch>
        </p:blipFill>
        <p:spPr>
          <a:xfrm>
            <a:off x="5283095" y="2515273"/>
            <a:ext cx="2883048" cy="1880249"/>
          </a:xfrm>
          <a:prstGeom prst="rect">
            <a:avLst/>
          </a:prstGeom>
          <a:ln>
            <a:solidFill>
              <a:srgbClr val="FF0000"/>
            </a:solidFill>
            <a:prstDash val="dash"/>
          </a:ln>
        </p:spPr>
      </p:pic>
      <p:pic>
        <p:nvPicPr>
          <p:cNvPr id="9" name="Picture 8">
            <a:extLst>
              <a:ext uri="{FF2B5EF4-FFF2-40B4-BE49-F238E27FC236}">
                <a16:creationId xmlns:a16="http://schemas.microsoft.com/office/drawing/2014/main" id="{D98AD795-0E7B-CA44-9C68-D81CD036063D}"/>
              </a:ext>
            </a:extLst>
          </p:cNvPr>
          <p:cNvPicPr>
            <a:picLocks noChangeAspect="1"/>
          </p:cNvPicPr>
          <p:nvPr/>
        </p:nvPicPr>
        <p:blipFill>
          <a:blip r:embed="rId6"/>
          <a:stretch>
            <a:fillRect/>
          </a:stretch>
        </p:blipFill>
        <p:spPr>
          <a:xfrm>
            <a:off x="1749280" y="2519640"/>
            <a:ext cx="2982761" cy="1880249"/>
          </a:xfrm>
          <a:prstGeom prst="rect">
            <a:avLst/>
          </a:prstGeom>
          <a:ln>
            <a:solidFill>
              <a:srgbClr val="FF0000"/>
            </a:solidFill>
            <a:prstDash val="dash"/>
          </a:ln>
        </p:spPr>
      </p:pic>
      <p:sp>
        <p:nvSpPr>
          <p:cNvPr id="10" name="Rectangle 9">
            <a:extLst>
              <a:ext uri="{FF2B5EF4-FFF2-40B4-BE49-F238E27FC236}">
                <a16:creationId xmlns:a16="http://schemas.microsoft.com/office/drawing/2014/main" id="{ED8150DF-3B45-C05F-0D46-4BC3E1F7BE1B}"/>
              </a:ext>
            </a:extLst>
          </p:cNvPr>
          <p:cNvSpPr/>
          <p:nvPr/>
        </p:nvSpPr>
        <p:spPr>
          <a:xfrm>
            <a:off x="5419725" y="3167454"/>
            <a:ext cx="676275" cy="28794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628331-C5A1-7282-D985-EB101174F51C}"/>
              </a:ext>
            </a:extLst>
          </p:cNvPr>
          <p:cNvSpPr/>
          <p:nvPr/>
        </p:nvSpPr>
        <p:spPr>
          <a:xfrm>
            <a:off x="6438900" y="4082948"/>
            <a:ext cx="1107209" cy="22978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981FE1-5A3C-5633-8E20-FEE51186D799}"/>
              </a:ext>
            </a:extLst>
          </p:cNvPr>
          <p:cNvSpPr/>
          <p:nvPr/>
        </p:nvSpPr>
        <p:spPr>
          <a:xfrm>
            <a:off x="2484726" y="3199414"/>
            <a:ext cx="572799"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3E8BFCC-7D79-2AD9-C4C5-DABA86B47A3A}"/>
              </a:ext>
            </a:extLst>
          </p:cNvPr>
          <p:cNvSpPr/>
          <p:nvPr/>
        </p:nvSpPr>
        <p:spPr>
          <a:xfrm>
            <a:off x="2931535" y="4098144"/>
            <a:ext cx="1173016"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A5E69C-E6A5-124A-BF6A-33013D5EF3C7}"/>
              </a:ext>
            </a:extLst>
          </p:cNvPr>
          <p:cNvSpPr/>
          <p:nvPr/>
        </p:nvSpPr>
        <p:spPr>
          <a:xfrm>
            <a:off x="4929620" y="1679541"/>
            <a:ext cx="584489" cy="1566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1CC61955-04DC-03A9-9181-03A7E4B13876}"/>
              </a:ext>
            </a:extLst>
          </p:cNvPr>
          <p:cNvCxnSpPr>
            <a:cxnSpLocks/>
            <a:stCxn id="17" idx="2"/>
            <a:endCxn id="9" idx="0"/>
          </p:cNvCxnSpPr>
          <p:nvPr/>
        </p:nvCxnSpPr>
        <p:spPr>
          <a:xfrm rot="5400000">
            <a:off x="3889538" y="1187312"/>
            <a:ext cx="683451" cy="198120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9">
            <a:extLst>
              <a:ext uri="{FF2B5EF4-FFF2-40B4-BE49-F238E27FC236}">
                <a16:creationId xmlns:a16="http://schemas.microsoft.com/office/drawing/2014/main" id="{3F3FCA7B-211F-B0D2-4E29-DE0896A0ACFF}"/>
              </a:ext>
            </a:extLst>
          </p:cNvPr>
          <p:cNvCxnSpPr>
            <a:cxnSpLocks/>
            <a:stCxn id="17" idx="2"/>
            <a:endCxn id="7" idx="0"/>
          </p:cNvCxnSpPr>
          <p:nvPr/>
        </p:nvCxnSpPr>
        <p:spPr>
          <a:xfrm rot="16200000" flipH="1">
            <a:off x="5633700" y="1424354"/>
            <a:ext cx="679084" cy="150275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36DB07A-E7D9-4B3A-6792-33E903C4486F}"/>
              </a:ext>
            </a:extLst>
          </p:cNvPr>
          <p:cNvSpPr>
            <a:spLocks noChangeAspect="1"/>
          </p:cNvSpPr>
          <p:nvPr/>
        </p:nvSpPr>
        <p:spPr bwMode="gray">
          <a:xfrm>
            <a:off x="1670015" y="24623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12" name="Oval 11">
            <a:extLst>
              <a:ext uri="{FF2B5EF4-FFF2-40B4-BE49-F238E27FC236}">
                <a16:creationId xmlns:a16="http://schemas.microsoft.com/office/drawing/2014/main" id="{B9EEF77A-78C3-6D5E-AA26-F1B42487ED2C}"/>
              </a:ext>
            </a:extLst>
          </p:cNvPr>
          <p:cNvSpPr>
            <a:spLocks noChangeAspect="1"/>
          </p:cNvSpPr>
          <p:nvPr/>
        </p:nvSpPr>
        <p:spPr bwMode="gray">
          <a:xfrm>
            <a:off x="5215202" y="24623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Β</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921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Πα</a:t>
            </a:r>
            <a:r>
              <a:rPr lang="it-IT" b="1" dirty="0" err="1"/>
              <a:t>ύση</a:t>
            </a:r>
            <a:r>
              <a:rPr lang="it-IT" b="1" dirty="0"/>
              <a:t>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en-US" sz="1200" i="1" dirty="0"/>
          </a:p>
        </p:txBody>
      </p:sp>
      <p:pic>
        <p:nvPicPr>
          <p:cNvPr id="4" name="Picture 3">
            <a:extLst>
              <a:ext uri="{FF2B5EF4-FFF2-40B4-BE49-F238E27FC236}">
                <a16:creationId xmlns:a16="http://schemas.microsoft.com/office/drawing/2014/main" id="{72FE3BF0-ECD6-424C-D2F0-96FDEAC23F2A}"/>
              </a:ext>
            </a:extLst>
          </p:cNvPr>
          <p:cNvPicPr>
            <a:picLocks noChangeAspect="1"/>
          </p:cNvPicPr>
          <p:nvPr/>
        </p:nvPicPr>
        <p:blipFill>
          <a:blip r:embed="rId4"/>
          <a:stretch>
            <a:fillRect/>
          </a:stretch>
        </p:blipFill>
        <p:spPr>
          <a:xfrm>
            <a:off x="194240" y="1191260"/>
            <a:ext cx="7991113" cy="2535174"/>
          </a:xfrm>
          <a:prstGeom prst="rect">
            <a:avLst/>
          </a:prstGeom>
        </p:spPr>
      </p:pic>
      <p:pic>
        <p:nvPicPr>
          <p:cNvPr id="9" name="Picture 8">
            <a:extLst>
              <a:ext uri="{FF2B5EF4-FFF2-40B4-BE49-F238E27FC236}">
                <a16:creationId xmlns:a16="http://schemas.microsoft.com/office/drawing/2014/main" id="{FB7CF1DC-167D-0A22-CA15-B022BC36C00E}"/>
              </a:ext>
            </a:extLst>
          </p:cNvPr>
          <p:cNvPicPr>
            <a:picLocks noChangeAspect="1"/>
          </p:cNvPicPr>
          <p:nvPr/>
        </p:nvPicPr>
        <p:blipFill>
          <a:blip r:embed="rId5"/>
          <a:stretch>
            <a:fillRect/>
          </a:stretch>
        </p:blipFill>
        <p:spPr>
          <a:xfrm>
            <a:off x="2295818" y="3150196"/>
            <a:ext cx="3663607" cy="2409714"/>
          </a:xfrm>
          <a:prstGeom prst="rect">
            <a:avLst/>
          </a:prstGeom>
          <a:ln>
            <a:solidFill>
              <a:srgbClr val="FF0000"/>
            </a:solidFill>
            <a:prstDash val="dash"/>
          </a:ln>
        </p:spPr>
      </p:pic>
      <p:sp>
        <p:nvSpPr>
          <p:cNvPr id="10" name="Rectangle 9">
            <a:extLst>
              <a:ext uri="{FF2B5EF4-FFF2-40B4-BE49-F238E27FC236}">
                <a16:creationId xmlns:a16="http://schemas.microsoft.com/office/drawing/2014/main" id="{ADA5E69C-E6A5-124A-BF6A-33013D5EF3C7}"/>
              </a:ext>
            </a:extLst>
          </p:cNvPr>
          <p:cNvSpPr/>
          <p:nvPr/>
        </p:nvSpPr>
        <p:spPr>
          <a:xfrm>
            <a:off x="4957330" y="161420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endCxn id="9" idx="0"/>
          </p:cNvCxnSpPr>
          <p:nvPr/>
        </p:nvCxnSpPr>
        <p:spPr>
          <a:xfrm rot="5400000">
            <a:off x="4095435" y="1806493"/>
            <a:ext cx="1375891" cy="13115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94C3C318-2890-154C-81BF-B99DD70A3563}"/>
              </a:ext>
            </a:extLst>
          </p:cNvPr>
          <p:cNvSpPr/>
          <p:nvPr/>
        </p:nvSpPr>
        <p:spPr>
          <a:xfrm>
            <a:off x="2412713" y="4483074"/>
            <a:ext cx="478270" cy="1958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66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a:t>
            </a:r>
            <a:r>
              <a:rPr lang="it-IT" b="1" dirty="0" err="1"/>
              <a:t>Δι</a:t>
            </a:r>
            <a:r>
              <a:rPr lang="it-IT" b="1" dirty="0"/>
              <a:t>ακοπή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it-IT" sz="1200" dirty="0"/>
          </a:p>
        </p:txBody>
      </p:sp>
      <p:pic>
        <p:nvPicPr>
          <p:cNvPr id="4" name="Picture 3">
            <a:extLst>
              <a:ext uri="{FF2B5EF4-FFF2-40B4-BE49-F238E27FC236}">
                <a16:creationId xmlns:a16="http://schemas.microsoft.com/office/drawing/2014/main" id="{FD1080B2-DD17-3FB3-4B73-9F081D237487}"/>
              </a:ext>
            </a:extLst>
          </p:cNvPr>
          <p:cNvPicPr>
            <a:picLocks noChangeAspect="1"/>
          </p:cNvPicPr>
          <p:nvPr/>
        </p:nvPicPr>
        <p:blipFill>
          <a:blip r:embed="rId4"/>
          <a:stretch>
            <a:fillRect/>
          </a:stretch>
        </p:blipFill>
        <p:spPr>
          <a:xfrm>
            <a:off x="194240" y="1211580"/>
            <a:ext cx="7991113" cy="2535174"/>
          </a:xfrm>
          <a:prstGeom prst="rect">
            <a:avLst/>
          </a:prstGeom>
        </p:spPr>
      </p:pic>
      <p:pic>
        <p:nvPicPr>
          <p:cNvPr id="7" name="Picture 6">
            <a:extLst>
              <a:ext uri="{FF2B5EF4-FFF2-40B4-BE49-F238E27FC236}">
                <a16:creationId xmlns:a16="http://schemas.microsoft.com/office/drawing/2014/main" id="{BDE6A014-A48E-C586-B546-23E32140B467}"/>
              </a:ext>
            </a:extLst>
          </p:cNvPr>
          <p:cNvPicPr>
            <a:picLocks noChangeAspect="1"/>
          </p:cNvPicPr>
          <p:nvPr/>
        </p:nvPicPr>
        <p:blipFill>
          <a:blip r:embed="rId5"/>
          <a:stretch>
            <a:fillRect/>
          </a:stretch>
        </p:blipFill>
        <p:spPr>
          <a:xfrm>
            <a:off x="2295818" y="3170516"/>
            <a:ext cx="3663607" cy="2409714"/>
          </a:xfrm>
          <a:prstGeom prst="rect">
            <a:avLst/>
          </a:prstGeom>
          <a:ln>
            <a:solidFill>
              <a:srgbClr val="FF0000"/>
            </a:solidFill>
            <a:prstDash val="dash"/>
          </a:ln>
        </p:spPr>
      </p:pic>
      <p:sp>
        <p:nvSpPr>
          <p:cNvPr id="8" name="Rectangle 7">
            <a:extLst>
              <a:ext uri="{FF2B5EF4-FFF2-40B4-BE49-F238E27FC236}">
                <a16:creationId xmlns:a16="http://schemas.microsoft.com/office/drawing/2014/main" id="{5BB0D41B-C415-2E15-18D1-359E071B8C47}"/>
              </a:ext>
            </a:extLst>
          </p:cNvPr>
          <p:cNvSpPr/>
          <p:nvPr/>
        </p:nvSpPr>
        <p:spPr>
          <a:xfrm>
            <a:off x="4957330" y="163452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a:endCxn id="7" idx="0"/>
          </p:cNvCxnSpPr>
          <p:nvPr/>
        </p:nvCxnSpPr>
        <p:spPr>
          <a:xfrm rot="5400000">
            <a:off x="3993726" y="1928521"/>
            <a:ext cx="1375891" cy="110809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435BEA5-DEA7-E5A9-2103-3D67131659C4}"/>
              </a:ext>
            </a:extLst>
          </p:cNvPr>
          <p:cNvSpPr/>
          <p:nvPr/>
        </p:nvSpPr>
        <p:spPr>
          <a:xfrm>
            <a:off x="2966894" y="4467661"/>
            <a:ext cx="1143287" cy="199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4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en-US" b="1" dirty="0"/>
              <a:t>–</a:t>
            </a:r>
            <a:r>
              <a:rPr lang="el-GR" b="1" dirty="0"/>
              <a:t> Επανέναρξη διαγωνισμού</a:t>
            </a:r>
            <a:endParaRPr lang="en-US" b="1" dirty="0"/>
          </a:p>
        </p:txBody>
      </p:sp>
      <p:pic>
        <p:nvPicPr>
          <p:cNvPr id="5" name="Picture 4">
            <a:extLst>
              <a:ext uri="{FF2B5EF4-FFF2-40B4-BE49-F238E27FC236}">
                <a16:creationId xmlns:a16="http://schemas.microsoft.com/office/drawing/2014/main" id="{F173CC60-175F-D5DC-E034-4C60F1DE2602}"/>
              </a:ext>
            </a:extLst>
          </p:cNvPr>
          <p:cNvPicPr>
            <a:picLocks noChangeAspect="1"/>
          </p:cNvPicPr>
          <p:nvPr/>
        </p:nvPicPr>
        <p:blipFill>
          <a:blip r:embed="rId3"/>
          <a:stretch>
            <a:fillRect/>
          </a:stretch>
        </p:blipFill>
        <p:spPr>
          <a:xfrm>
            <a:off x="229415" y="1100114"/>
            <a:ext cx="7981712" cy="2970525"/>
          </a:xfrm>
          <a:prstGeom prst="rect">
            <a:avLst/>
          </a:prstGeom>
        </p:spPr>
      </p:pic>
      <p:pic>
        <p:nvPicPr>
          <p:cNvPr id="10" name="Picture 9">
            <a:extLst>
              <a:ext uri="{FF2B5EF4-FFF2-40B4-BE49-F238E27FC236}">
                <a16:creationId xmlns:a16="http://schemas.microsoft.com/office/drawing/2014/main" id="{1309D547-C67B-1F89-23AA-5669138C1E87}"/>
              </a:ext>
            </a:extLst>
          </p:cNvPr>
          <p:cNvPicPr>
            <a:picLocks noChangeAspect="1"/>
          </p:cNvPicPr>
          <p:nvPr/>
        </p:nvPicPr>
        <p:blipFill>
          <a:blip r:embed="rId4"/>
          <a:stretch>
            <a:fillRect/>
          </a:stretch>
        </p:blipFill>
        <p:spPr>
          <a:xfrm>
            <a:off x="1806912" y="2276903"/>
            <a:ext cx="3422826" cy="1835244"/>
          </a:xfrm>
          <a:prstGeom prst="rect">
            <a:avLst/>
          </a:prstGeom>
          <a:ln>
            <a:solidFill>
              <a:schemeClr val="tx1">
                <a:lumMod val="95000"/>
                <a:lumOff val="5000"/>
              </a:schemeClr>
            </a:solidFill>
          </a:ln>
        </p:spPr>
      </p:pic>
      <p:sp>
        <p:nvSpPr>
          <p:cNvPr id="13" name="Rectangle 12">
            <a:extLst>
              <a:ext uri="{FF2B5EF4-FFF2-40B4-BE49-F238E27FC236}">
                <a16:creationId xmlns:a16="http://schemas.microsoft.com/office/drawing/2014/main" id="{15AA580A-A930-C8EA-C3C1-ED1276C964DA}"/>
              </a:ext>
            </a:extLst>
          </p:cNvPr>
          <p:cNvSpPr/>
          <p:nvPr/>
        </p:nvSpPr>
        <p:spPr>
          <a:xfrm>
            <a:off x="3200543" y="3725435"/>
            <a:ext cx="1223345" cy="2554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454068D-9876-B2A7-5C97-A48A98D17402}"/>
              </a:ext>
            </a:extLst>
          </p:cNvPr>
          <p:cNvSpPr>
            <a:spLocks noChangeAspect="1"/>
          </p:cNvSpPr>
          <p:nvPr/>
        </p:nvSpPr>
        <p:spPr bwMode="gray">
          <a:xfrm>
            <a:off x="3132650" y="36575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6" name="Rectangle 15">
            <a:extLst>
              <a:ext uri="{FF2B5EF4-FFF2-40B4-BE49-F238E27FC236}">
                <a16:creationId xmlns:a16="http://schemas.microsoft.com/office/drawing/2014/main" id="{61F2ABBD-C21D-7FCD-AE52-799D246E0E9D}"/>
              </a:ext>
            </a:extLst>
          </p:cNvPr>
          <p:cNvSpPr/>
          <p:nvPr/>
        </p:nvSpPr>
        <p:spPr>
          <a:xfrm>
            <a:off x="5965974" y="1735417"/>
            <a:ext cx="1172002" cy="2319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104F05EA-E0F5-BEF2-0029-9E560F76FB27}"/>
              </a:ext>
            </a:extLst>
          </p:cNvPr>
          <p:cNvCxnSpPr>
            <a:cxnSpLocks/>
            <a:stCxn id="16" idx="1"/>
            <a:endCxn id="10" idx="3"/>
          </p:cNvCxnSpPr>
          <p:nvPr/>
        </p:nvCxnSpPr>
        <p:spPr>
          <a:xfrm rot="10800000" flipV="1">
            <a:off x="5229738" y="1851381"/>
            <a:ext cx="736236" cy="134314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E4E87DFF-25C0-BF48-B383-513309A41E6C}"/>
              </a:ext>
            </a:extLst>
          </p:cNvPr>
          <p:cNvSpPr>
            <a:spLocks noChangeAspect="1"/>
          </p:cNvSpPr>
          <p:nvPr/>
        </p:nvSpPr>
        <p:spPr bwMode="gray">
          <a:xfrm>
            <a:off x="6952765" y="180213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0" name="Rectangle 19">
            <a:extLst>
              <a:ext uri="{FF2B5EF4-FFF2-40B4-BE49-F238E27FC236}">
                <a16:creationId xmlns:a16="http://schemas.microsoft.com/office/drawing/2014/main" id="{06A0DFE7-478A-2B1A-64B4-BFB816A59A78}"/>
              </a:ext>
            </a:extLst>
          </p:cNvPr>
          <p:cNvSpPr/>
          <p:nvPr/>
        </p:nvSpPr>
        <p:spPr>
          <a:xfrm>
            <a:off x="7137976" y="1281016"/>
            <a:ext cx="1073151"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2CC1EF9-AE47-4535-5668-385764EE74FA}"/>
              </a:ext>
            </a:extLst>
          </p:cNvPr>
          <p:cNvSpPr>
            <a:spLocks noChangeAspect="1"/>
          </p:cNvSpPr>
          <p:nvPr/>
        </p:nvSpPr>
        <p:spPr bwMode="gray">
          <a:xfrm>
            <a:off x="7905101" y="14210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7" name="Rectangle 26">
            <a:extLst>
              <a:ext uri="{FF2B5EF4-FFF2-40B4-BE49-F238E27FC236}">
                <a16:creationId xmlns:a16="http://schemas.microsoft.com/office/drawing/2014/main" id="{78262D4D-FF30-9B63-DC11-F375195B950C}"/>
              </a:ext>
            </a:extLst>
          </p:cNvPr>
          <p:cNvSpPr/>
          <p:nvPr/>
        </p:nvSpPr>
        <p:spPr>
          <a:xfrm>
            <a:off x="8022743" y="1116911"/>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4360C4E-5756-124E-7392-B8E7E999F186}"/>
              </a:ext>
            </a:extLst>
          </p:cNvPr>
          <p:cNvSpPr>
            <a:spLocks noChangeAspect="1"/>
          </p:cNvSpPr>
          <p:nvPr/>
        </p:nvSpPr>
        <p:spPr bwMode="gray">
          <a:xfrm>
            <a:off x="7906499" y="11310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rtl="0">
              <a:buClr>
                <a:srgbClr val="F15822"/>
              </a:buClr>
              <a:buFont typeface="+mj-lt"/>
              <a:buAutoNum type="arabicPeriod"/>
            </a:pPr>
            <a:r>
              <a:rPr lang="it-IT" sz="1200" dirty="0"/>
              <a:t>Κάντε κλικ στ</a:t>
            </a:r>
            <a:r>
              <a:rPr lang="el-GR" sz="1200" dirty="0" err="1"/>
              <a:t>ις</a:t>
            </a:r>
            <a:r>
              <a:rPr lang="el-GR" sz="1200" dirty="0"/>
              <a:t> τρεις τελείες</a:t>
            </a:r>
            <a:r>
              <a:rPr lang="it-IT" sz="1200" dirty="0"/>
              <a:t> •••</a:t>
            </a:r>
          </a:p>
          <a:p>
            <a:pPr marL="228600" indent="-228600" algn="just" rtl="0">
              <a:buClr>
                <a:srgbClr val="F15822"/>
              </a:buClr>
              <a:buFont typeface="+mj-lt"/>
              <a:buAutoNum type="arabicPeriod"/>
            </a:pPr>
            <a:r>
              <a:rPr lang="el-GR" sz="1200" dirty="0"/>
              <a:t>Επιλέξτε </a:t>
            </a:r>
            <a:r>
              <a:rPr lang="it-IT" sz="1200" b="1" dirty="0"/>
              <a:t>Επιλογές </a:t>
            </a:r>
            <a:r>
              <a:rPr lang="el-GR" sz="1200" b="1" dirty="0"/>
              <a:t>διαγωνισμού</a:t>
            </a:r>
          </a:p>
          <a:p>
            <a:pPr marL="228600" indent="-228600" algn="just" rtl="0">
              <a:buClr>
                <a:srgbClr val="F15822"/>
              </a:buClr>
              <a:buFont typeface="+mj-lt"/>
              <a:buAutoNum type="arabicPeriod"/>
            </a:pPr>
            <a:r>
              <a:rPr lang="el-GR" sz="1200" dirty="0"/>
              <a:t>Κάντε</a:t>
            </a:r>
            <a:r>
              <a:rPr lang="el-GR" sz="1200" b="1" dirty="0"/>
              <a:t> </a:t>
            </a:r>
            <a:r>
              <a:rPr lang="it-IT" sz="1200" dirty="0"/>
              <a:t>Κλικ</a:t>
            </a:r>
            <a:r>
              <a:rPr lang="el-GR" sz="1200" dirty="0"/>
              <a:t> στην ένδειξη </a:t>
            </a:r>
            <a:r>
              <a:rPr lang="el-GR" sz="1200" b="1" dirty="0"/>
              <a:t>Νέο άνοιγμα διαγωνισμού</a:t>
            </a:r>
            <a:r>
              <a:rPr lang="el-GR" sz="1200" dirty="0"/>
              <a:t>.</a:t>
            </a:r>
          </a:p>
          <a:p>
            <a:pPr marL="228600" indent="-228600" algn="just" rtl="0">
              <a:buClr>
                <a:srgbClr val="F15822"/>
              </a:buClr>
              <a:buFont typeface="+mj-lt"/>
              <a:buAutoNum type="arabicPeriod"/>
            </a:pPr>
            <a:r>
              <a:rPr lang="it-IT" sz="1200" dirty="0"/>
              <a:t>Ορίστε </a:t>
            </a:r>
            <a:r>
              <a:rPr lang="el-GR" sz="1200" dirty="0"/>
              <a:t>μια νέα διάρκεια ή συγκεκριμένη ημερομηνία λήξης </a:t>
            </a:r>
            <a:r>
              <a:rPr lang="it-IT" sz="1200" dirty="0"/>
              <a:t>και κάντε κλικ </a:t>
            </a:r>
            <a:r>
              <a:rPr lang="el-GR" sz="1200" dirty="0"/>
              <a:t>στην επιλογή </a:t>
            </a:r>
            <a:r>
              <a:rPr lang="el-GR" sz="1200" b="1" dirty="0"/>
              <a:t>Αποστολή για έγκριση</a:t>
            </a:r>
            <a:r>
              <a:rPr lang="el-GR" sz="1200" dirty="0"/>
              <a:t>. </a:t>
            </a:r>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5" action="ppaction://hlinksldjump"/>
              </a:rPr>
              <a:t>Έργο Προμήθευσης – μοναδικός διαγωνισμός RFI |Δημοσίευση RFI – Έγκριση Email</a:t>
            </a:r>
            <a:endParaRPr lang="en-US" sz="1200" i="1" dirty="0"/>
          </a:p>
        </p:txBody>
      </p:sp>
    </p:spTree>
    <p:extLst>
      <p:ext uri="{BB962C8B-B14F-4D97-AF65-F5344CB8AC3E}">
        <p14:creationId xmlns:p14="http://schemas.microsoft.com/office/powerpoint/2010/main" val="2139076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192893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Ειδοποίηση Απαντήσεων Προμηθευτή</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Όταν</a:t>
            </a:r>
            <a:r>
              <a:rPr lang="it-IT" sz="1200" dirty="0"/>
              <a:t> </a:t>
            </a:r>
            <a:r>
              <a:rPr lang="it-IT" sz="1200" dirty="0" err="1"/>
              <a:t>έν</a:t>
            </a:r>
            <a:r>
              <a:rPr lang="it-IT" sz="1200" dirty="0"/>
              <a:t>ας Προμηθευτής</a:t>
            </a:r>
            <a:r>
              <a:rPr lang="el-GR" sz="1200" dirty="0"/>
              <a:t> </a:t>
            </a:r>
            <a:r>
              <a:rPr lang="en-US" sz="1200" dirty="0"/>
              <a:t>υποβ</a:t>
            </a:r>
            <a:r>
              <a:rPr lang="en-US" sz="1200" dirty="0" err="1"/>
              <a:t>άλει</a:t>
            </a:r>
            <a:r>
              <a:rPr lang="el-GR" sz="1200" dirty="0"/>
              <a:t> </a:t>
            </a:r>
            <a:r>
              <a:rPr lang="it-IT" sz="1200" dirty="0" err="1"/>
              <a:t>την</a:t>
            </a:r>
            <a:r>
              <a:rPr lang="it-IT" sz="1200" dirty="0"/>
              <a:t> απ</a:t>
            </a:r>
            <a:r>
              <a:rPr lang="it-IT" sz="1200" dirty="0" err="1"/>
              <a:t>άντησή</a:t>
            </a:r>
            <a:r>
              <a:rPr lang="it-IT" sz="1200" dirty="0"/>
              <a:t> </a:t>
            </a:r>
            <a:r>
              <a:rPr lang="it-IT" sz="1200" dirty="0" err="1"/>
              <a:t>του</a:t>
            </a:r>
            <a:r>
              <a:rPr lang="it-IT" sz="1200" dirty="0"/>
              <a:t>, ο </a:t>
            </a:r>
            <a:r>
              <a:rPr lang="el-GR" sz="1200" dirty="0"/>
              <a:t>Υπεύθυνος</a:t>
            </a:r>
            <a:r>
              <a:rPr lang="it-IT" sz="1200" dirty="0"/>
              <a:t> </a:t>
            </a:r>
            <a:r>
              <a:rPr lang="it-IT" sz="1200" dirty="0" err="1"/>
              <a:t>του</a:t>
            </a:r>
            <a:r>
              <a:rPr lang="it-IT" sz="1200" dirty="0"/>
              <a:t> </a:t>
            </a:r>
            <a:r>
              <a:rPr lang="it-IT" sz="1200" dirty="0" err="1"/>
              <a:t>Έργου</a:t>
            </a:r>
            <a:r>
              <a:rPr lang="it-IT" sz="1200" dirty="0"/>
              <a:t> λαμβ</a:t>
            </a:r>
            <a:r>
              <a:rPr lang="it-IT" sz="1200" dirty="0" err="1"/>
              <a:t>άνει</a:t>
            </a:r>
            <a:r>
              <a:rPr lang="it-IT" sz="1200" dirty="0"/>
              <a:t> </a:t>
            </a:r>
            <a:r>
              <a:rPr lang="it-IT" sz="1200" dirty="0" err="1"/>
              <a:t>μι</a:t>
            </a:r>
            <a:r>
              <a:rPr lang="it-IT" sz="1200" dirty="0"/>
              <a:t>α ειδοποίηση μέσω email, </a:t>
            </a:r>
            <a:r>
              <a:rPr lang="el-GR" sz="1200" dirty="0"/>
              <a:t>και ενημερώνεται ότι έχει υποβληθεί μια απάντηση από τον συμμετέχοντα.</a:t>
            </a:r>
            <a:endParaRPr lang="it-IT" sz="1200" dirty="0"/>
          </a:p>
          <a:p>
            <a:pPr algn="l" rtl="0">
              <a:buClr>
                <a:srgbClr val="F15822"/>
              </a:buClr>
            </a:pPr>
            <a:endParaRPr lang="it-IT" sz="1200" dirty="0"/>
          </a:p>
          <a:p>
            <a:pPr algn="l" rtl="0">
              <a:buClr>
                <a:srgbClr val="F15822"/>
              </a:buClr>
            </a:pPr>
            <a:endParaRPr lang="it-IT" sz="1200" dirty="0"/>
          </a:p>
        </p:txBody>
      </p:sp>
      <p:pic>
        <p:nvPicPr>
          <p:cNvPr id="6" name="Picture 5">
            <a:extLst>
              <a:ext uri="{FF2B5EF4-FFF2-40B4-BE49-F238E27FC236}">
                <a16:creationId xmlns:a16="http://schemas.microsoft.com/office/drawing/2014/main" id="{391DD1E9-DC7C-7728-A989-166447343E4E}"/>
              </a:ext>
            </a:extLst>
          </p:cNvPr>
          <p:cNvPicPr>
            <a:picLocks noChangeAspect="1"/>
          </p:cNvPicPr>
          <p:nvPr/>
        </p:nvPicPr>
        <p:blipFill>
          <a:blip r:embed="rId3"/>
          <a:stretch>
            <a:fillRect/>
          </a:stretch>
        </p:blipFill>
        <p:spPr>
          <a:xfrm>
            <a:off x="319087" y="1176337"/>
            <a:ext cx="7830668" cy="1995487"/>
          </a:xfrm>
          <a:prstGeom prst="rect">
            <a:avLst/>
          </a:prstGeom>
        </p:spPr>
      </p:pic>
    </p:spTree>
    <p:extLst>
      <p:ext uri="{BB962C8B-B14F-4D97-AF65-F5344CB8AC3E}">
        <p14:creationId xmlns:p14="http://schemas.microsoft.com/office/powerpoint/2010/main" val="325687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3800A9-FF18-21F5-389C-0A76BE1777BA}"/>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B7581146-AB09-AD2F-E99A-E34631D521B8}"/>
              </a:ext>
            </a:extLst>
          </p:cNvPr>
          <p:cNvSpPr>
            <a:spLocks noGrp="1"/>
          </p:cNvSpPr>
          <p:nvPr>
            <p:ph type="body" sz="quarter" idx="14"/>
          </p:nvPr>
        </p:nvSpPr>
        <p:spPr/>
        <p:txBody>
          <a:bodyPr/>
          <a:lstStyle/>
          <a:p>
            <a:pPr algn="l" rtl="0"/>
            <a:r>
              <a:rPr lang="it-IT" dirty="0" err="1"/>
              <a:t>Διε</a:t>
            </a:r>
            <a:r>
              <a:rPr lang="it-IT" dirty="0"/>
              <a:t>παφή χρήστη</a:t>
            </a:r>
            <a:endParaRPr lang="en-US" dirty="0"/>
          </a:p>
        </p:txBody>
      </p:sp>
      <p:sp>
        <p:nvSpPr>
          <p:cNvPr id="4" name="Text Placeholder 3">
            <a:extLst>
              <a:ext uri="{FF2B5EF4-FFF2-40B4-BE49-F238E27FC236}">
                <a16:creationId xmlns:a16="http://schemas.microsoft.com/office/drawing/2014/main" id="{172129E1-AD4F-E71A-4ABD-6505640EE3C0}"/>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6471A1F7-97FC-96C0-110C-C031AD8E697E}"/>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1AB4CAA0-9CEC-DC92-C761-FB85D52B8E2A}"/>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EE5962D9-C7F6-D22A-1AC7-51A24AFC5DE6}"/>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05F579CE-A62A-4FA1-177D-F033E39764E4}"/>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F746E4E6-9EE0-6F7B-41AD-991FE418FD1C}"/>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37000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215597" y="317505"/>
            <a:ext cx="11466287"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Ά</a:t>
            </a:r>
            <a:r>
              <a:rPr lang="it-IT" b="1" dirty="0" err="1"/>
              <a:t>νοι</a:t>
            </a:r>
            <a:r>
              <a:rPr lang="el-GR" b="1" dirty="0" err="1"/>
              <a:t>γμα</a:t>
            </a:r>
            <a:r>
              <a:rPr lang="el-GR" b="1" dirty="0"/>
              <a:t> </a:t>
            </a:r>
            <a:r>
              <a:rPr lang="it-IT" b="1" dirty="0"/>
              <a:t>Φ</a:t>
            </a:r>
            <a:r>
              <a:rPr lang="el-GR" b="1" dirty="0" err="1"/>
              <a:t>ακέλων</a:t>
            </a:r>
            <a:r>
              <a:rPr lang="el-GR" b="1" dirty="0"/>
              <a:t> </a:t>
            </a:r>
            <a:r>
              <a:rPr lang="it-IT" b="1" dirty="0"/>
              <a:t>(1/2)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3" action="ppaction://hlinksldjump"/>
              </a:rPr>
              <a:t> Έργο Προμήθευσης – μοναδικός διαγωνισμός RFI |Αλλαγές Χρονοδιαγράμματος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rtl="0">
              <a:buClr>
                <a:srgbClr val="F15822"/>
              </a:buClr>
            </a:pPr>
            <a:r>
              <a:rPr lang="en-US" sz="1200" dirty="0" err="1"/>
              <a:t>Γι</a:t>
            </a:r>
            <a:r>
              <a:rPr lang="en-US" sz="1200" dirty="0"/>
              <a:t>α να δείτε τις προσφορές προμηθευτών:</a:t>
            </a:r>
            <a:endParaRPr lang="it-IT" sz="1200" dirty="0"/>
          </a:p>
          <a:p>
            <a:pPr marL="228600" indent="-228600" algn="just" rtl="0">
              <a:buClr>
                <a:srgbClr val="F15822"/>
              </a:buClr>
              <a:buFont typeface="+mj-lt"/>
              <a:buAutoNum type="arabicPeriod"/>
            </a:pPr>
            <a:r>
              <a:rPr lang="el-GR" sz="1200" b="1" dirty="0"/>
              <a:t>Ορίστε σε ενεργοποιήθηκε </a:t>
            </a:r>
            <a:r>
              <a:rPr lang="el-GR" sz="1200" dirty="0"/>
              <a:t>την εργασία </a:t>
            </a:r>
            <a:r>
              <a:rPr lang="el-GR" sz="1200" i="1" dirty="0"/>
              <a:t>Μετά το κλείσιμο της εκδήλωσης, ανοίξτε τον φάκελο</a:t>
            </a:r>
          </a:p>
          <a:p>
            <a:pPr marL="228600" indent="-228600" algn="just"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a:t>Άνοιγμα Φακέλου.</a:t>
            </a:r>
            <a:endParaRPr lang="it-IT" sz="1200" b="1" dirty="0"/>
          </a:p>
          <a:p>
            <a:pPr marL="228600" indent="-228600" algn="just" rtl="0">
              <a:buClr>
                <a:srgbClr val="F15822"/>
              </a:buClr>
              <a:buFont typeface="+mj-lt"/>
              <a:buAutoNum type="arabicPeriod"/>
            </a:pPr>
            <a:endParaRPr lang="it-IT" sz="1200" dirty="0"/>
          </a:p>
          <a:p>
            <a:pPr marL="228600" indent="-228600" algn="just" rtl="0">
              <a:buClr>
                <a:srgbClr val="F15822"/>
              </a:buClr>
              <a:buFont typeface="+mj-lt"/>
              <a:buAutoNum type="arabicPeriod"/>
            </a:pPr>
            <a:endParaRPr lang="en-US" sz="1200" dirty="0"/>
          </a:p>
        </p:txBody>
      </p:sp>
      <p:pic>
        <p:nvPicPr>
          <p:cNvPr id="9" name="Picture 8">
            <a:extLst>
              <a:ext uri="{FF2B5EF4-FFF2-40B4-BE49-F238E27FC236}">
                <a16:creationId xmlns:a16="http://schemas.microsoft.com/office/drawing/2014/main" id="{70C307AB-EC30-54FD-4BE4-25E1080654C5}"/>
              </a:ext>
            </a:extLst>
          </p:cNvPr>
          <p:cNvPicPr>
            <a:picLocks noChangeAspect="1"/>
          </p:cNvPicPr>
          <p:nvPr/>
        </p:nvPicPr>
        <p:blipFill>
          <a:blip r:embed="rId4"/>
          <a:stretch>
            <a:fillRect/>
          </a:stretch>
        </p:blipFill>
        <p:spPr>
          <a:xfrm>
            <a:off x="1022126" y="2621657"/>
            <a:ext cx="6747106" cy="2994212"/>
          </a:xfrm>
          <a:prstGeom prst="rect">
            <a:avLst/>
          </a:prstGeom>
        </p:spPr>
      </p:pic>
      <p:pic>
        <p:nvPicPr>
          <p:cNvPr id="11" name="Picture 10">
            <a:extLst>
              <a:ext uri="{FF2B5EF4-FFF2-40B4-BE49-F238E27FC236}">
                <a16:creationId xmlns:a16="http://schemas.microsoft.com/office/drawing/2014/main" id="{DE49D0DE-CA36-2FFD-F1DF-F6A6D619A191}"/>
              </a:ext>
            </a:extLst>
          </p:cNvPr>
          <p:cNvPicPr>
            <a:picLocks noChangeAspect="1"/>
          </p:cNvPicPr>
          <p:nvPr/>
        </p:nvPicPr>
        <p:blipFill>
          <a:blip r:embed="rId5"/>
          <a:stretch>
            <a:fillRect/>
          </a:stretch>
        </p:blipFill>
        <p:spPr>
          <a:xfrm>
            <a:off x="215597" y="1110966"/>
            <a:ext cx="7977058" cy="1336669"/>
          </a:xfrm>
          <a:prstGeom prst="rect">
            <a:avLst/>
          </a:prstGeom>
        </p:spPr>
      </p:pic>
      <p:sp>
        <p:nvSpPr>
          <p:cNvPr id="12" name="Rectangle 5">
            <a:extLst>
              <a:ext uri="{FF2B5EF4-FFF2-40B4-BE49-F238E27FC236}">
                <a16:creationId xmlns:a16="http://schemas.microsoft.com/office/drawing/2014/main" id="{76932740-BE39-B6EF-E672-CCF868399674}"/>
              </a:ext>
            </a:extLst>
          </p:cNvPr>
          <p:cNvSpPr/>
          <p:nvPr/>
        </p:nvSpPr>
        <p:spPr>
          <a:xfrm>
            <a:off x="6832259" y="1284988"/>
            <a:ext cx="707711"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CC1B4EE-117A-2D6C-9A21-ED69B22F389D}"/>
              </a:ext>
            </a:extLst>
          </p:cNvPr>
          <p:cNvSpPr>
            <a:spLocks noChangeAspect="1"/>
          </p:cNvSpPr>
          <p:nvPr/>
        </p:nvSpPr>
        <p:spPr bwMode="gray">
          <a:xfrm>
            <a:off x="6737328" y="15263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5" name="Rectangle 5">
            <a:extLst>
              <a:ext uri="{FF2B5EF4-FFF2-40B4-BE49-F238E27FC236}">
                <a16:creationId xmlns:a16="http://schemas.microsoft.com/office/drawing/2014/main" id="{68F80BF8-EBD8-729F-FBB3-93499AE5735D}"/>
              </a:ext>
            </a:extLst>
          </p:cNvPr>
          <p:cNvSpPr/>
          <p:nvPr/>
        </p:nvSpPr>
        <p:spPr>
          <a:xfrm>
            <a:off x="6336734" y="5188806"/>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BB885B4-F9F7-B906-9E9C-7F5DF606AAFB}"/>
              </a:ext>
            </a:extLst>
          </p:cNvPr>
          <p:cNvSpPr>
            <a:spLocks noChangeAspect="1"/>
          </p:cNvSpPr>
          <p:nvPr/>
        </p:nvSpPr>
        <p:spPr bwMode="gray">
          <a:xfrm>
            <a:off x="7054026" y="51209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5095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365867" y="317505"/>
            <a:ext cx="11316017"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Ά</a:t>
            </a:r>
            <a:r>
              <a:rPr lang="it-IT" b="1" dirty="0" err="1"/>
              <a:t>νοι</a:t>
            </a:r>
            <a:r>
              <a:rPr lang="el-GR" b="1" dirty="0" err="1"/>
              <a:t>γμα</a:t>
            </a:r>
            <a:r>
              <a:rPr lang="el-GR" b="1" dirty="0"/>
              <a:t> </a:t>
            </a:r>
            <a:r>
              <a:rPr lang="it-IT" b="1" dirty="0"/>
              <a:t>Φ</a:t>
            </a:r>
            <a:r>
              <a:rPr lang="el-GR" b="1" dirty="0" err="1"/>
              <a:t>ακέλων</a:t>
            </a:r>
            <a:r>
              <a:rPr lang="el-GR" b="1" dirty="0"/>
              <a:t> </a:t>
            </a:r>
            <a:r>
              <a:rPr lang="it-IT" b="1" dirty="0"/>
              <a:t>(2/2)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l" rtl="0">
              <a:buClr>
                <a:srgbClr val="F15822"/>
              </a:buClr>
              <a:buFont typeface="+mj-lt"/>
              <a:buAutoNum type="arabicPeriod"/>
            </a:pPr>
            <a:r>
              <a:rPr lang="el-GR" sz="1200" dirty="0"/>
              <a:t>Ο αγοραστής μπορεί να αποφασίσει αν θα σταλούν ενημερωτικά </a:t>
            </a:r>
            <a:r>
              <a:rPr lang="en-US" sz="1200" dirty="0"/>
              <a:t>email </a:t>
            </a:r>
            <a:r>
              <a:rPr lang="el-GR" sz="1200" dirty="0"/>
              <a:t>στους συμμετέχοντες για το άνοιγμα των φακέλων.</a:t>
            </a:r>
            <a:endParaRPr lang="it-IT" sz="1200" dirty="0"/>
          </a:p>
          <a:p>
            <a:pPr marL="228600" indent="-228600" algn="l"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err="1"/>
              <a:t>Ανοιγμα</a:t>
            </a:r>
            <a:r>
              <a:rPr lang="el-GR" sz="1200" b="1" dirty="0"/>
              <a:t> φακέλου</a:t>
            </a:r>
            <a:endParaRPr lang="it-IT" sz="1200" b="1" dirty="0"/>
          </a:p>
          <a:p>
            <a:pPr marL="228600" indent="-228600">
              <a:buClr>
                <a:srgbClr val="F15822"/>
              </a:buClr>
              <a:buFont typeface="+mj-lt"/>
              <a:buAutoNum type="arabicPeriod"/>
            </a:pPr>
            <a:r>
              <a:rPr lang="el-GR" sz="1200" dirty="0"/>
              <a:t>Μετά το άνοιγμα του φακέλου, </a:t>
            </a:r>
            <a:r>
              <a:rPr lang="el-GR" sz="1200" b="1" dirty="0"/>
              <a:t>Ορίστε σε ολοκληρωμένο  </a:t>
            </a:r>
            <a:r>
              <a:rPr lang="el-GR" sz="1200" dirty="0"/>
              <a:t>την εργασία </a:t>
            </a:r>
            <a:r>
              <a:rPr lang="el-GR" sz="1200" i="1" dirty="0"/>
              <a:t>Μετά το κλείσιμο της εκδήλωσης, ανοίξτε τον φάκελο</a:t>
            </a:r>
            <a:endParaRPr lang="it-IT" sz="1200" i="1" dirty="0"/>
          </a:p>
          <a:p>
            <a:pPr>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el-GR" sz="1200" i="1" dirty="0"/>
          </a:p>
          <a:p>
            <a:pPr marL="228600" indent="-228600" algn="l" rtl="0">
              <a:buClr>
                <a:srgbClr val="F15822"/>
              </a:buClr>
              <a:buFont typeface="+mj-lt"/>
              <a:buAutoNum type="arabicPeriod"/>
            </a:pPr>
            <a:endParaRPr lang="it-IT" sz="1200" b="1" dirty="0"/>
          </a:p>
          <a:p>
            <a:pPr marL="228600" indent="-228600" algn="l" rtl="0">
              <a:buClr>
                <a:srgbClr val="F15822"/>
              </a:buClr>
              <a:buFont typeface="+mj-lt"/>
              <a:buAutoNum type="arabicPeriod"/>
            </a:pPr>
            <a:endParaRPr lang="en-US" sz="1200" dirty="0"/>
          </a:p>
        </p:txBody>
      </p:sp>
      <p:pic>
        <p:nvPicPr>
          <p:cNvPr id="10" name="Picture 9">
            <a:extLst>
              <a:ext uri="{FF2B5EF4-FFF2-40B4-BE49-F238E27FC236}">
                <a16:creationId xmlns:a16="http://schemas.microsoft.com/office/drawing/2014/main" id="{AD517D52-AB3E-488F-5A63-63328119FFBA}"/>
              </a:ext>
            </a:extLst>
          </p:cNvPr>
          <p:cNvPicPr>
            <a:picLocks noChangeAspect="1"/>
          </p:cNvPicPr>
          <p:nvPr/>
        </p:nvPicPr>
        <p:blipFill>
          <a:blip r:embed="rId3"/>
          <a:stretch>
            <a:fillRect/>
          </a:stretch>
        </p:blipFill>
        <p:spPr>
          <a:xfrm>
            <a:off x="190785" y="1079500"/>
            <a:ext cx="8052331" cy="2469007"/>
          </a:xfrm>
          <a:prstGeom prst="rect">
            <a:avLst/>
          </a:prstGeom>
        </p:spPr>
      </p:pic>
      <p:sp>
        <p:nvSpPr>
          <p:cNvPr id="12" name="Rectangle 5">
            <a:extLst>
              <a:ext uri="{FF2B5EF4-FFF2-40B4-BE49-F238E27FC236}">
                <a16:creationId xmlns:a16="http://schemas.microsoft.com/office/drawing/2014/main" id="{383F1823-C892-AD70-0C9C-C43CFF4DE0AC}"/>
              </a:ext>
            </a:extLst>
          </p:cNvPr>
          <p:cNvSpPr/>
          <p:nvPr/>
        </p:nvSpPr>
        <p:spPr>
          <a:xfrm>
            <a:off x="7391801" y="1099015"/>
            <a:ext cx="851315" cy="2440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C5026B6-5C43-D4A2-6BE8-F25649D395B6}"/>
              </a:ext>
            </a:extLst>
          </p:cNvPr>
          <p:cNvSpPr>
            <a:spLocks noChangeAspect="1"/>
          </p:cNvSpPr>
          <p:nvPr/>
        </p:nvSpPr>
        <p:spPr bwMode="gray">
          <a:xfrm>
            <a:off x="7323908" y="10173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endCxn id="12" idx="2"/>
          </p:cNvCxnSpPr>
          <p:nvPr/>
        </p:nvCxnSpPr>
        <p:spPr>
          <a:xfrm flipV="1">
            <a:off x="1856509" y="1343025"/>
            <a:ext cx="5960950" cy="21171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5">
            <a:extLst>
              <a:ext uri="{FF2B5EF4-FFF2-40B4-BE49-F238E27FC236}">
                <a16:creationId xmlns:a16="http://schemas.microsoft.com/office/drawing/2014/main" id="{393482E3-5860-20CD-D63F-3E3E5CE7B3FD}"/>
              </a:ext>
            </a:extLst>
          </p:cNvPr>
          <p:cNvSpPr/>
          <p:nvPr/>
        </p:nvSpPr>
        <p:spPr>
          <a:xfrm>
            <a:off x="365867" y="3317584"/>
            <a:ext cx="1490642" cy="230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83EE152-03F9-5FDA-EA99-3105B2B6858C}"/>
              </a:ext>
            </a:extLst>
          </p:cNvPr>
          <p:cNvSpPr>
            <a:spLocks noChangeAspect="1"/>
          </p:cNvSpPr>
          <p:nvPr/>
        </p:nvSpPr>
        <p:spPr bwMode="gray">
          <a:xfrm>
            <a:off x="291714" y="34575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7" name="Picture 26">
            <a:extLst>
              <a:ext uri="{FF2B5EF4-FFF2-40B4-BE49-F238E27FC236}">
                <a16:creationId xmlns:a16="http://schemas.microsoft.com/office/drawing/2014/main" id="{82A532D8-053A-E50E-4E14-BB68F4EA53C8}"/>
              </a:ext>
            </a:extLst>
          </p:cNvPr>
          <p:cNvPicPr>
            <a:picLocks noChangeAspect="1"/>
          </p:cNvPicPr>
          <p:nvPr/>
        </p:nvPicPr>
        <p:blipFill>
          <a:blip r:embed="rId4"/>
          <a:stretch>
            <a:fillRect/>
          </a:stretch>
        </p:blipFill>
        <p:spPr>
          <a:xfrm>
            <a:off x="139700" y="3858249"/>
            <a:ext cx="8052331" cy="1995022"/>
          </a:xfrm>
          <a:prstGeom prst="rect">
            <a:avLst/>
          </a:prstGeom>
        </p:spPr>
      </p:pic>
      <p:sp>
        <p:nvSpPr>
          <p:cNvPr id="28" name="Rectangle 5">
            <a:extLst>
              <a:ext uri="{FF2B5EF4-FFF2-40B4-BE49-F238E27FC236}">
                <a16:creationId xmlns:a16="http://schemas.microsoft.com/office/drawing/2014/main" id="{D6988413-ED1E-C628-92C7-456B070AA292}"/>
              </a:ext>
            </a:extLst>
          </p:cNvPr>
          <p:cNvSpPr/>
          <p:nvPr/>
        </p:nvSpPr>
        <p:spPr>
          <a:xfrm>
            <a:off x="6484289" y="5383285"/>
            <a:ext cx="1144947" cy="2139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DB1FF41-FD58-7D31-877E-78841C0B76DF}"/>
              </a:ext>
            </a:extLst>
          </p:cNvPr>
          <p:cNvSpPr>
            <a:spLocks noChangeAspect="1"/>
          </p:cNvSpPr>
          <p:nvPr/>
        </p:nvSpPr>
        <p:spPr bwMode="gray">
          <a:xfrm>
            <a:off x="6407784" y="5331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503255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B573B-2B07-B1E4-3CC7-030771CAD4B8}"/>
              </a:ext>
            </a:extLst>
          </p:cNvPr>
          <p:cNvPicPr>
            <a:picLocks noChangeAspect="1"/>
          </p:cNvPicPr>
          <p:nvPr/>
        </p:nvPicPr>
        <p:blipFill>
          <a:blip r:embed="rId3"/>
          <a:stretch>
            <a:fillRect/>
          </a:stretch>
        </p:blipFill>
        <p:spPr>
          <a:xfrm>
            <a:off x="238125" y="1196678"/>
            <a:ext cx="7831674" cy="305147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Έλεγχος Απαντήσεων </a:t>
            </a:r>
            <a:r>
              <a:rPr lang="it-IT" b="1" dirty="0" err="1"/>
              <a:t>Προμηθευτ</a:t>
            </a:r>
            <a:r>
              <a:rPr lang="el-GR" b="1" dirty="0" err="1"/>
              <a:t>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Μετά το άνοιγμα του φακέλου, ο αγοραστής μπορεί να δει τις απαντήσεις των προμηθευτών.</a:t>
            </a:r>
          </a:p>
          <a:p>
            <a:pPr marL="228600" indent="-228600" algn="just" rtl="0">
              <a:buClr>
                <a:srgbClr val="F15822"/>
              </a:buClr>
              <a:buFont typeface="+mj-lt"/>
              <a:buAutoNum type="arabicPeriod"/>
            </a:pPr>
            <a:r>
              <a:rPr lang="el-GR" sz="1200"/>
              <a:t>Μεταβείτε στην ενότητα </a:t>
            </a:r>
            <a:r>
              <a:rPr lang="en-US" sz="1200" b="1" err="1"/>
              <a:t>Ερωτήσεις</a:t>
            </a:r>
            <a:r>
              <a:rPr lang="en-US" sz="1200" b="1"/>
              <a:t>, </a:t>
            </a:r>
            <a:r>
              <a:rPr lang="el-GR" sz="1200" b="1"/>
              <a:t>προυποθεσεις</a:t>
            </a:r>
            <a:r>
              <a:rPr lang="en-US" sz="1200" b="1"/>
              <a:t> και </a:t>
            </a:r>
            <a:r>
              <a:rPr lang="en-US" sz="1200" b="1" err="1"/>
              <a:t>συνημμέν</a:t>
            </a:r>
            <a:r>
              <a:rPr lang="en-US" sz="1200" b="1"/>
              <a:t>α</a:t>
            </a:r>
            <a:r>
              <a:rPr lang="en-US" sz="1200"/>
              <a:t> και κάντε κλικ στο</a:t>
            </a:r>
            <a:r>
              <a:rPr lang="el-GR" sz="1200"/>
              <a:t>ν </a:t>
            </a:r>
            <a:r>
              <a:rPr lang="el-GR" sz="1200" b="1" err="1"/>
              <a:t>φακελο</a:t>
            </a:r>
            <a:r>
              <a:rPr lang="el-GR" sz="1200" b="1"/>
              <a:t> </a:t>
            </a:r>
            <a:r>
              <a:rPr lang="en-US" sz="1200" err="1"/>
              <a:t>γι</a:t>
            </a:r>
            <a:r>
              <a:rPr lang="en-US" sz="1200"/>
              <a:t>α </a:t>
            </a:r>
            <a:r>
              <a:rPr lang="el-GR" sz="1200"/>
              <a:t>να δείτε όλες τις ερωτήσεις / απαιτήσεις που περιλαμβάνονται</a:t>
            </a:r>
            <a:r>
              <a:rPr lang="en-US" sz="1200"/>
              <a:t>.</a:t>
            </a:r>
          </a:p>
          <a:p>
            <a:pPr marL="228600" indent="-228600" algn="just" rtl="0">
              <a:buClr>
                <a:srgbClr val="F15822"/>
              </a:buClr>
              <a:buFont typeface="+mj-lt"/>
              <a:buAutoNum type="arabicPeriod"/>
            </a:pPr>
            <a:r>
              <a:rPr lang="en-US" sz="1200"/>
              <a:t>Κάντε </a:t>
            </a:r>
            <a:r>
              <a:rPr lang="en-US" sz="1200" b="1"/>
              <a:t>κλικ στα συνημμένα </a:t>
            </a:r>
            <a:r>
              <a:rPr lang="en-US" sz="1200"/>
              <a:t>που έχουν μεταφορτωθεί από τους Προμηθευτές </a:t>
            </a:r>
            <a:r>
              <a:rPr lang="el-GR" sz="1200"/>
              <a:t>και </a:t>
            </a:r>
            <a:r>
              <a:rPr lang="en-US" sz="1200"/>
              <a:t>α</a:t>
            </a:r>
            <a:r>
              <a:rPr lang="en-US" sz="1200" err="1"/>
              <a:t>υτομάτως</a:t>
            </a:r>
            <a:r>
              <a:rPr lang="el-GR" sz="1200"/>
              <a:t> </a:t>
            </a:r>
            <a:r>
              <a:rPr lang="en-US" sz="1200"/>
              <a:t>κα</a:t>
            </a:r>
            <a:r>
              <a:rPr lang="en-US" sz="1200" err="1"/>
              <a:t>τε</a:t>
            </a:r>
            <a:r>
              <a:rPr lang="en-US" sz="1200"/>
              <a:t>βάστε τα.</a:t>
            </a:r>
          </a:p>
        </p:txBody>
      </p:sp>
      <p:sp>
        <p:nvSpPr>
          <p:cNvPr id="11" name="Rectangle 5">
            <a:extLst>
              <a:ext uri="{FF2B5EF4-FFF2-40B4-BE49-F238E27FC236}">
                <a16:creationId xmlns:a16="http://schemas.microsoft.com/office/drawing/2014/main" id="{230FF9AF-BDA5-9C4F-BB33-813314C1A067}"/>
              </a:ext>
            </a:extLst>
          </p:cNvPr>
          <p:cNvSpPr/>
          <p:nvPr/>
        </p:nvSpPr>
        <p:spPr>
          <a:xfrm>
            <a:off x="282449" y="2156782"/>
            <a:ext cx="1574926" cy="3578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214556" y="20960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514B2A4B-7121-2DEE-8BF2-982949A39DAE}"/>
              </a:ext>
            </a:extLst>
          </p:cNvPr>
          <p:cNvSpPr/>
          <p:nvPr/>
        </p:nvSpPr>
        <p:spPr>
          <a:xfrm>
            <a:off x="2614562" y="2666436"/>
            <a:ext cx="702415" cy="192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546669" y="25985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86638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4F0B3-53CB-2350-0B9C-6DCDE85F1FB7}"/>
              </a:ext>
            </a:extLst>
          </p:cNvPr>
          <p:cNvPicPr>
            <a:picLocks noChangeAspect="1"/>
          </p:cNvPicPr>
          <p:nvPr/>
        </p:nvPicPr>
        <p:blipFill>
          <a:blip r:embed="rId3"/>
          <a:stretch>
            <a:fillRect/>
          </a:stretch>
        </p:blipFill>
        <p:spPr>
          <a:xfrm>
            <a:off x="263104" y="1358597"/>
            <a:ext cx="7910464" cy="19776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Λήψη των συνημμένων που υπέβαλαν οι προμηθευτές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χρήστης μπορεί εύκολα να κατεβάσει όλα τα συνημμένα αρχεία που υπέβαλε ο προμηθευτής/οι προμηθευτές σε λίγα βήματα.</a:t>
            </a:r>
          </a:p>
          <a:p>
            <a:pPr algn="just" rtl="0">
              <a:buClr>
                <a:srgbClr val="F15822"/>
              </a:buClr>
            </a:pPr>
            <a:r>
              <a:rPr lang="el-GR" sz="1200"/>
              <a:t>Μέσα από τη σελίδα του διαγωνισμού </a:t>
            </a:r>
            <a:r>
              <a:rPr lang="en-US" sz="1200"/>
              <a:t>:</a:t>
            </a:r>
          </a:p>
          <a:p>
            <a:pPr marL="228600" indent="-228600" algn="just" rtl="0">
              <a:buClr>
                <a:srgbClr val="F15822"/>
              </a:buClr>
              <a:buFont typeface="+mj-lt"/>
              <a:buAutoNum type="arabicPeriod"/>
            </a:pPr>
            <a:r>
              <a:rPr lang="el-GR" sz="1200"/>
              <a:t>Κάντε κλικ στις τρεις τελείες</a:t>
            </a:r>
            <a:r>
              <a:rPr lang="en-US" sz="1200"/>
              <a:t> </a:t>
            </a:r>
            <a:r>
              <a:rPr lang="en-US" sz="1800" b="1"/>
              <a:t>…</a:t>
            </a:r>
          </a:p>
          <a:p>
            <a:pPr marL="228600" indent="-228600" algn="just" rtl="0">
              <a:buClr>
                <a:srgbClr val="F15822"/>
              </a:buClr>
              <a:buFont typeface="+mj-lt"/>
              <a:buAutoNum type="arabicPeriod"/>
            </a:pPr>
            <a:r>
              <a:rPr lang="el-GR" sz="1200"/>
              <a:t>Κάντε κλικ στο </a:t>
            </a:r>
            <a:r>
              <a:rPr lang="el-GR" sz="1200" b="1"/>
              <a:t>Λήψη πληροφοριών προμηθευτή</a:t>
            </a:r>
            <a:r>
              <a:rPr lang="el-GR" sz="1200"/>
              <a:t>,</a:t>
            </a:r>
            <a:endParaRPr lang="en-US" sz="1200"/>
          </a:p>
          <a:p>
            <a:pPr marL="228600" indent="-228600" algn="just" rtl="0">
              <a:buClr>
                <a:srgbClr val="F15822"/>
              </a:buClr>
              <a:buFont typeface="+mj-lt"/>
              <a:buAutoNum type="arabicPeriod"/>
            </a:pPr>
            <a:r>
              <a:rPr lang="el-GR" sz="1200"/>
              <a:t>Κάντε κλικ στο κουμπί </a:t>
            </a:r>
            <a:r>
              <a:rPr lang="el-GR" sz="1200" b="1"/>
              <a:t>Λήψη συνημμένων προμηθευτή.</a:t>
            </a:r>
          </a:p>
          <a:p>
            <a:pPr marL="228600" indent="-228600" algn="just" rtl="0">
              <a:buClr>
                <a:srgbClr val="F15822"/>
              </a:buClr>
              <a:buFont typeface="+mj-lt"/>
              <a:buAutoNum type="arabicPeriod"/>
            </a:pPr>
            <a:endParaRPr lang="el-GR" sz="1200" b="1"/>
          </a:p>
          <a:p>
            <a:pPr algn="just" rtl="0">
              <a:buClr>
                <a:srgbClr val="F15822"/>
              </a:buClr>
            </a:pPr>
            <a:r>
              <a:rPr lang="el-GR" sz="1200"/>
              <a:t>Θα ανοίξει ένα νέο παράθυρο όπως φαίνεται στην επόμενη διαφάνεια.</a:t>
            </a:r>
          </a:p>
          <a:p>
            <a:pPr algn="just" rtl="0">
              <a:buClr>
                <a:srgbClr val="F15822"/>
              </a:buClr>
            </a:pP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5753100" y="2735300"/>
            <a:ext cx="1284636" cy="265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14B2A4B-7121-2DEE-8BF2-982949A39DAE}"/>
              </a:ext>
            </a:extLst>
          </p:cNvPr>
          <p:cNvSpPr/>
          <p:nvPr/>
        </p:nvSpPr>
        <p:spPr>
          <a:xfrm>
            <a:off x="7833680" y="1438275"/>
            <a:ext cx="287074" cy="113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5672266" y="26777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DE8CE9C0-7F76-2848-F839-BD80C957173C}"/>
              </a:ext>
            </a:extLst>
          </p:cNvPr>
          <p:cNvSpPr/>
          <p:nvPr/>
        </p:nvSpPr>
        <p:spPr>
          <a:xfrm>
            <a:off x="7066311" y="2562226"/>
            <a:ext cx="939481"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EDA1B4D-ECB1-1E83-2EAC-865B4290BB89}"/>
              </a:ext>
            </a:extLst>
          </p:cNvPr>
          <p:cNvSpPr>
            <a:spLocks noChangeAspect="1"/>
          </p:cNvSpPr>
          <p:nvPr/>
        </p:nvSpPr>
        <p:spPr bwMode="gray">
          <a:xfrm>
            <a:off x="7937899" y="24943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7765787" y="13703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6581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5BBC2E-EE84-A26B-F7C3-86CED0F2E8DF}"/>
              </a:ext>
            </a:extLst>
          </p:cNvPr>
          <p:cNvPicPr>
            <a:picLocks noChangeAspect="1"/>
          </p:cNvPicPr>
          <p:nvPr/>
        </p:nvPicPr>
        <p:blipFill>
          <a:blip r:embed="rId3"/>
          <a:stretch>
            <a:fillRect/>
          </a:stretch>
        </p:blipFill>
        <p:spPr>
          <a:xfrm>
            <a:off x="311392" y="1162697"/>
            <a:ext cx="7768986" cy="413320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Λήψη των συνημμένων που υπέβαλαν οι προμηθευτές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rtl="0">
              <a:buClr>
                <a:srgbClr val="F15822"/>
              </a:buClr>
              <a:buFont typeface="+mj-lt"/>
              <a:buAutoNum type="arabicPeriod"/>
            </a:pPr>
            <a:r>
              <a:rPr lang="el-GR" sz="1200"/>
              <a:t>Μέσα σε αυτό το παράθυρο μπορείτε να επιλέξετε είτε όλα τα τμήματα του φακέλου είτε μόνο συγκεκριμένα τμήματα του φακέλου.</a:t>
            </a:r>
          </a:p>
          <a:p>
            <a:pPr marL="228600" indent="-228600" algn="just" rtl="0">
              <a:buClr>
                <a:srgbClr val="F15822"/>
              </a:buClr>
              <a:buFont typeface="+mj-lt"/>
              <a:buAutoNum type="arabicPeriod"/>
            </a:pPr>
            <a:r>
              <a:rPr lang="el-GR" sz="1200"/>
              <a:t>Η ίδια διαδικασία ισχύει και για την επιλογή του προμηθευτή. Ο χρήστης μπορεί να επιλέξει να κατεβάσει τα συνημμένα όλων των προμηθευτών είτε συγκεκριμένων προμηθευτών </a:t>
            </a:r>
          </a:p>
          <a:p>
            <a:pPr marL="228600" indent="-228600" algn="just" rtl="0">
              <a:buClr>
                <a:srgbClr val="F15822"/>
              </a:buClr>
              <a:buFont typeface="+mj-lt"/>
              <a:buAutoNum type="arabicPeriod"/>
            </a:pPr>
            <a:r>
              <a:rPr lang="el-GR" sz="1200"/>
              <a:t>Ο συνολικός αριθμός των συνημμένων για λήψη εμφανίζεται στο επάνω μέρος της σελίδας</a:t>
            </a:r>
          </a:p>
          <a:p>
            <a:pPr marL="228600" indent="-228600" algn="just" rtl="0">
              <a:buClr>
                <a:srgbClr val="F15822"/>
              </a:buClr>
              <a:buFont typeface="+mj-lt"/>
              <a:buAutoNum type="arabicPeriod"/>
            </a:pPr>
            <a:r>
              <a:rPr lang="el-GR" sz="1200"/>
              <a:t>Μόλις γίνει η επιλογή, κάντε κλικ στο κουμπί </a:t>
            </a:r>
            <a:r>
              <a:rPr lang="el-GR" sz="1200" b="1"/>
              <a:t>Λήψη</a:t>
            </a:r>
            <a:r>
              <a:rPr lang="el-GR" sz="1200"/>
              <a:t>. Η λήψη θα ξεκινήσει αυτόματα.</a:t>
            </a: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419101" y="3024021"/>
            <a:ext cx="2219324" cy="5288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351208" y="29561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nvGrpSpPr>
          <p:cNvPr id="16" name="Group 15">
            <a:extLst>
              <a:ext uri="{FF2B5EF4-FFF2-40B4-BE49-F238E27FC236}">
                <a16:creationId xmlns:a16="http://schemas.microsoft.com/office/drawing/2014/main" id="{1FA32AEA-3397-F68D-523F-E42413B54FC9}"/>
              </a:ext>
            </a:extLst>
          </p:cNvPr>
          <p:cNvGrpSpPr/>
          <p:nvPr/>
        </p:nvGrpSpPr>
        <p:grpSpPr>
          <a:xfrm>
            <a:off x="2975294" y="2436618"/>
            <a:ext cx="1215706" cy="278007"/>
            <a:chOff x="2975294" y="2436618"/>
            <a:chExt cx="1215706" cy="278007"/>
          </a:xfrm>
        </p:grpSpPr>
        <p:sp>
          <p:nvSpPr>
            <p:cNvPr id="15" name="Rectangle 5">
              <a:extLst>
                <a:ext uri="{FF2B5EF4-FFF2-40B4-BE49-F238E27FC236}">
                  <a16:creationId xmlns:a16="http://schemas.microsoft.com/office/drawing/2014/main" id="{514B2A4B-7121-2DEE-8BF2-982949A39DAE}"/>
                </a:ext>
              </a:extLst>
            </p:cNvPr>
            <p:cNvSpPr/>
            <p:nvPr/>
          </p:nvSpPr>
          <p:spPr>
            <a:xfrm>
              <a:off x="3043187" y="2504511"/>
              <a:ext cx="1147813" cy="210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grpSp>
        <p:nvGrpSpPr>
          <p:cNvPr id="18" name="Group 17">
            <a:extLst>
              <a:ext uri="{FF2B5EF4-FFF2-40B4-BE49-F238E27FC236}">
                <a16:creationId xmlns:a16="http://schemas.microsoft.com/office/drawing/2014/main" id="{0978D9B0-28E3-B8A7-71DF-F2FB80B683F0}"/>
              </a:ext>
            </a:extLst>
          </p:cNvPr>
          <p:cNvGrpSpPr/>
          <p:nvPr/>
        </p:nvGrpSpPr>
        <p:grpSpPr>
          <a:xfrm>
            <a:off x="4518344" y="1504950"/>
            <a:ext cx="1215706" cy="478037"/>
            <a:chOff x="2975294" y="2436618"/>
            <a:chExt cx="1215706" cy="478037"/>
          </a:xfrm>
        </p:grpSpPr>
        <p:sp>
          <p:nvSpPr>
            <p:cNvPr id="19" name="Rectangle 5">
              <a:extLst>
                <a:ext uri="{FF2B5EF4-FFF2-40B4-BE49-F238E27FC236}">
                  <a16:creationId xmlns:a16="http://schemas.microsoft.com/office/drawing/2014/main" id="{AD1E1871-EAD0-7784-F24C-0DC7B207258F}"/>
                </a:ext>
              </a:extLst>
            </p:cNvPr>
            <p:cNvSpPr/>
            <p:nvPr/>
          </p:nvSpPr>
          <p:spPr>
            <a:xfrm>
              <a:off x="3043187" y="2504510"/>
              <a:ext cx="1147813" cy="4101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AC63AA8-D5F9-2946-4B9C-6F76AFB9ED5C}"/>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4D12145-3ABB-F299-8B00-7E61705FEDD5}"/>
              </a:ext>
            </a:extLst>
          </p:cNvPr>
          <p:cNvGrpSpPr/>
          <p:nvPr/>
        </p:nvGrpSpPr>
        <p:grpSpPr>
          <a:xfrm>
            <a:off x="6966269" y="4913119"/>
            <a:ext cx="568006" cy="382781"/>
            <a:chOff x="2975294" y="2436618"/>
            <a:chExt cx="568006" cy="382781"/>
          </a:xfrm>
        </p:grpSpPr>
        <p:sp>
          <p:nvSpPr>
            <p:cNvPr id="22" name="Rectangle 5">
              <a:extLst>
                <a:ext uri="{FF2B5EF4-FFF2-40B4-BE49-F238E27FC236}">
                  <a16:creationId xmlns:a16="http://schemas.microsoft.com/office/drawing/2014/main" id="{87218781-C5CC-00CC-6D93-40F76D9AB478}"/>
                </a:ext>
              </a:extLst>
            </p:cNvPr>
            <p:cNvSpPr/>
            <p:nvPr/>
          </p:nvSpPr>
          <p:spPr>
            <a:xfrm>
              <a:off x="3043187" y="2504510"/>
              <a:ext cx="500113" cy="314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EB63B1E-B93B-EEF6-7399-94714011AD30}"/>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Tree>
    <p:extLst>
      <p:ext uri="{BB962C8B-B14F-4D97-AF65-F5344CB8AC3E}">
        <p14:creationId xmlns:p14="http://schemas.microsoft.com/office/powerpoint/2010/main" val="2182687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pPr algn="l" rtl="0"/>
            <a:r>
              <a:rPr lang="it-IT" sz="1600"/>
              <a:t>3.4</a:t>
            </a:r>
            <a:endParaRPr lang="en-US" sz="160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2042988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a:t>
            </a:r>
            <a:r>
              <a:rPr lang="el-GR" b="1" dirty="0"/>
              <a:t>6 Έργο Προμήθευσης </a:t>
            </a:r>
            <a:r>
              <a:rPr lang="en-US" b="1" dirty="0"/>
              <a:t>– </a:t>
            </a:r>
            <a:r>
              <a:rPr lang="el-GR" b="1" dirty="0"/>
              <a:t>μοναδικός διαγωνισμός </a:t>
            </a:r>
            <a:r>
              <a:rPr lang="en-US" b="1" dirty="0"/>
              <a:t>RFI |</a:t>
            </a:r>
            <a:r>
              <a:rPr lang="el-GR" b="1" dirty="0"/>
              <a:t>Ολοκλήρωση</a:t>
            </a:r>
            <a:r>
              <a:rPr lang="it-IT" b="1" dirty="0"/>
              <a:t> RFI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κλείσετε τον διαγωνισμό, πρώτα θα πρέπει να ορίσετε το </a:t>
            </a:r>
            <a:r>
              <a:rPr lang="en-US" sz="1200"/>
              <a:t>RFI </a:t>
            </a:r>
            <a:r>
              <a:rPr lang="el-GR" sz="1200"/>
              <a:t>ως ολοκληρωμένο</a:t>
            </a:r>
            <a:r>
              <a:rPr lang="it-IT" sz="1200"/>
              <a:t>:</a:t>
            </a:r>
          </a:p>
          <a:p>
            <a:pPr marL="228600" indent="-228600" algn="just" rtl="0">
              <a:buClr>
                <a:srgbClr val="F15822"/>
              </a:buClr>
              <a:buFont typeface="+mj-lt"/>
              <a:buAutoNum type="arabicPeriod"/>
            </a:pPr>
            <a:r>
              <a:rPr lang="it-IT" sz="1200"/>
              <a:t>Κάντε κλικ στο</a:t>
            </a:r>
            <a:r>
              <a:rPr lang="el-GR" sz="1200"/>
              <a:t> </a:t>
            </a:r>
            <a:r>
              <a:rPr lang="el-GR" sz="1200" b="1"/>
              <a:t>Ορίστε σε ενεργοποιήθηκε </a:t>
            </a:r>
            <a:r>
              <a:rPr lang="el-GR" sz="1200"/>
              <a:t>δίπλα από την Εργασία </a:t>
            </a:r>
            <a:r>
              <a:rPr lang="el-GR" sz="1200" i="1"/>
              <a:t>Σήμανση του RFI ως ολοκληρωμένο</a:t>
            </a:r>
            <a:endParaRPr lang="it-IT" sz="1200" i="1"/>
          </a:p>
          <a:p>
            <a:pPr marL="228600" indent="-228600" algn="just">
              <a:buClr>
                <a:srgbClr val="F15822"/>
              </a:buClr>
              <a:buFont typeface="+mj-lt"/>
              <a:buAutoNum type="arabicPeriod"/>
            </a:pPr>
            <a:r>
              <a:rPr lang="it-IT" sz="1200"/>
              <a:t>Κάντε κλικ </a:t>
            </a:r>
            <a:r>
              <a:rPr lang="el-GR" sz="1200"/>
              <a:t>στο </a:t>
            </a:r>
            <a:r>
              <a:rPr lang="el-GR" sz="1200" b="1"/>
              <a:t>Ορίστε σε ολοκληρωμένο </a:t>
            </a:r>
            <a:r>
              <a:rPr lang="el-GR" sz="1200"/>
              <a:t>δίπλα από την Εργασία </a:t>
            </a:r>
            <a:r>
              <a:rPr lang="el-GR" sz="1200" i="1"/>
              <a:t>Σήμανση του RFI ως ολοκληρωμένο</a:t>
            </a:r>
            <a:endParaRPr lang="it-IT" sz="1200" i="1"/>
          </a:p>
          <a:p>
            <a:pPr marL="228600" indent="-228600" algn="just" rtl="0">
              <a:buClr>
                <a:srgbClr val="F15822"/>
              </a:buClr>
              <a:buFont typeface="+mj-lt"/>
              <a:buAutoNum type="arabicPeriod"/>
            </a:pPr>
            <a:endParaRPr lang="it-IT" sz="1200"/>
          </a:p>
          <a:p>
            <a:pPr marL="228600" indent="-228600" algn="just" rtl="0">
              <a:buClr>
                <a:srgbClr val="F15822"/>
              </a:buClr>
              <a:buFont typeface="+mj-lt"/>
              <a:buAutoNum type="arabicPeriod"/>
            </a:pPr>
            <a:endParaRPr lang="it-IT" sz="1200"/>
          </a:p>
          <a:p>
            <a:pPr marL="228600" indent="-228600" algn="just" rtl="0">
              <a:buClr>
                <a:srgbClr val="F15822"/>
              </a:buClr>
              <a:buFont typeface="+mj-lt"/>
              <a:buAutoNum type="arabicPeriod"/>
            </a:pPr>
            <a:endParaRPr lang="en-US" sz="1200"/>
          </a:p>
        </p:txBody>
      </p:sp>
      <p:pic>
        <p:nvPicPr>
          <p:cNvPr id="8" name="Picture 7">
            <a:extLst>
              <a:ext uri="{FF2B5EF4-FFF2-40B4-BE49-F238E27FC236}">
                <a16:creationId xmlns:a16="http://schemas.microsoft.com/office/drawing/2014/main" id="{CD7BC435-C6B0-CDD7-C582-FE821A156EF2}"/>
              </a:ext>
            </a:extLst>
          </p:cNvPr>
          <p:cNvPicPr>
            <a:picLocks noChangeAspect="1"/>
          </p:cNvPicPr>
          <p:nvPr/>
        </p:nvPicPr>
        <p:blipFill>
          <a:blip r:embed="rId3"/>
          <a:stretch>
            <a:fillRect/>
          </a:stretch>
        </p:blipFill>
        <p:spPr>
          <a:xfrm>
            <a:off x="205140" y="1092631"/>
            <a:ext cx="7915768" cy="2061609"/>
          </a:xfrm>
          <a:prstGeom prst="rect">
            <a:avLst/>
          </a:prstGeom>
        </p:spPr>
      </p:pic>
      <p:pic>
        <p:nvPicPr>
          <p:cNvPr id="10" name="Picture 9">
            <a:extLst>
              <a:ext uri="{FF2B5EF4-FFF2-40B4-BE49-F238E27FC236}">
                <a16:creationId xmlns:a16="http://schemas.microsoft.com/office/drawing/2014/main" id="{1A02745D-2702-BA64-DF3E-D6FE737A0676}"/>
              </a:ext>
            </a:extLst>
          </p:cNvPr>
          <p:cNvPicPr>
            <a:picLocks noChangeAspect="1"/>
          </p:cNvPicPr>
          <p:nvPr/>
        </p:nvPicPr>
        <p:blipFill>
          <a:blip r:embed="rId4"/>
          <a:stretch>
            <a:fillRect/>
          </a:stretch>
        </p:blipFill>
        <p:spPr>
          <a:xfrm>
            <a:off x="205140" y="3382763"/>
            <a:ext cx="7981209" cy="1928346"/>
          </a:xfrm>
          <a:prstGeom prst="rect">
            <a:avLst/>
          </a:prstGeom>
        </p:spPr>
      </p:pic>
      <p:sp>
        <p:nvSpPr>
          <p:cNvPr id="12" name="Rectangle 5">
            <a:extLst>
              <a:ext uri="{FF2B5EF4-FFF2-40B4-BE49-F238E27FC236}">
                <a16:creationId xmlns:a16="http://schemas.microsoft.com/office/drawing/2014/main" id="{D781DC5B-BC87-07F3-E63A-7DDDA575E97B}"/>
              </a:ext>
            </a:extLst>
          </p:cNvPr>
          <p:cNvSpPr/>
          <p:nvPr/>
        </p:nvSpPr>
        <p:spPr>
          <a:xfrm>
            <a:off x="6360219" y="2789642"/>
            <a:ext cx="1084289"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ECA69CB-FF89-6A87-07E2-71F1FE884441}"/>
              </a:ext>
            </a:extLst>
          </p:cNvPr>
          <p:cNvSpPr>
            <a:spLocks noChangeAspect="1"/>
          </p:cNvSpPr>
          <p:nvPr/>
        </p:nvSpPr>
        <p:spPr bwMode="gray">
          <a:xfrm>
            <a:off x="7376614" y="27177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B5D3E450-1DC1-B935-BBFA-2633C142674F}"/>
              </a:ext>
            </a:extLst>
          </p:cNvPr>
          <p:cNvSpPr/>
          <p:nvPr/>
        </p:nvSpPr>
        <p:spPr>
          <a:xfrm>
            <a:off x="6406196" y="5061527"/>
            <a:ext cx="1038311" cy="2495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EE2CCB-B343-89B2-1EF0-BD5951A38D79}"/>
              </a:ext>
            </a:extLst>
          </p:cNvPr>
          <p:cNvSpPr>
            <a:spLocks noChangeAspect="1"/>
          </p:cNvSpPr>
          <p:nvPr/>
        </p:nvSpPr>
        <p:spPr bwMode="gray">
          <a:xfrm>
            <a:off x="7393053" y="499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920748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a:t>
            </a:r>
            <a:r>
              <a:rPr lang="el-GR" b="1" dirty="0"/>
              <a:t>6 Έργο Προμήθευσης </a:t>
            </a:r>
            <a:r>
              <a:rPr lang="en-US" b="1" dirty="0"/>
              <a:t>– </a:t>
            </a:r>
            <a:r>
              <a:rPr lang="el-GR" b="1" dirty="0"/>
              <a:t>μοναδικός διαγωνισμός </a:t>
            </a:r>
            <a:r>
              <a:rPr lang="en-US" b="1" dirty="0"/>
              <a:t>RFI |</a:t>
            </a:r>
            <a:r>
              <a:rPr lang="el-GR" b="1" dirty="0"/>
              <a:t>Ολοκλήρωση</a:t>
            </a:r>
            <a:r>
              <a:rPr lang="it-IT" b="1" dirty="0"/>
              <a:t> RFI (</a:t>
            </a:r>
            <a:r>
              <a:rPr lang="el-GR" b="1" dirty="0"/>
              <a:t>2</a:t>
            </a:r>
            <a:r>
              <a:rPr lang="it-IT" b="1" dirty="0"/>
              <a:t>/2)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Σε αυτό το σημείο, το μόνο που έχει να κάνει ο χρήστης είναι να επισημάνει το RFI ως ολοκληρωμένο </a:t>
            </a:r>
          </a:p>
          <a:p>
            <a:pPr marL="228600" indent="-228600" algn="just" rtl="0">
              <a:buClr>
                <a:srgbClr val="F15822"/>
              </a:buClr>
              <a:buFont typeface="+mj-lt"/>
              <a:buAutoNum type="arabicPeriod"/>
            </a:pPr>
            <a:r>
              <a:rPr lang="it-IT" sz="1200"/>
              <a:t>Κάντε κλικ στ</a:t>
            </a:r>
            <a:r>
              <a:rPr lang="el-GR" sz="1200"/>
              <a:t>ις τρεις τελείες</a:t>
            </a:r>
            <a:r>
              <a:rPr lang="it-IT" sz="1200"/>
              <a:t> •••</a:t>
            </a:r>
          </a:p>
          <a:p>
            <a:pPr marL="228600" indent="-228600" algn="just" rtl="0">
              <a:buClr>
                <a:srgbClr val="F15822"/>
              </a:buClr>
              <a:buFont typeface="+mj-lt"/>
              <a:buAutoNum type="arabicPeriod"/>
            </a:pPr>
            <a:r>
              <a:rPr lang="el-GR" sz="1200"/>
              <a:t>Επιλέξτε </a:t>
            </a:r>
            <a:r>
              <a:rPr lang="el-GR" sz="1200" b="1"/>
              <a:t>Επιλογές διαγωνισμού</a:t>
            </a:r>
            <a:r>
              <a:rPr lang="el-GR" sz="1200"/>
              <a:t>.</a:t>
            </a:r>
            <a:endParaRPr lang="it-IT" sz="1200"/>
          </a:p>
          <a:p>
            <a:pPr marL="228600" indent="-228600" algn="just" rtl="0">
              <a:buClr>
                <a:srgbClr val="F15822"/>
              </a:buClr>
              <a:buFont typeface="+mj-lt"/>
              <a:buAutoNum type="arabicPeriod"/>
            </a:pPr>
            <a:r>
              <a:rPr lang="el-GR" sz="1200"/>
              <a:t>Επιλέξτε </a:t>
            </a:r>
            <a:r>
              <a:rPr lang="el-GR" sz="1200" b="1"/>
              <a:t>Επισήμανση ως ολοκληρωμένος</a:t>
            </a:r>
            <a:r>
              <a:rPr lang="el-GR" sz="1200"/>
              <a:t>.</a:t>
            </a:r>
          </a:p>
          <a:p>
            <a:pPr marL="228600" indent="-228600" algn="just" rtl="0">
              <a:buClr>
                <a:srgbClr val="F15822"/>
              </a:buClr>
              <a:buFont typeface="+mj-lt"/>
              <a:buAutoNum type="arabicPeriod"/>
            </a:pPr>
            <a:r>
              <a:rPr lang="it-IT" sz="1200"/>
              <a:t>Στο παράθυρο που</a:t>
            </a:r>
            <a:r>
              <a:rPr lang="el-GR" sz="1200"/>
              <a:t> εμφανίζεται</a:t>
            </a:r>
            <a:r>
              <a:rPr lang="it-IT" sz="1200"/>
              <a:t>, κάντε κλικ στ</a:t>
            </a:r>
            <a:r>
              <a:rPr lang="el-GR" sz="1200"/>
              <a:t>ην επιλογή </a:t>
            </a:r>
            <a:r>
              <a:rPr lang="el-GR" sz="1200" b="1"/>
              <a:t>Επισήμανση ως ολοκληρωμένος.</a:t>
            </a:r>
            <a:endParaRPr lang="it-IT" sz="1200"/>
          </a:p>
          <a:p>
            <a:pPr marL="228600" indent="-228600" algn="l" rtl="0">
              <a:buClr>
                <a:srgbClr val="F15822"/>
              </a:buClr>
              <a:buFont typeface="+mj-lt"/>
              <a:buAutoNum type="arabicPeriod"/>
            </a:pPr>
            <a:endParaRPr lang="en-US" sz="1200"/>
          </a:p>
        </p:txBody>
      </p:sp>
      <p:sp>
        <p:nvSpPr>
          <p:cNvPr id="12" name="Rettangolo 11">
            <a:extLst>
              <a:ext uri="{FF2B5EF4-FFF2-40B4-BE49-F238E27FC236}">
                <a16:creationId xmlns:a16="http://schemas.microsoft.com/office/drawing/2014/main" id="{C16AE90B-A14E-5872-2E27-549EC189F529}"/>
              </a:ext>
            </a:extLst>
          </p:cNvPr>
          <p:cNvSpPr>
            <a:spLocks noGrp="1" noRot="1" noMove="1" noResize="1" noEditPoints="1" noAdjustHandles="1" noChangeArrowheads="1" noChangeShapeType="1"/>
          </p:cNvSpPr>
          <p:nvPr/>
        </p:nvSpPr>
        <p:spPr>
          <a:xfrm>
            <a:off x="200890" y="4010819"/>
            <a:ext cx="6278288" cy="1545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AA0EFBC-4F8B-F70E-3927-FEEA4F0584EF}"/>
              </a:ext>
            </a:extLst>
          </p:cNvPr>
          <p:cNvPicPr>
            <a:picLocks noChangeAspect="1"/>
          </p:cNvPicPr>
          <p:nvPr/>
        </p:nvPicPr>
        <p:blipFill>
          <a:blip r:embed="rId3"/>
          <a:stretch>
            <a:fillRect/>
          </a:stretch>
        </p:blipFill>
        <p:spPr>
          <a:xfrm>
            <a:off x="200890" y="1079500"/>
            <a:ext cx="8050479" cy="1857663"/>
          </a:xfrm>
          <a:prstGeom prst="rect">
            <a:avLst/>
          </a:prstGeom>
        </p:spPr>
      </p:pic>
      <p:pic>
        <p:nvPicPr>
          <p:cNvPr id="15" name="Picture 14">
            <a:extLst>
              <a:ext uri="{FF2B5EF4-FFF2-40B4-BE49-F238E27FC236}">
                <a16:creationId xmlns:a16="http://schemas.microsoft.com/office/drawing/2014/main" id="{4BB38258-D0A8-33E5-7DB9-9CADF0FB47B3}"/>
              </a:ext>
            </a:extLst>
          </p:cNvPr>
          <p:cNvPicPr>
            <a:picLocks noChangeAspect="1"/>
          </p:cNvPicPr>
          <p:nvPr/>
        </p:nvPicPr>
        <p:blipFill>
          <a:blip r:embed="rId4"/>
          <a:stretch>
            <a:fillRect/>
          </a:stretch>
        </p:blipFill>
        <p:spPr>
          <a:xfrm>
            <a:off x="1932178" y="3875992"/>
            <a:ext cx="3365673" cy="1730892"/>
          </a:xfrm>
          <a:prstGeom prst="rect">
            <a:avLst/>
          </a:prstGeom>
          <a:ln>
            <a:solidFill>
              <a:schemeClr val="tx1">
                <a:lumMod val="95000"/>
                <a:lumOff val="5000"/>
              </a:schemeClr>
            </a:solidFill>
          </a:ln>
        </p:spPr>
      </p:pic>
      <p:sp>
        <p:nvSpPr>
          <p:cNvPr id="16" name="Rectangle 5">
            <a:extLst>
              <a:ext uri="{FF2B5EF4-FFF2-40B4-BE49-F238E27FC236}">
                <a16:creationId xmlns:a16="http://schemas.microsoft.com/office/drawing/2014/main" id="{62D9888E-3AA5-6F00-61A7-B69C971286CA}"/>
              </a:ext>
            </a:extLst>
          </p:cNvPr>
          <p:cNvSpPr/>
          <p:nvPr/>
        </p:nvSpPr>
        <p:spPr>
          <a:xfrm>
            <a:off x="2748581" y="5223407"/>
            <a:ext cx="1930773" cy="35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8BD4570-A00D-E37E-9D44-05FB20BF553D}"/>
              </a:ext>
            </a:extLst>
          </p:cNvPr>
          <p:cNvSpPr>
            <a:spLocks noChangeAspect="1"/>
          </p:cNvSpPr>
          <p:nvPr/>
        </p:nvSpPr>
        <p:spPr bwMode="gray">
          <a:xfrm>
            <a:off x="2680688" y="51555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0" name="Rectangle 5">
            <a:extLst>
              <a:ext uri="{FF2B5EF4-FFF2-40B4-BE49-F238E27FC236}">
                <a16:creationId xmlns:a16="http://schemas.microsoft.com/office/drawing/2014/main" id="{D781DC5B-BC87-07F3-E63A-7DDDA575E97B}"/>
              </a:ext>
            </a:extLst>
          </p:cNvPr>
          <p:cNvSpPr/>
          <p:nvPr/>
        </p:nvSpPr>
        <p:spPr>
          <a:xfrm>
            <a:off x="7917619" y="1079499"/>
            <a:ext cx="311761"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A490E40-FF8C-B858-8A5B-CEC9D82E9C75}"/>
              </a:ext>
            </a:extLst>
          </p:cNvPr>
          <p:cNvSpPr>
            <a:spLocks noChangeAspect="1"/>
          </p:cNvSpPr>
          <p:nvPr/>
        </p:nvSpPr>
        <p:spPr bwMode="gray">
          <a:xfrm>
            <a:off x="7849726" y="10048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3" name="Rectangle 5">
            <a:extLst>
              <a:ext uri="{FF2B5EF4-FFF2-40B4-BE49-F238E27FC236}">
                <a16:creationId xmlns:a16="http://schemas.microsoft.com/office/drawing/2014/main" id="{8F43913E-BD5D-9AB8-7BBE-4FB3AFAD6358}"/>
              </a:ext>
            </a:extLst>
          </p:cNvPr>
          <p:cNvSpPr/>
          <p:nvPr/>
        </p:nvSpPr>
        <p:spPr>
          <a:xfrm>
            <a:off x="7139142" y="1276820"/>
            <a:ext cx="1090238" cy="2564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
            <a:extLst>
              <a:ext uri="{FF2B5EF4-FFF2-40B4-BE49-F238E27FC236}">
                <a16:creationId xmlns:a16="http://schemas.microsoft.com/office/drawing/2014/main" id="{8817506A-23F7-361F-D483-3CB6E63BDADE}"/>
              </a:ext>
            </a:extLst>
          </p:cNvPr>
          <p:cNvSpPr/>
          <p:nvPr/>
        </p:nvSpPr>
        <p:spPr>
          <a:xfrm>
            <a:off x="5606361" y="1521014"/>
            <a:ext cx="1480959" cy="257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Connector: Elbow 9">
            <a:extLst>
              <a:ext uri="{FF2B5EF4-FFF2-40B4-BE49-F238E27FC236}">
                <a16:creationId xmlns:a16="http://schemas.microsoft.com/office/drawing/2014/main" id="{3ECBFFD0-7EA7-F945-3F0A-604D30F914AF}"/>
              </a:ext>
            </a:extLst>
          </p:cNvPr>
          <p:cNvCxnSpPr>
            <a:cxnSpLocks/>
            <a:stCxn id="15" idx="0"/>
            <a:endCxn id="24" idx="1"/>
          </p:cNvCxnSpPr>
          <p:nvPr/>
        </p:nvCxnSpPr>
        <p:spPr>
          <a:xfrm rot="5400000" flipH="1" flipV="1">
            <a:off x="3497568" y="1767199"/>
            <a:ext cx="2226241" cy="1991346"/>
          </a:xfrm>
          <a:prstGeom prst="bentConnector2">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9E8B4747-7266-5D42-AC89-2CF5F64E457D}"/>
              </a:ext>
            </a:extLst>
          </p:cNvPr>
          <p:cNvSpPr>
            <a:spLocks noChangeAspect="1"/>
          </p:cNvSpPr>
          <p:nvPr/>
        </p:nvSpPr>
        <p:spPr bwMode="gray">
          <a:xfrm>
            <a:off x="7071249" y="11885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8" name="Oval 27">
            <a:extLst>
              <a:ext uri="{FF2B5EF4-FFF2-40B4-BE49-F238E27FC236}">
                <a16:creationId xmlns:a16="http://schemas.microsoft.com/office/drawing/2014/main" id="{B74469A2-DEC1-2850-8E60-472086DD4FC4}"/>
              </a:ext>
            </a:extLst>
          </p:cNvPr>
          <p:cNvSpPr>
            <a:spLocks noChangeAspect="1"/>
          </p:cNvSpPr>
          <p:nvPr/>
        </p:nvSpPr>
        <p:spPr bwMode="gray">
          <a:xfrm>
            <a:off x="5542669" y="14478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263382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142ECC1F-1118-B733-2351-4BB8D8371341}"/>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p:txBody>
          <a:bodyPr anchor="ctr">
            <a:normAutofit/>
          </a:bodyPr>
          <a:lstStyle/>
          <a:p>
            <a:pPr>
              <a:lnSpc>
                <a:spcPct val="90000"/>
              </a:lnSpc>
            </a:pPr>
            <a:r>
              <a:rPr lang="it-IT" sz="1900"/>
              <a:t>4.1</a:t>
            </a:r>
            <a:endParaRPr lang="en-US" sz="1900"/>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p:txBody>
          <a:bodyPr>
            <a:normAutofit/>
          </a:bodyPr>
          <a:lstStyle/>
          <a:p>
            <a:pPr algn="l"/>
            <a:r>
              <a:rPr lang="el-GR" sz="2000"/>
              <a:t>Δημιουργία </a:t>
            </a:r>
            <a:r>
              <a:rPr lang="el-GR" sz="1800"/>
              <a:t>Μοναδικού Διαγωνισμού </a:t>
            </a:r>
            <a:r>
              <a:rPr lang="it-IT" sz="1800"/>
              <a:t>RFP</a:t>
            </a:r>
            <a:endParaRPr lang="en-US" sz="2000"/>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p:txBody>
          <a:bodyPr>
            <a:normAutofit/>
          </a:bodyPr>
          <a:lstStyle/>
          <a:p>
            <a:pPr algn="l"/>
            <a:r>
              <a:rPr lang="el-GR" sz="2000"/>
              <a:t>Ρυθμίσεις Διαγωνισμού</a:t>
            </a:r>
            <a:endParaRPr lang="en-US" sz="2000"/>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p:txBody>
          <a:bodyPr anchor="ctr">
            <a:normAutofit/>
          </a:bodyPr>
          <a:lstStyle/>
          <a:p>
            <a:pPr>
              <a:lnSpc>
                <a:spcPct val="90000"/>
              </a:lnSpc>
            </a:pPr>
            <a:r>
              <a:rPr lang="en-US" sz="1900"/>
              <a:t>4.2</a:t>
            </a:r>
          </a:p>
        </p:txBody>
      </p:sp>
      <p:sp>
        <p:nvSpPr>
          <p:cNvPr id="25" name="Text Placeholder 24">
            <a:extLst>
              <a:ext uri="{FF2B5EF4-FFF2-40B4-BE49-F238E27FC236}">
                <a16:creationId xmlns:a16="http://schemas.microsoft.com/office/drawing/2014/main" id="{016060F5-E4D9-92DC-B89C-3304DCF64D88}"/>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6" name="Text Placeholder 25">
            <a:extLst>
              <a:ext uri="{FF2B5EF4-FFF2-40B4-BE49-F238E27FC236}">
                <a16:creationId xmlns:a16="http://schemas.microsoft.com/office/drawing/2014/main" id="{1BA0FE68-6AA6-6258-33BB-A0FDBE395CCB}"/>
              </a:ext>
            </a:extLst>
          </p:cNvPr>
          <p:cNvSpPr>
            <a:spLocks noGrp="1"/>
          </p:cNvSpPr>
          <p:nvPr>
            <p:ph type="body" sz="quarter" idx="31"/>
          </p:nvPr>
        </p:nvSpPr>
        <p:spPr/>
        <p:txBody>
          <a:bodyPr anchor="ctr">
            <a:normAutofit fontScale="77500" lnSpcReduction="20000"/>
          </a:bodyPr>
          <a:lstStyle/>
          <a:p>
            <a:r>
              <a:rPr lang="it-IT"/>
              <a:t>4.7</a:t>
            </a:r>
            <a:endParaRPr lang="en-US"/>
          </a:p>
        </p:txBody>
      </p:sp>
      <p:sp>
        <p:nvSpPr>
          <p:cNvPr id="14" name="Text Placeholder 3">
            <a:extLst>
              <a:ext uri="{FF2B5EF4-FFF2-40B4-BE49-F238E27FC236}">
                <a16:creationId xmlns:a16="http://schemas.microsoft.com/office/drawing/2014/main" id="{4E0AC80F-A70C-574C-4660-133486DBCF74}"/>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 Placeholder 7">
            <a:extLst>
              <a:ext uri="{FF2B5EF4-FFF2-40B4-BE49-F238E27FC236}">
                <a16:creationId xmlns:a16="http://schemas.microsoft.com/office/drawing/2014/main" id="{33333639-A6E8-81B7-58F6-6CEBAC9D02B8}"/>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27" name="Text Placeholder 5">
            <a:extLst>
              <a:ext uri="{FF2B5EF4-FFF2-40B4-BE49-F238E27FC236}">
                <a16:creationId xmlns:a16="http://schemas.microsoft.com/office/drawing/2014/main" id="{424DC6E1-4591-88A0-EA90-027160EB0E92}"/>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7">
            <a:extLst>
              <a:ext uri="{FF2B5EF4-FFF2-40B4-BE49-F238E27FC236}">
                <a16:creationId xmlns:a16="http://schemas.microsoft.com/office/drawing/2014/main" id="{C60C7051-91BA-8195-22C2-57642AA32A92}"/>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29" name="Text Placeholder 4">
            <a:extLst>
              <a:ext uri="{FF2B5EF4-FFF2-40B4-BE49-F238E27FC236}">
                <a16:creationId xmlns:a16="http://schemas.microsoft.com/office/drawing/2014/main" id="{A8A41EB7-9A38-FDD2-C52A-1FE697001BEA}"/>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30" name="Text Placeholder 3">
            <a:extLst>
              <a:ext uri="{FF2B5EF4-FFF2-40B4-BE49-F238E27FC236}">
                <a16:creationId xmlns:a16="http://schemas.microsoft.com/office/drawing/2014/main" id="{5CD5AC1A-AE54-CD92-6EA0-82AE910EA2CE}"/>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4">
            <a:extLst>
              <a:ext uri="{FF2B5EF4-FFF2-40B4-BE49-F238E27FC236}">
                <a16:creationId xmlns:a16="http://schemas.microsoft.com/office/drawing/2014/main" id="{D5BB3CE0-8AD8-AC78-0BA9-CD85D657DF59}"/>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BDEEE3E4-D8BB-E9DE-643D-2EB43A8E6A00}"/>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 Placeholder 4">
            <a:extLst>
              <a:ext uri="{FF2B5EF4-FFF2-40B4-BE49-F238E27FC236}">
                <a16:creationId xmlns:a16="http://schemas.microsoft.com/office/drawing/2014/main" id="{8F70731E-7EE8-15CE-FCF9-D6D5485DC1CC}"/>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90572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(1/6)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Για να δημιουργήσετε έναν</a:t>
            </a:r>
            <a:r>
              <a:rPr lang="it-IT" sz="1200" dirty="0"/>
              <a:t> </a:t>
            </a:r>
            <a:r>
              <a:rPr lang="el-GR" sz="1200" dirty="0"/>
              <a:t>Μοναδικό Διαγωνισμό </a:t>
            </a:r>
            <a:r>
              <a:rPr lang="it-IT" sz="1200" dirty="0"/>
              <a:t>RFP </a:t>
            </a:r>
            <a:r>
              <a:rPr lang="el-GR" sz="1200" dirty="0"/>
              <a:t>συνδεθείτε πρώτα στο </a:t>
            </a:r>
            <a:r>
              <a:rPr lang="en-US" sz="1200" dirty="0"/>
              <a:t>SAP ARIBA</a:t>
            </a:r>
            <a:r>
              <a:rPr lang="it-IT" sz="1200" dirty="0"/>
              <a:t>.</a:t>
            </a:r>
          </a:p>
          <a:p>
            <a:pPr marL="228600" indent="-228600" algn="just">
              <a:buClr>
                <a:srgbClr val="F15822"/>
              </a:buClr>
              <a:buFont typeface="+mj-lt"/>
              <a:buAutoNum type="arabicPeriod"/>
            </a:pPr>
            <a:r>
              <a:rPr lang="el-GR" sz="1200" dirty="0"/>
              <a:t>Πηγαίνετε στην Αρχική σελίδα του </a:t>
            </a:r>
            <a:r>
              <a:rPr lang="it-IT" sz="1200" dirty="0"/>
              <a:t>SAP </a:t>
            </a:r>
            <a:r>
              <a:rPr lang="it-IT" sz="1200" dirty="0" err="1"/>
              <a:t>Ariba</a:t>
            </a:r>
            <a:r>
              <a:rPr lang="it-IT" sz="1200" dirty="0"/>
              <a:t> </a:t>
            </a:r>
            <a:r>
              <a:rPr lang="el-GR" sz="1200" dirty="0"/>
              <a:t>και κάντε κλικ στην καρτέλα </a:t>
            </a:r>
            <a:r>
              <a:rPr lang="el-GR" sz="1200" b="1" dirty="0"/>
              <a:t>Δημιουργία</a:t>
            </a:r>
            <a:r>
              <a:rPr lang="el-GR" sz="1200" dirty="0"/>
              <a:t>.</a:t>
            </a:r>
            <a:endParaRPr lang="it-IT" sz="1200" dirty="0"/>
          </a:p>
          <a:p>
            <a:pPr marL="228600" indent="-228600" algn="just">
              <a:buClr>
                <a:srgbClr val="F15822"/>
              </a:buClr>
              <a:buFont typeface="+mj-lt"/>
              <a:buAutoNum type="arabicPeriod"/>
            </a:pPr>
            <a:r>
              <a:rPr lang="el-GR" sz="1200" dirty="0"/>
              <a:t>Κάντε κλικ στην ένδειξη</a:t>
            </a:r>
            <a:r>
              <a:rPr lang="it-IT" sz="1200" dirty="0"/>
              <a:t> </a:t>
            </a:r>
            <a:r>
              <a:rPr lang="el-GR" sz="1200" b="1" dirty="0"/>
              <a:t>Έργο Καθοδηγούμενης Προμήθευσης</a:t>
            </a:r>
            <a:r>
              <a:rPr lang="it-IT" sz="1200" b="1" dirty="0"/>
              <a:t>.</a:t>
            </a:r>
          </a:p>
          <a:p>
            <a:pPr algn="just" rtl="0">
              <a:buClr>
                <a:srgbClr val="F15822"/>
              </a:buClr>
            </a:pPr>
            <a:r>
              <a:rPr lang="el-GR" sz="1200" dirty="0"/>
              <a:t>Μόλις κάνετε κλικ στο </a:t>
            </a:r>
            <a:r>
              <a:rPr lang="el-GR" sz="1200" b="1" dirty="0"/>
              <a:t>Έργο Καθοδηγούμενης Προμήθευσης</a:t>
            </a:r>
            <a:r>
              <a:rPr lang="el-GR" sz="1200" dirty="0"/>
              <a:t>, θα ανοίξει μια σελίδα για τη δημιουργία ενός Έργου Προμήθευσης.</a:t>
            </a:r>
            <a:endParaRPr lang="it-IT" sz="1200" dirty="0"/>
          </a:p>
        </p:txBody>
      </p:sp>
      <p:pic>
        <p:nvPicPr>
          <p:cNvPr id="4" name="Picture 3">
            <a:extLst>
              <a:ext uri="{FF2B5EF4-FFF2-40B4-BE49-F238E27FC236}">
                <a16:creationId xmlns:a16="http://schemas.microsoft.com/office/drawing/2014/main" id="{4778DC31-290C-75C9-01B6-ECA855C3DED1}"/>
              </a:ext>
            </a:extLst>
          </p:cNvPr>
          <p:cNvPicPr>
            <a:picLocks noChangeAspect="1"/>
          </p:cNvPicPr>
          <p:nvPr/>
        </p:nvPicPr>
        <p:blipFill rotWithShape="1">
          <a:blip r:embed="rId2"/>
          <a:srcRect r="881"/>
          <a:stretch/>
        </p:blipFill>
        <p:spPr>
          <a:xfrm>
            <a:off x="225910" y="1484768"/>
            <a:ext cx="7956658" cy="2088248"/>
          </a:xfrm>
          <a:prstGeom prst="rect">
            <a:avLst/>
          </a:prstGeom>
        </p:spPr>
      </p:pic>
      <p:sp>
        <p:nvSpPr>
          <p:cNvPr id="6" name="Rectangle 5">
            <a:extLst>
              <a:ext uri="{FF2B5EF4-FFF2-40B4-BE49-F238E27FC236}">
                <a16:creationId xmlns:a16="http://schemas.microsoft.com/office/drawing/2014/main" id="{D9A87F84-F6F5-4390-CBAA-9F11858F2BF9}"/>
              </a:ext>
            </a:extLst>
          </p:cNvPr>
          <p:cNvSpPr/>
          <p:nvPr/>
        </p:nvSpPr>
        <p:spPr>
          <a:xfrm>
            <a:off x="7298936" y="1978025"/>
            <a:ext cx="609846" cy="174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nector: Elbow 9">
            <a:extLst>
              <a:ext uri="{FF2B5EF4-FFF2-40B4-BE49-F238E27FC236}">
                <a16:creationId xmlns:a16="http://schemas.microsoft.com/office/drawing/2014/main" id="{7BDA1A7D-57C2-F789-BC29-6B88B9D884DC}"/>
              </a:ext>
            </a:extLst>
          </p:cNvPr>
          <p:cNvCxnSpPr>
            <a:cxnSpLocks/>
            <a:stCxn id="6" idx="2"/>
            <a:endCxn id="8" idx="3"/>
          </p:cNvCxnSpPr>
          <p:nvPr/>
        </p:nvCxnSpPr>
        <p:spPr>
          <a:xfrm rot="5400000">
            <a:off x="6455328" y="1288225"/>
            <a:ext cx="284106" cy="201295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5">
            <a:extLst>
              <a:ext uri="{FF2B5EF4-FFF2-40B4-BE49-F238E27FC236}">
                <a16:creationId xmlns:a16="http://schemas.microsoft.com/office/drawing/2014/main" id="{8C5AA764-1284-6825-9C53-89AEF4B28E23}"/>
              </a:ext>
            </a:extLst>
          </p:cNvPr>
          <p:cNvSpPr/>
          <p:nvPr/>
        </p:nvSpPr>
        <p:spPr>
          <a:xfrm>
            <a:off x="4060825" y="2357320"/>
            <a:ext cx="1530078" cy="15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5BECD13E-D72A-B86A-FFB9-A51E5C21157C}"/>
              </a:ext>
            </a:extLst>
          </p:cNvPr>
          <p:cNvSpPr>
            <a:spLocks noChangeAspect="1"/>
          </p:cNvSpPr>
          <p:nvPr/>
        </p:nvSpPr>
        <p:spPr bwMode="gray">
          <a:xfrm>
            <a:off x="7840889" y="191013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1A0B62A9-D875-EEC5-D22B-F85726EBCAAE}"/>
              </a:ext>
            </a:extLst>
          </p:cNvPr>
          <p:cNvSpPr>
            <a:spLocks noChangeAspect="1"/>
          </p:cNvSpPr>
          <p:nvPr/>
        </p:nvSpPr>
        <p:spPr bwMode="gray">
          <a:xfrm>
            <a:off x="3957735" y="227317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106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a:t>2.1 Αρχική σελίδα</a:t>
            </a:r>
            <a:endParaRPr lang="en-US" b="1"/>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Autofit/>
          </a:bodyPr>
          <a:lstStyle/>
          <a:p>
            <a:pPr algn="just">
              <a:buClr>
                <a:srgbClr val="F15822"/>
              </a:buClr>
            </a:pPr>
            <a:r>
              <a:rPr lang="el" sz="1000">
                <a:solidFill>
                  <a:schemeClr val="tx1"/>
                </a:solidFill>
              </a:rPr>
              <a:t>Η αρχική σελίδα του SAP Ariba χωρίζεται σε διάφορες οθόνες, που ονομάζονται καρτέλες. Κάθε καρτέλα εμφανίζει ένα τεταρτημόριο για να παρακολουθεί τις δραστηριότητες κάθε ενότητας.</a:t>
            </a:r>
            <a:endParaRPr lang="it-IT" sz="1000">
              <a:solidFill>
                <a:schemeClr val="tx1"/>
              </a:solidFill>
            </a:endParaRPr>
          </a:p>
          <a:p>
            <a:pPr algn="just">
              <a:buClr>
                <a:srgbClr val="F15822"/>
              </a:buClr>
            </a:pPr>
            <a:r>
              <a:rPr lang="el" sz="1000" u="sng">
                <a:solidFill>
                  <a:schemeClr val="tx1"/>
                </a:solidFill>
              </a:rPr>
              <a:t>Τα κύρια στοιχεία που συνθέτουν την αρχική σελίδα είναι:</a:t>
            </a:r>
          </a:p>
          <a:p>
            <a:pPr marL="171450" indent="-171450" algn="just">
              <a:buClr>
                <a:srgbClr val="F15822"/>
              </a:buClr>
              <a:buFont typeface="Arial" panose="020B0604020202020204" pitchFamily="34" charset="0"/>
              <a:buChar char="•"/>
            </a:pPr>
            <a:r>
              <a:rPr lang="el" sz="1000" b="1">
                <a:solidFill>
                  <a:schemeClr val="tx1"/>
                </a:solidFill>
              </a:rPr>
              <a:t>Τεταρτημόριο: </a:t>
            </a:r>
            <a:r>
              <a:rPr lang="el" sz="1000">
                <a:solidFill>
                  <a:schemeClr val="tx1"/>
                </a:solidFill>
              </a:rPr>
              <a:t>Αρχική σελίδα, </a:t>
            </a:r>
            <a:r>
              <a:rPr lang="el-GR" sz="1000">
                <a:solidFill>
                  <a:schemeClr val="tx1"/>
                </a:solidFill>
              </a:rPr>
              <a:t>Διαχείριση Προμηθευτών</a:t>
            </a:r>
            <a:r>
              <a:rPr lang="el" sz="1000">
                <a:solidFill>
                  <a:schemeClr val="tx1"/>
                </a:solidFill>
              </a:rPr>
              <a:t> και άλλα. </a:t>
            </a:r>
            <a:r>
              <a:rPr lang="el-GR" sz="1000">
                <a:solidFill>
                  <a:schemeClr val="tx1"/>
                </a:solidFill>
              </a:rPr>
              <a:t>Αναφέρονται στα συγκεκριμένα τεταρτημόρια για κάθε ενότητα του SAP Ariba.</a:t>
            </a:r>
          </a:p>
          <a:p>
            <a:pPr marL="171450" indent="-171450" algn="just">
              <a:buClr>
                <a:srgbClr val="F15822"/>
              </a:buClr>
              <a:buFont typeface="Arial" panose="020B0604020202020204" pitchFamily="34" charset="0"/>
              <a:buChar char="•"/>
            </a:pPr>
            <a:r>
              <a:rPr lang="el" sz="1000" b="1">
                <a:solidFill>
                  <a:schemeClr val="tx1"/>
                </a:solidFill>
              </a:rPr>
              <a:t>Πρόσφατα:</a:t>
            </a:r>
            <a:r>
              <a:rPr lang="el" sz="1000">
                <a:solidFill>
                  <a:schemeClr val="tx1"/>
                </a:solidFill>
              </a:rPr>
              <a:t> Εμφανίζονται τα στοιχεία που άνοιξαν πρόσφατα.</a:t>
            </a:r>
          </a:p>
          <a:p>
            <a:pPr marL="171450" indent="-171450" algn="just">
              <a:buClr>
                <a:srgbClr val="F15822"/>
              </a:buClr>
              <a:buFont typeface="Arial" panose="020B0604020202020204" pitchFamily="34" charset="0"/>
              <a:buChar char="•"/>
            </a:pPr>
            <a:r>
              <a:rPr lang="el" sz="1000" b="1">
                <a:solidFill>
                  <a:schemeClr val="tx1"/>
                </a:solidFill>
              </a:rPr>
              <a:t>Διαχείριση: </a:t>
            </a:r>
            <a:r>
              <a:rPr lang="el" sz="1000">
                <a:solidFill>
                  <a:schemeClr val="tx1"/>
                </a:solidFill>
              </a:rPr>
              <a:t>Έχετε πρόσβαση (ανάλογα με τα δικαιώματα του προφίλ σας) σε διαρθρωμένα ερωτηματολόγια ή υποδείγματα.</a:t>
            </a:r>
          </a:p>
          <a:p>
            <a:pPr marL="171450" indent="-171450" algn="just">
              <a:buClr>
                <a:srgbClr val="F15822"/>
              </a:buClr>
              <a:buFont typeface="Arial" panose="020B0604020202020204" pitchFamily="34" charset="0"/>
              <a:buChar char="•"/>
            </a:pPr>
            <a:r>
              <a:rPr lang="el" sz="1000" b="1">
                <a:solidFill>
                  <a:schemeClr val="tx1"/>
                </a:solidFill>
              </a:rPr>
              <a:t>Δημιουργία: </a:t>
            </a:r>
            <a:r>
              <a:rPr lang="el" sz="1000">
                <a:solidFill>
                  <a:schemeClr val="tx1"/>
                </a:solidFill>
              </a:rPr>
              <a:t>Εμφανίζονται τα στοιχεία που μπορούν να δημιουργηθούν, όπως το Έργο Προμήθειας ή το Αίτημα </a:t>
            </a:r>
            <a:r>
              <a:rPr lang="el" sz="1000"/>
              <a:t>Π</a:t>
            </a:r>
            <a:r>
              <a:rPr lang="el" sz="1000">
                <a:solidFill>
                  <a:schemeClr val="tx1"/>
                </a:solidFill>
              </a:rPr>
              <a:t>ρομηθευτή.</a:t>
            </a:r>
            <a:endParaRPr lang="en-US" sz="1000">
              <a:solidFill>
                <a:schemeClr val="tx1"/>
              </a:solidFill>
            </a:endParaRPr>
          </a:p>
          <a:p>
            <a:pPr algn="just">
              <a:buClr>
                <a:srgbClr val="F15822"/>
              </a:buClr>
            </a:pPr>
            <a:r>
              <a:rPr lang="el" sz="1000" u="sng">
                <a:solidFill>
                  <a:schemeClr val="tx1"/>
                </a:solidFill>
              </a:rPr>
              <a:t>Κάθε καρτέλα περιέχει:</a:t>
            </a:r>
          </a:p>
          <a:p>
            <a:pPr marL="171450" indent="-171450" algn="just">
              <a:buClr>
                <a:srgbClr val="F15822"/>
              </a:buClr>
              <a:buFont typeface="Arial" panose="020B0604020202020204" pitchFamily="34" charset="0"/>
              <a:buChar char="•"/>
            </a:pPr>
            <a:r>
              <a:rPr lang="el" sz="1000" b="1">
                <a:solidFill>
                  <a:schemeClr val="tx1"/>
                </a:solidFill>
              </a:rPr>
              <a:t>Γραμμή αναζήτησης: </a:t>
            </a:r>
            <a:r>
              <a:rPr lang="el-GR" sz="1000">
                <a:solidFill>
                  <a:schemeClr val="tx1"/>
                </a:solidFill>
              </a:rPr>
              <a:t>Μέσω φίλτρων και αναζητήσεων με λέξεις-κλειδιά, είναι δυνατή η παρακολούθηση των στοιχείων που θα εμφανιστούν.</a:t>
            </a:r>
          </a:p>
          <a:p>
            <a:pPr marL="171450" indent="-171450" algn="just">
              <a:buClr>
                <a:srgbClr val="F15822"/>
              </a:buClr>
              <a:buFont typeface="Arial" panose="020B0604020202020204" pitchFamily="34" charset="0"/>
              <a:buChar char="•"/>
            </a:pPr>
            <a:r>
              <a:rPr lang="el" sz="1000" b="1">
                <a:solidFill>
                  <a:schemeClr val="tx1"/>
                </a:solidFill>
              </a:rPr>
              <a:t>Τεταρτημόριο: </a:t>
            </a:r>
            <a:r>
              <a:rPr lang="el" sz="1000">
                <a:solidFill>
                  <a:schemeClr val="tx1"/>
                </a:solidFill>
              </a:rPr>
              <a:t>Εργαλείο για τη διαχείριση καθημερινών δραστηριοτήτων. Το τεταρτημόριο αποτελείται από πολλαπλά στοιχεία, που ονομάζονται Περιεχόμενα (Προσωπικά Έγγραφα, Λειτουργίες που πρέπει να εκτελεστούν...).</a:t>
            </a:r>
            <a:endParaRPr lang="en-US" sz="1000"/>
          </a:p>
          <a:p>
            <a:pPr algn="l" rtl="0"/>
            <a:r>
              <a:rPr lang="en-US" sz="1000" b="1" err="1"/>
              <a:t>Σημείωση</a:t>
            </a:r>
            <a:r>
              <a:rPr lang="en-US" sz="1000" b="1"/>
              <a:t>:</a:t>
            </a:r>
            <a:r>
              <a:rPr lang="el-GR" sz="1000" b="1"/>
              <a:t> </a:t>
            </a:r>
            <a:r>
              <a:rPr lang="en-US" sz="1000" b="1"/>
              <a:t> για να αποφύγετε σφάλματα σύνδεσης, μην ανοίγετε το Ariba σε πολλές καρτέλες ή παράθυρα στην ίδια περίοδο λειτουργίας προγράμματος περιήγησης. Κάτι τέτοιο θα οδηγήσει σε σφάλμα, αποτρέποντας την περαιτέρω πλοήγηση.</a:t>
            </a:r>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6" name="Picture 5">
            <a:extLst>
              <a:ext uri="{FF2B5EF4-FFF2-40B4-BE49-F238E27FC236}">
                <a16:creationId xmlns:a16="http://schemas.microsoft.com/office/drawing/2014/main" id="{3EA35F45-D76A-1800-144B-5FFB31A40D41}"/>
              </a:ext>
            </a:extLst>
          </p:cNvPr>
          <p:cNvPicPr>
            <a:picLocks noChangeAspect="1"/>
          </p:cNvPicPr>
          <p:nvPr/>
        </p:nvPicPr>
        <p:blipFill>
          <a:blip r:embed="rId2"/>
          <a:stretch>
            <a:fillRect/>
          </a:stretch>
        </p:blipFill>
        <p:spPr>
          <a:xfrm>
            <a:off x="161963" y="1093090"/>
            <a:ext cx="8056941" cy="828073"/>
          </a:xfrm>
          <a:prstGeom prst="rect">
            <a:avLst/>
          </a:prstGeom>
        </p:spPr>
      </p:pic>
      <p:sp>
        <p:nvSpPr>
          <p:cNvPr id="7" name="Rectangle 6">
            <a:extLst>
              <a:ext uri="{FF2B5EF4-FFF2-40B4-BE49-F238E27FC236}">
                <a16:creationId xmlns:a16="http://schemas.microsoft.com/office/drawing/2014/main" id="{C3C164C1-C8B6-FE82-0DCF-A1A43EFA4F6C}"/>
              </a:ext>
            </a:extLst>
          </p:cNvPr>
          <p:cNvSpPr/>
          <p:nvPr/>
        </p:nvSpPr>
        <p:spPr>
          <a:xfrm>
            <a:off x="170522" y="1354937"/>
            <a:ext cx="2916312"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96255D9-DC0B-9B55-4188-59C2D59F864B}"/>
              </a:ext>
            </a:extLst>
          </p:cNvPr>
          <p:cNvSpPr/>
          <p:nvPr/>
        </p:nvSpPr>
        <p:spPr>
          <a:xfrm>
            <a:off x="6331254" y="1354937"/>
            <a:ext cx="1851140"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6FD2A96-BF6F-F2D0-7B1A-B1D8B543860A}"/>
              </a:ext>
            </a:extLst>
          </p:cNvPr>
          <p:cNvPicPr>
            <a:picLocks noChangeAspect="1"/>
          </p:cNvPicPr>
          <p:nvPr/>
        </p:nvPicPr>
        <p:blipFill>
          <a:blip r:embed="rId3"/>
          <a:stretch>
            <a:fillRect/>
          </a:stretch>
        </p:blipFill>
        <p:spPr>
          <a:xfrm>
            <a:off x="139700" y="4657267"/>
            <a:ext cx="8011872" cy="1691591"/>
          </a:xfrm>
          <a:prstGeom prst="rect">
            <a:avLst/>
          </a:prstGeom>
        </p:spPr>
      </p:pic>
      <p:sp>
        <p:nvSpPr>
          <p:cNvPr id="16" name="Rectangle 15">
            <a:extLst>
              <a:ext uri="{FF2B5EF4-FFF2-40B4-BE49-F238E27FC236}">
                <a16:creationId xmlns:a16="http://schemas.microsoft.com/office/drawing/2014/main" id="{F5221D78-954A-C120-4B6A-B00AEF491DC3}"/>
              </a:ext>
            </a:extLst>
          </p:cNvPr>
          <p:cNvSpPr/>
          <p:nvPr/>
        </p:nvSpPr>
        <p:spPr>
          <a:xfrm>
            <a:off x="170523" y="4657267"/>
            <a:ext cx="6341114"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38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2223D7-968C-0446-C03D-8774A2BB1E3C}"/>
              </a:ext>
            </a:extLst>
          </p:cNvPr>
          <p:cNvPicPr>
            <a:picLocks noChangeAspect="1"/>
          </p:cNvPicPr>
          <p:nvPr/>
        </p:nvPicPr>
        <p:blipFill>
          <a:blip r:embed="rId2"/>
          <a:stretch>
            <a:fillRect/>
          </a:stretch>
        </p:blipFill>
        <p:spPr>
          <a:xfrm>
            <a:off x="223049" y="1376511"/>
            <a:ext cx="7970170" cy="342630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(2/6)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RF</a:t>
            </a:r>
            <a:r>
              <a:rPr lang="en-US" sz="1200" dirty="0"/>
              <a:t>P</a:t>
            </a:r>
            <a:r>
              <a:rPr lang="el-GR" sz="1200" dirty="0"/>
              <a:t> μοναδικού διαγωνισμού:</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rtl="0">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it-IT" sz="1200" dirty="0"/>
              <a:t> </a:t>
            </a:r>
            <a:r>
              <a:rPr lang="el-GR" sz="1200" b="1" dirty="0"/>
              <a:t>Μοναδικός Διαγωνισμός.</a:t>
            </a:r>
            <a:endParaRPr lang="it-IT" sz="1200" dirty="0"/>
          </a:p>
          <a:p>
            <a:pPr marL="228600" indent="-228600" algn="just" rtl="0">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Πρόσκληση εκδήλωσης ενδιαφέροντος </a:t>
            </a:r>
            <a:r>
              <a:rPr lang="it-IT" sz="1200" dirty="0" err="1"/>
              <a:t>γι</a:t>
            </a:r>
            <a:r>
              <a:rPr lang="it-IT" sz="1200" dirty="0"/>
              <a:t>α να δημιουργήσετε ένα RF</a:t>
            </a:r>
            <a:r>
              <a:rPr lang="en-US" sz="1200" dirty="0"/>
              <a:t>P</a:t>
            </a:r>
            <a:endParaRPr lang="it-IT" sz="1200" dirty="0"/>
          </a:p>
          <a:p>
            <a:pPr algn="just">
              <a:buClr>
                <a:srgbClr val="F15822"/>
              </a:buClr>
            </a:pPr>
            <a:br>
              <a:rPr lang="it-IT" sz="1200" dirty="0"/>
            </a:br>
            <a:endParaRPr lang="it-IT" sz="1200" dirty="0"/>
          </a:p>
        </p:txBody>
      </p:sp>
      <p:sp>
        <p:nvSpPr>
          <p:cNvPr id="7" name="Rectangle 5">
            <a:extLst>
              <a:ext uri="{FF2B5EF4-FFF2-40B4-BE49-F238E27FC236}">
                <a16:creationId xmlns:a16="http://schemas.microsoft.com/office/drawing/2014/main" id="{F62D4F40-9AB4-7CA3-C20D-FDFEFC9D8CE3}"/>
              </a:ext>
            </a:extLst>
          </p:cNvPr>
          <p:cNvSpPr/>
          <p:nvPr/>
        </p:nvSpPr>
        <p:spPr>
          <a:xfrm>
            <a:off x="361950" y="2462516"/>
            <a:ext cx="3835400" cy="3662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36428" y="3398287"/>
            <a:ext cx="945172" cy="2439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219870" y="4188053"/>
            <a:ext cx="1907880" cy="200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3"/>
            <a:endCxn id="14" idx="0"/>
          </p:cNvCxnSpPr>
          <p:nvPr/>
        </p:nvCxnSpPr>
        <p:spPr>
          <a:xfrm flipH="1">
            <a:off x="5173810" y="3520277"/>
            <a:ext cx="7790" cy="667776"/>
          </a:xfrm>
          <a:prstGeom prst="bentConnector4">
            <a:avLst>
              <a:gd name="adj1" fmla="val -2934531"/>
              <a:gd name="adj2" fmla="val 5913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AB334124-3416-711C-8A3A-0120666FD5E2}"/>
              </a:ext>
            </a:extLst>
          </p:cNvPr>
          <p:cNvSpPr>
            <a:spLocks noChangeAspect="1"/>
          </p:cNvSpPr>
          <p:nvPr/>
        </p:nvSpPr>
        <p:spPr bwMode="gray">
          <a:xfrm>
            <a:off x="5113707" y="33229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8C479252-5299-3E22-4095-E75D90C5D110}"/>
              </a:ext>
            </a:extLst>
          </p:cNvPr>
          <p:cNvSpPr>
            <a:spLocks noChangeAspect="1"/>
          </p:cNvSpPr>
          <p:nvPr/>
        </p:nvSpPr>
        <p:spPr bwMode="gray">
          <a:xfrm>
            <a:off x="4108767" y="27682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A26DA5E0-0778-F7CA-EDAF-877816BE3544}"/>
              </a:ext>
            </a:extLst>
          </p:cNvPr>
          <p:cNvSpPr>
            <a:spLocks noChangeAspect="1"/>
          </p:cNvSpPr>
          <p:nvPr/>
        </p:nvSpPr>
        <p:spPr bwMode="gray">
          <a:xfrm>
            <a:off x="6059857" y="42884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821894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1B55F-0E15-1DEA-9612-AC8147382AB1}"/>
              </a:ext>
            </a:extLst>
          </p:cNvPr>
          <p:cNvPicPr>
            <a:picLocks noChangeAspect="1"/>
          </p:cNvPicPr>
          <p:nvPr/>
        </p:nvPicPr>
        <p:blipFill>
          <a:blip r:embed="rId2"/>
          <a:stretch>
            <a:fillRect/>
          </a:stretch>
        </p:blipFill>
        <p:spPr>
          <a:xfrm>
            <a:off x="207593" y="1164070"/>
            <a:ext cx="7973882" cy="32694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(3/6)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Στο </a:t>
            </a:r>
            <a:r>
              <a:rPr lang="el-GR" sz="1200" dirty="0" err="1"/>
              <a:t>δέυτερο</a:t>
            </a:r>
            <a:r>
              <a:rPr lang="el-GR" sz="1200" dirty="0"/>
              <a:t> τμήμα</a:t>
            </a:r>
            <a:r>
              <a:rPr lang="it-IT" sz="1200" dirty="0"/>
              <a:t> </a:t>
            </a:r>
            <a:r>
              <a:rPr lang="el-GR" sz="1200" b="1" dirty="0"/>
              <a:t>Λεπτομέρειες Έργου </a:t>
            </a:r>
            <a:r>
              <a:rPr lang="el-GR" sz="1200" dirty="0"/>
              <a:t>για το Έργο Προμήθευσης</a:t>
            </a:r>
            <a:r>
              <a:rPr lang="it-IT" sz="1200" dirty="0"/>
              <a:t> </a:t>
            </a:r>
            <a:r>
              <a:rPr lang="el-GR" sz="1200" dirty="0"/>
              <a:t>θα πρέπει να συμπληρώσετε τα απαιτούμενα πεδία για να προσαρμόσετε το RFP που πρόκειται να δημιουργήσετε. </a:t>
            </a:r>
          </a:p>
          <a:p>
            <a:pPr marL="228600" indent="-228600" algn="just">
              <a:buClr>
                <a:srgbClr val="F15822"/>
              </a:buClr>
              <a:buFont typeface="+mj-lt"/>
              <a:buAutoNum type="arabicPeriod" startAt="4"/>
            </a:pPr>
            <a:r>
              <a:rPr lang="el-GR" sz="1200" dirty="0"/>
              <a:t>Εισάγετε τον </a:t>
            </a:r>
            <a:r>
              <a:rPr lang="el-GR" sz="1200" b="1" dirty="0"/>
              <a:t>Προϋπολογισμό</a:t>
            </a:r>
            <a:r>
              <a:rPr lang="el-GR" sz="1200" dirty="0"/>
              <a:t> </a:t>
            </a:r>
          </a:p>
          <a:p>
            <a:pPr marL="228600" indent="-228600" algn="just">
              <a:buClr>
                <a:srgbClr val="F15822"/>
              </a:buClr>
              <a:buFont typeface="+mj-lt"/>
              <a:buAutoNum type="arabicPeriod" startAt="5"/>
            </a:pPr>
            <a:r>
              <a:rPr lang="el-GR" sz="1200" dirty="0"/>
              <a:t>Ο </a:t>
            </a:r>
            <a:r>
              <a:rPr lang="el-GR" sz="1200" b="1" dirty="0"/>
              <a:t>Υπεύθυνος Διαδικασίας </a:t>
            </a:r>
            <a:r>
              <a:rPr lang="el-GR" sz="1200" dirty="0"/>
              <a:t>έχει οριστεί εξ ορισμού ως ο χρήστης που ξεκινά τη διαδικασία δημιουργίας έργου</a:t>
            </a:r>
            <a:r>
              <a:rPr lang="it-IT" sz="1200" dirty="0"/>
              <a:t>. </a:t>
            </a:r>
            <a:r>
              <a:rPr lang="el-GR" sz="1200" dirty="0"/>
              <a:t>Μπορείτε να το επεξεργαστείτε και να προσθέσετε περισσότερους υπεύθυνους κάνοντας κλικ στο εικονίδιο με τα τετράγωνα σε αυτό το πεδίο και αναζητώντας το όνομα χρήστη που επιθυμείτε. </a:t>
            </a:r>
          </a:p>
          <a:p>
            <a:pPr marL="228600" indent="-228600" algn="just">
              <a:buClr>
                <a:srgbClr val="F15822"/>
              </a:buClr>
              <a:buFont typeface="+mj-lt"/>
              <a:buAutoNum type="arabicPeriod" startAt="5"/>
            </a:pPr>
            <a:r>
              <a:rPr lang="el-GR" sz="1200" dirty="0"/>
              <a:t>Για να επιλέξετε την κατηγορίας Δαπάνης (είναι δυνατή η επιλογή μίας ή περισσότερων επιλογών), κάνετε κλικ στα τετράγωνα εικονίδια </a:t>
            </a:r>
            <a:r>
              <a:rPr lang="el-GR" sz="1200" b="1" dirty="0"/>
              <a:t>στο πεδίο Κατηγορία Δαπάνης</a:t>
            </a:r>
            <a:r>
              <a:rPr lang="el-GR" sz="1200"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τετράγωνο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endParaRPr lang="el-GR" sz="1200" dirty="0"/>
          </a:p>
          <a:p>
            <a:pPr algn="just">
              <a:buClr>
                <a:srgbClr val="F15822"/>
              </a:buClr>
            </a:pPr>
            <a:br>
              <a:rPr lang="it-IT" sz="1200" dirty="0"/>
            </a:br>
            <a:endParaRPr lang="it-IT" sz="1200" dirty="0"/>
          </a:p>
        </p:txBody>
      </p:sp>
      <p:grpSp>
        <p:nvGrpSpPr>
          <p:cNvPr id="25" name="Group 24">
            <a:extLst>
              <a:ext uri="{FF2B5EF4-FFF2-40B4-BE49-F238E27FC236}">
                <a16:creationId xmlns:a16="http://schemas.microsoft.com/office/drawing/2014/main" id="{EFB6B610-0391-33B3-0AEB-D49BEDA6ACC3}"/>
              </a:ext>
            </a:extLst>
          </p:cNvPr>
          <p:cNvGrpSpPr/>
          <p:nvPr/>
        </p:nvGrpSpPr>
        <p:grpSpPr>
          <a:xfrm>
            <a:off x="2106737" y="3294264"/>
            <a:ext cx="2053421" cy="571383"/>
            <a:chOff x="4128304" y="2738812"/>
            <a:chExt cx="2010916" cy="520739"/>
          </a:xfrm>
        </p:grpSpPr>
        <p:sp>
          <p:nvSpPr>
            <p:cNvPr id="26" name="Rectangle 5">
              <a:extLst>
                <a:ext uri="{FF2B5EF4-FFF2-40B4-BE49-F238E27FC236}">
                  <a16:creationId xmlns:a16="http://schemas.microsoft.com/office/drawing/2014/main" id="{77B871AA-442D-0946-D444-F823CF0FED51}"/>
                </a:ext>
              </a:extLst>
            </p:cNvPr>
            <p:cNvSpPr/>
            <p:nvPr/>
          </p:nvSpPr>
          <p:spPr>
            <a:xfrm>
              <a:off x="4196198" y="2806705"/>
              <a:ext cx="194302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A530591B-6D5F-CC9D-E1E9-93A9FF260A48}"/>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61B90B03-305C-4451-C836-F0DF0C2531FE}"/>
              </a:ext>
            </a:extLst>
          </p:cNvPr>
          <p:cNvPicPr>
            <a:picLocks noChangeAspect="1"/>
          </p:cNvPicPr>
          <p:nvPr/>
        </p:nvPicPr>
        <p:blipFill>
          <a:blip r:embed="rId3"/>
          <a:stretch>
            <a:fillRect/>
          </a:stretch>
        </p:blipFill>
        <p:spPr>
          <a:xfrm>
            <a:off x="4575641" y="3858479"/>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8" name="Rectangle 5">
            <a:extLst>
              <a:ext uri="{FF2B5EF4-FFF2-40B4-BE49-F238E27FC236}">
                <a16:creationId xmlns:a16="http://schemas.microsoft.com/office/drawing/2014/main" id="{D769D573-0261-5546-7EE6-498E050F9F65}"/>
              </a:ext>
            </a:extLst>
          </p:cNvPr>
          <p:cNvSpPr/>
          <p:nvPr/>
        </p:nvSpPr>
        <p:spPr>
          <a:xfrm>
            <a:off x="6206399" y="3345389"/>
            <a:ext cx="1984092" cy="49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9">
            <a:extLst>
              <a:ext uri="{FF2B5EF4-FFF2-40B4-BE49-F238E27FC236}">
                <a16:creationId xmlns:a16="http://schemas.microsoft.com/office/drawing/2014/main" id="{8648246E-E0A3-F57C-EB87-4EFFCC7E680D}"/>
              </a:ext>
            </a:extLst>
          </p:cNvPr>
          <p:cNvSpPr>
            <a:spLocks noChangeAspect="1"/>
          </p:cNvSpPr>
          <p:nvPr/>
        </p:nvSpPr>
        <p:spPr bwMode="gray">
          <a:xfrm>
            <a:off x="6162283" y="3300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EB9E3BF1-2371-5095-CD40-C0DAE0C4D525}"/>
              </a:ext>
            </a:extLst>
          </p:cNvPr>
          <p:cNvCxnSpPr>
            <a:cxnSpLocks/>
            <a:stCxn id="8" idx="1"/>
            <a:endCxn id="7" idx="1"/>
          </p:cNvCxnSpPr>
          <p:nvPr/>
        </p:nvCxnSpPr>
        <p:spPr>
          <a:xfrm rot="10800000" flipV="1">
            <a:off x="4575641" y="3593833"/>
            <a:ext cx="1630758" cy="1453304"/>
          </a:xfrm>
          <a:prstGeom prst="bentConnector3">
            <a:avLst>
              <a:gd name="adj1" fmla="val 114018"/>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C53BDFC5-6D67-BC0D-55B2-C7E4D8CFB623}"/>
              </a:ext>
            </a:extLst>
          </p:cNvPr>
          <p:cNvSpPr/>
          <p:nvPr/>
        </p:nvSpPr>
        <p:spPr>
          <a:xfrm>
            <a:off x="6150848" y="285509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grpSp>
        <p:nvGrpSpPr>
          <p:cNvPr id="11" name="Group 10">
            <a:extLst>
              <a:ext uri="{FF2B5EF4-FFF2-40B4-BE49-F238E27FC236}">
                <a16:creationId xmlns:a16="http://schemas.microsoft.com/office/drawing/2014/main" id="{C8851C33-E270-079C-1603-D6A7EAD14166}"/>
              </a:ext>
            </a:extLst>
          </p:cNvPr>
          <p:cNvGrpSpPr/>
          <p:nvPr/>
        </p:nvGrpSpPr>
        <p:grpSpPr>
          <a:xfrm>
            <a:off x="4108863" y="2248707"/>
            <a:ext cx="2053420" cy="606716"/>
            <a:chOff x="4128304" y="2738812"/>
            <a:chExt cx="2053420" cy="520739"/>
          </a:xfrm>
        </p:grpSpPr>
        <p:sp>
          <p:nvSpPr>
            <p:cNvPr id="12" name="Rectangle 5">
              <a:extLst>
                <a:ext uri="{FF2B5EF4-FFF2-40B4-BE49-F238E27FC236}">
                  <a16:creationId xmlns:a16="http://schemas.microsoft.com/office/drawing/2014/main" id="{791D92B5-229C-2674-CBBC-BC24D6F10E37}"/>
                </a:ext>
              </a:extLst>
            </p:cNvPr>
            <p:cNvSpPr/>
            <p:nvPr/>
          </p:nvSpPr>
          <p:spPr>
            <a:xfrm>
              <a:off x="4196197" y="2806705"/>
              <a:ext cx="1985527"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02822392-AE6E-A0B2-94D6-73F9BE356801}"/>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163217A9-CE85-E38C-E168-FEF9B00C1A07}"/>
              </a:ext>
            </a:extLst>
          </p:cNvPr>
          <p:cNvSpPr/>
          <p:nvPr/>
        </p:nvSpPr>
        <p:spPr>
          <a:xfrm>
            <a:off x="205008" y="3418493"/>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0" name="Rectangle 9">
            <a:extLst>
              <a:ext uri="{FF2B5EF4-FFF2-40B4-BE49-F238E27FC236}">
                <a16:creationId xmlns:a16="http://schemas.microsoft.com/office/drawing/2014/main" id="{ECDF62BC-71A9-02B2-3415-F9B0417E5094}"/>
              </a:ext>
            </a:extLst>
          </p:cNvPr>
          <p:cNvSpPr/>
          <p:nvPr/>
        </p:nvSpPr>
        <p:spPr>
          <a:xfrm>
            <a:off x="4097070" y="2885954"/>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289734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F6870-B2D3-E388-1AA2-85835549348F}"/>
              </a:ext>
            </a:extLst>
          </p:cNvPr>
          <p:cNvPicPr>
            <a:picLocks noChangeAspect="1"/>
          </p:cNvPicPr>
          <p:nvPr/>
        </p:nvPicPr>
        <p:blipFill>
          <a:blip r:embed="rId2"/>
          <a:stretch>
            <a:fillRect/>
          </a:stretch>
        </p:blipFill>
        <p:spPr>
          <a:xfrm>
            <a:off x="225438" y="1191381"/>
            <a:ext cx="7457228" cy="29293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(4/6)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Στο τμήμα </a:t>
            </a:r>
            <a:r>
              <a:rPr lang="el-GR" sz="1200" b="1" dirty="0"/>
              <a:t>Πρότυπο</a:t>
            </a:r>
            <a:r>
              <a:rPr lang="el-GR" sz="1200" dirty="0"/>
              <a:t> μπορείτε να επιλέξετε το πρότυπο για το Διαγωνισμό.</a:t>
            </a:r>
            <a:endParaRPr lang="it-IT" sz="1200" dirty="0"/>
          </a:p>
          <a:p>
            <a:pPr algn="just">
              <a:buClr>
                <a:srgbClr val="F15822"/>
              </a:buClr>
            </a:pPr>
            <a:r>
              <a:rPr lang="el-GR" sz="1200" dirty="0">
                <a:solidFill>
                  <a:schemeClr val="accent2"/>
                </a:solidFill>
              </a:rPr>
              <a:t>7. </a:t>
            </a:r>
            <a:r>
              <a:rPr lang="el-GR" sz="1200" dirty="0"/>
              <a:t>Οι πιθανές επιλογές είναι:</a:t>
            </a:r>
          </a:p>
          <a:p>
            <a:pPr marL="171450" indent="-171450" algn="just">
              <a:buClr>
                <a:srgbClr val="F15822"/>
              </a:buClr>
              <a:buFont typeface="Arial" panose="020B0604020202020204" pitchFamily="34" charset="0"/>
              <a:buChar char="•"/>
            </a:pPr>
            <a:r>
              <a:rPr lang="en-US" sz="1200" dirty="0"/>
              <a:t>Request for Proposal – One Envelope</a:t>
            </a:r>
            <a:endParaRPr lang="el-GR" sz="1200" dirty="0"/>
          </a:p>
          <a:p>
            <a:pPr marL="171450" indent="-171450" algn="just">
              <a:buClr>
                <a:srgbClr val="F15822"/>
              </a:buClr>
              <a:buFont typeface="Arial" panose="020B0604020202020204" pitchFamily="34" charset="0"/>
              <a:buChar char="•"/>
            </a:pPr>
            <a:r>
              <a:rPr lang="en-US" sz="1200" dirty="0"/>
              <a:t>Request for Proposal – Two Envelopes</a:t>
            </a:r>
            <a:r>
              <a:rPr lang="el-GR" sz="1200" dirty="0"/>
              <a:t> </a:t>
            </a:r>
          </a:p>
          <a:p>
            <a:pPr marL="171450" indent="-171450" algn="just">
              <a:buClr>
                <a:srgbClr val="F15822"/>
              </a:buClr>
              <a:buFont typeface="Arial" panose="020B0604020202020204" pitchFamily="34" charset="0"/>
              <a:buChar char="•"/>
            </a:pPr>
            <a:r>
              <a:rPr lang="en-US" sz="1200" dirty="0"/>
              <a:t>Request for Proposal – Mixed Divestment</a:t>
            </a:r>
            <a:endParaRPr lang="el-GR" sz="1200" dirty="0"/>
          </a:p>
          <a:p>
            <a:pPr algn="just">
              <a:buClr>
                <a:srgbClr val="F15822"/>
              </a:buClr>
            </a:pPr>
            <a:r>
              <a:rPr lang="el-GR" sz="1200" dirty="0"/>
              <a:t>Σε περίπτωση διαγωνισμού με Έναν Φάκελο, ο Χρήστης επιλέγει </a:t>
            </a:r>
            <a:r>
              <a:rPr lang="en-US" sz="1200" b="1" dirty="0"/>
              <a:t>Request for Proposal – One Envelope</a:t>
            </a:r>
            <a:r>
              <a:rPr lang="el-GR" sz="1200" dirty="0"/>
              <a:t>. Σε περίπτωση εκδήλωσης με Δύο Φακέλους, ο Χρήστης επιλέγει </a:t>
            </a:r>
            <a:r>
              <a:rPr lang="en-US" sz="1200" b="1" dirty="0"/>
              <a:t>Request for Proposal – Two Envelopes</a:t>
            </a:r>
            <a:r>
              <a:rPr lang="el-GR" sz="1200" dirty="0"/>
              <a:t>.</a:t>
            </a:r>
          </a:p>
          <a:p>
            <a:pPr algn="just">
              <a:buClr>
                <a:srgbClr val="F15822"/>
              </a:buClr>
            </a:pPr>
            <a:r>
              <a:rPr lang="el-GR" sz="1200" dirty="0">
                <a:solidFill>
                  <a:srgbClr val="FF0000"/>
                </a:solidFill>
              </a:rPr>
              <a:t>Σημείωση: Το πρότυπο </a:t>
            </a:r>
            <a:r>
              <a:rPr lang="en-US" sz="1200" dirty="0">
                <a:solidFill>
                  <a:srgbClr val="FF0000"/>
                </a:solidFill>
              </a:rPr>
              <a:t>Mixed Divestment</a:t>
            </a:r>
            <a:r>
              <a:rPr lang="el-GR" sz="1200" dirty="0">
                <a:solidFill>
                  <a:srgbClr val="FF0000"/>
                </a:solidFill>
              </a:rPr>
              <a:t>, χρησιμοποιείται για Διαγωνισμούς </a:t>
            </a:r>
            <a:r>
              <a:rPr lang="en-US" sz="1200" dirty="0">
                <a:solidFill>
                  <a:srgbClr val="FF0000"/>
                </a:solidFill>
              </a:rPr>
              <a:t>Mixed Divestment</a:t>
            </a:r>
            <a:r>
              <a:rPr lang="el-GR" sz="1200" dirty="0">
                <a:solidFill>
                  <a:srgbClr val="FF0000"/>
                </a:solidFill>
              </a:rPr>
              <a:t>, όπως παρουσιάζεται  στην ενότητα νούμερο 7.</a:t>
            </a:r>
            <a:endParaRPr lang="it-IT" sz="1200" dirty="0">
              <a:solidFill>
                <a:srgbClr val="FF0000"/>
              </a:solidFill>
            </a:endParaRPr>
          </a:p>
          <a:p>
            <a:pPr marL="228600" indent="-228600" algn="just">
              <a:buClr>
                <a:srgbClr val="F15822"/>
              </a:buClr>
              <a:buFont typeface="+mj-lt"/>
              <a:buAutoNum type="arabicPeriod" startAt="9"/>
            </a:pPr>
            <a:endParaRPr lang="it-IT" sz="1200" dirty="0"/>
          </a:p>
        </p:txBody>
      </p:sp>
      <p:sp>
        <p:nvSpPr>
          <p:cNvPr id="9" name="Rectangle 5">
            <a:extLst>
              <a:ext uri="{FF2B5EF4-FFF2-40B4-BE49-F238E27FC236}">
                <a16:creationId xmlns:a16="http://schemas.microsoft.com/office/drawing/2014/main" id="{FD4FACDD-AAF3-CB32-A595-A0454F0F1786}"/>
              </a:ext>
            </a:extLst>
          </p:cNvPr>
          <p:cNvSpPr/>
          <p:nvPr/>
        </p:nvSpPr>
        <p:spPr>
          <a:xfrm>
            <a:off x="225438" y="1191381"/>
            <a:ext cx="7457228" cy="31059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4E84EF49-33D9-A4AD-B546-DDE8E7CE6B1D}"/>
              </a:ext>
            </a:extLst>
          </p:cNvPr>
          <p:cNvSpPr>
            <a:spLocks noChangeAspect="1"/>
          </p:cNvSpPr>
          <p:nvPr/>
        </p:nvSpPr>
        <p:spPr bwMode="gray">
          <a:xfrm>
            <a:off x="7614773" y="4229480"/>
            <a:ext cx="175915" cy="1759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6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a:t>
            </a:r>
            <a:r>
              <a:rPr lang="el-GR" sz="2000" b="1" dirty="0"/>
              <a:t>5</a:t>
            </a:r>
            <a:r>
              <a:rPr lang="en-US" sz="2000" b="1" dirty="0"/>
              <a:t>/6)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rPr>
              <a:t>8. </a:t>
            </a:r>
            <a:r>
              <a:rPr lang="el-GR" sz="1200" dirty="0"/>
              <a:t>Η απάντηση στην ερώτηση «Θα χρησιμοποιήσετε βαθμολόγηση για τις απαντήσεις των προμηθευτών για το έργο;» καθορίζει εάν οι εργασίες βαθμολόγησης για την αξιολόγηση των απαντήσεων των προμηθευτών θα συμπεριληφθούν στο διαγωνισμό τύπου RFP.</a:t>
            </a:r>
            <a:endParaRPr lang="en-US" sz="1200" dirty="0"/>
          </a:p>
        </p:txBody>
      </p:sp>
      <p:sp>
        <p:nvSpPr>
          <p:cNvPr id="10" name="Oval 9">
            <a:extLst>
              <a:ext uri="{FF2B5EF4-FFF2-40B4-BE49-F238E27FC236}">
                <a16:creationId xmlns:a16="http://schemas.microsoft.com/office/drawing/2014/main" id="{D8D3E55D-0FB5-844B-3CE7-218C4ED07B64}"/>
              </a:ext>
            </a:extLst>
          </p:cNvPr>
          <p:cNvSpPr>
            <a:spLocks noChangeAspect="1"/>
          </p:cNvSpPr>
          <p:nvPr/>
        </p:nvSpPr>
        <p:spPr bwMode="gray">
          <a:xfrm>
            <a:off x="7795947" y="4695825"/>
            <a:ext cx="217084" cy="21708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ABD3C7-915B-0F1D-D1E8-30CFFF70F95F}"/>
              </a:ext>
            </a:extLst>
          </p:cNvPr>
          <p:cNvPicPr>
            <a:picLocks noChangeAspect="1"/>
          </p:cNvPicPr>
          <p:nvPr/>
        </p:nvPicPr>
        <p:blipFill rotWithShape="1">
          <a:blip r:embed="rId2"/>
          <a:srcRect r="10359" b="4437"/>
          <a:stretch/>
        </p:blipFill>
        <p:spPr>
          <a:xfrm>
            <a:off x="135148" y="1297162"/>
            <a:ext cx="7922813" cy="3398663"/>
          </a:xfrm>
          <a:prstGeom prst="rect">
            <a:avLst/>
          </a:prstGeom>
        </p:spPr>
      </p:pic>
      <p:sp>
        <p:nvSpPr>
          <p:cNvPr id="9" name="Rectangle 5">
            <a:extLst>
              <a:ext uri="{FF2B5EF4-FFF2-40B4-BE49-F238E27FC236}">
                <a16:creationId xmlns:a16="http://schemas.microsoft.com/office/drawing/2014/main" id="{57162F88-4A8E-D592-AD83-1ADDEA16E86F}"/>
              </a:ext>
            </a:extLst>
          </p:cNvPr>
          <p:cNvSpPr/>
          <p:nvPr/>
        </p:nvSpPr>
        <p:spPr>
          <a:xfrm>
            <a:off x="273611" y="2608128"/>
            <a:ext cx="7645885" cy="20876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67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50FE36-484F-46EA-29A1-5606E5F34DDB}"/>
              </a:ext>
            </a:extLst>
          </p:cNvPr>
          <p:cNvPicPr>
            <a:picLocks noChangeAspect="1"/>
          </p:cNvPicPr>
          <p:nvPr/>
        </p:nvPicPr>
        <p:blipFill>
          <a:blip r:embed="rId2"/>
          <a:stretch>
            <a:fillRect/>
          </a:stretch>
        </p:blipFill>
        <p:spPr>
          <a:xfrm>
            <a:off x="236426" y="1457497"/>
            <a:ext cx="7926619" cy="34226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a:t>
            </a:r>
            <a:r>
              <a:rPr lang="el-GR" sz="2000" b="1" dirty="0"/>
              <a:t>6</a:t>
            </a:r>
            <a:r>
              <a:rPr lang="en-US" sz="2000" b="1" dirty="0"/>
              <a:t>/6)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rPr>
              <a:t>9. </a:t>
            </a:r>
            <a:r>
              <a:rPr lang="el-GR" sz="1200" dirty="0"/>
              <a:t>Για να δημιουργήσετε το </a:t>
            </a:r>
            <a:r>
              <a:rPr lang="el-GR" sz="1200" dirty="0" err="1"/>
              <a:t>διαγωνίσμό</a:t>
            </a:r>
            <a:r>
              <a:rPr lang="el-GR" sz="1200" dirty="0"/>
              <a:t>, κάντε κλικ στο κουμπί </a:t>
            </a:r>
            <a:r>
              <a:rPr lang="el-GR" sz="1200" b="1" dirty="0"/>
              <a:t>Δημιουργία</a:t>
            </a:r>
            <a:r>
              <a:rPr lang="el-GR" sz="1200" dirty="0"/>
              <a:t> στην επάνω δεξιά γωνία της σελίδας.</a:t>
            </a:r>
          </a:p>
          <a:p>
            <a:pPr algn="just">
              <a:buClr>
                <a:srgbClr val="F15822"/>
              </a:buClr>
            </a:pPr>
            <a:endParaRPr lang="el-GR" sz="1200" dirty="0"/>
          </a:p>
          <a:p>
            <a:pPr algn="just">
              <a:buClr>
                <a:srgbClr val="F15822"/>
              </a:buClr>
            </a:pPr>
            <a:endParaRPr lang="el-GR" sz="1200" dirty="0">
              <a:solidFill>
                <a:srgbClr val="FF0000"/>
              </a:solidFill>
            </a:endParaRPr>
          </a:p>
          <a:p>
            <a:pPr algn="just">
              <a:buClr>
                <a:srgbClr val="F15822"/>
              </a:buClr>
            </a:pPr>
            <a:endParaRPr lang="it-IT" sz="1200" dirty="0"/>
          </a:p>
        </p:txBody>
      </p:sp>
      <p:sp>
        <p:nvSpPr>
          <p:cNvPr id="6" name="Rectangle 5">
            <a:extLst>
              <a:ext uri="{FF2B5EF4-FFF2-40B4-BE49-F238E27FC236}">
                <a16:creationId xmlns:a16="http://schemas.microsoft.com/office/drawing/2014/main" id="{CDDFAE7C-06BE-116E-F099-2910578D4585}"/>
              </a:ext>
            </a:extLst>
          </p:cNvPr>
          <p:cNvSpPr/>
          <p:nvPr/>
        </p:nvSpPr>
        <p:spPr>
          <a:xfrm>
            <a:off x="6918597" y="1474441"/>
            <a:ext cx="701403" cy="369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ECF39982-275D-EE50-AD44-DDA4B862BA04}"/>
              </a:ext>
            </a:extLst>
          </p:cNvPr>
          <p:cNvSpPr>
            <a:spLocks noChangeAspect="1"/>
          </p:cNvSpPr>
          <p:nvPr/>
        </p:nvSpPr>
        <p:spPr bwMode="gray">
          <a:xfrm>
            <a:off x="6810055" y="1735286"/>
            <a:ext cx="217084" cy="21708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9</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153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egnaposto testo 8">
            <a:extLst>
              <a:ext uri="{FF2B5EF4-FFF2-40B4-BE49-F238E27FC236}">
                <a16:creationId xmlns:a16="http://schemas.microsoft.com/office/drawing/2014/main" id="{1CBA38BB-1A10-0A3E-B9E7-F98133DE1C75}"/>
              </a:ext>
            </a:extLst>
          </p:cNvPr>
          <p:cNvSpPr>
            <a:spLocks noGrp="1"/>
          </p:cNvSpPr>
          <p:nvPr>
            <p:ph type="body" sz="quarter" idx="10"/>
          </p:nvPr>
        </p:nvSpPr>
        <p:spPr>
          <a:xfrm>
            <a:off x="289968" y="1201793"/>
            <a:ext cx="1209600" cy="496800"/>
          </a:xfrm>
        </p:spPr>
        <p:txBody>
          <a:bodyPr/>
          <a:lstStyle/>
          <a:p>
            <a:r>
              <a:rPr lang="en-US"/>
              <a:t>4</a:t>
            </a:r>
          </a:p>
        </p:txBody>
      </p:sp>
      <p:sp>
        <p:nvSpPr>
          <p:cNvPr id="56" name="Text Placeholder 2">
            <a:extLst>
              <a:ext uri="{FF2B5EF4-FFF2-40B4-BE49-F238E27FC236}">
                <a16:creationId xmlns:a16="http://schemas.microsoft.com/office/drawing/2014/main" id="{71BFCDB5-9959-D7E0-98D4-EAB928E17D3D}"/>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57" name="Text Placeholder 3">
            <a:extLst>
              <a:ext uri="{FF2B5EF4-FFF2-40B4-BE49-F238E27FC236}">
                <a16:creationId xmlns:a16="http://schemas.microsoft.com/office/drawing/2014/main" id="{00121D7B-0E8A-8DA4-412B-548A65F4CF8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58" name="Text Placeholder 4">
            <a:extLst>
              <a:ext uri="{FF2B5EF4-FFF2-40B4-BE49-F238E27FC236}">
                <a16:creationId xmlns:a16="http://schemas.microsoft.com/office/drawing/2014/main" id="{CD0FD7E2-D587-6DC3-8114-25C451374455}"/>
              </a:ext>
            </a:extLst>
          </p:cNvPr>
          <p:cNvSpPr>
            <a:spLocks noGrp="1"/>
          </p:cNvSpPr>
          <p:nvPr>
            <p:ph type="body" sz="quarter" idx="17"/>
          </p:nvPr>
        </p:nvSpPr>
        <p:spPr>
          <a:xfrm>
            <a:off x="2206848" y="1880876"/>
            <a:ext cx="7232720" cy="460911"/>
          </a:xfrm>
        </p:spPr>
        <p:txBody>
          <a:bodyPr>
            <a:normAutofit/>
          </a:bodyPr>
          <a:lstStyle/>
          <a:p>
            <a:pPr algn="l"/>
            <a:r>
              <a:rPr lang="el-GR" sz="2000" dirty="0"/>
              <a:t>Δημιουργία Μοναδικού Διαγωνισμού </a:t>
            </a:r>
            <a:r>
              <a:rPr lang="it-IT" sz="2000" dirty="0"/>
              <a:t>RFP</a:t>
            </a:r>
            <a:endParaRPr lang="en-US" sz="2000" dirty="0"/>
          </a:p>
        </p:txBody>
      </p:sp>
      <p:sp>
        <p:nvSpPr>
          <p:cNvPr id="59" name="Text Placeholder 5">
            <a:extLst>
              <a:ext uri="{FF2B5EF4-FFF2-40B4-BE49-F238E27FC236}">
                <a16:creationId xmlns:a16="http://schemas.microsoft.com/office/drawing/2014/main" id="{B02D2E7B-ED77-7E28-4EF5-70B9E6C2CD79}"/>
              </a:ext>
            </a:extLst>
          </p:cNvPr>
          <p:cNvSpPr>
            <a:spLocks noGrp="1"/>
          </p:cNvSpPr>
          <p:nvPr>
            <p:ph type="body" sz="quarter" idx="18"/>
          </p:nvPr>
        </p:nvSpPr>
        <p:spPr>
          <a:xfrm>
            <a:off x="2206848" y="2508960"/>
            <a:ext cx="7232720" cy="460911"/>
          </a:xfrm>
        </p:spPr>
        <p:txBody>
          <a:bodyPr>
            <a:normAutofit/>
          </a:bodyPr>
          <a:lstStyle/>
          <a:p>
            <a:pPr algn="l"/>
            <a:r>
              <a:rPr lang="el-GR" sz="2000" dirty="0"/>
              <a:t>Ρυθμίσεις Διαγωνισμού</a:t>
            </a:r>
            <a:endParaRPr lang="en-US" sz="2000" dirty="0"/>
          </a:p>
        </p:txBody>
      </p:sp>
      <p:sp>
        <p:nvSpPr>
          <p:cNvPr id="60" name="Text Placeholder 7">
            <a:extLst>
              <a:ext uri="{FF2B5EF4-FFF2-40B4-BE49-F238E27FC236}">
                <a16:creationId xmlns:a16="http://schemas.microsoft.com/office/drawing/2014/main" id="{C692351A-5ECC-EC04-64C9-84230CB231FC}"/>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61" name="Text Placeholder 24">
            <a:extLst>
              <a:ext uri="{FF2B5EF4-FFF2-40B4-BE49-F238E27FC236}">
                <a16:creationId xmlns:a16="http://schemas.microsoft.com/office/drawing/2014/main" id="{468FE042-9677-1218-751F-773B92D1024A}"/>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25">
            <a:extLst>
              <a:ext uri="{FF2B5EF4-FFF2-40B4-BE49-F238E27FC236}">
                <a16:creationId xmlns:a16="http://schemas.microsoft.com/office/drawing/2014/main" id="{9881B942-DFCC-FF7F-7EAE-8F7E0E702D3C}"/>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Text Placeholder 3">
            <a:extLst>
              <a:ext uri="{FF2B5EF4-FFF2-40B4-BE49-F238E27FC236}">
                <a16:creationId xmlns:a16="http://schemas.microsoft.com/office/drawing/2014/main" id="{AB4F8F9A-B552-27CB-EAC3-F33A8F6BF225}"/>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Text Placeholder 7">
            <a:extLst>
              <a:ext uri="{FF2B5EF4-FFF2-40B4-BE49-F238E27FC236}">
                <a16:creationId xmlns:a16="http://schemas.microsoft.com/office/drawing/2014/main" id="{DD4DADCE-E3AB-3048-DEE8-F5BFF8B322CF}"/>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65" name="Text Placeholder 5">
            <a:extLst>
              <a:ext uri="{FF2B5EF4-FFF2-40B4-BE49-F238E27FC236}">
                <a16:creationId xmlns:a16="http://schemas.microsoft.com/office/drawing/2014/main" id="{145ADFC4-D76E-AFA9-B534-12E90C187999}"/>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Text Placeholder 7">
            <a:extLst>
              <a:ext uri="{FF2B5EF4-FFF2-40B4-BE49-F238E27FC236}">
                <a16:creationId xmlns:a16="http://schemas.microsoft.com/office/drawing/2014/main" id="{44A039FD-50A4-ECAC-071B-DB880FDA2E9E}"/>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67" name="Text Placeholder 4">
            <a:extLst>
              <a:ext uri="{FF2B5EF4-FFF2-40B4-BE49-F238E27FC236}">
                <a16:creationId xmlns:a16="http://schemas.microsoft.com/office/drawing/2014/main" id="{C471A4E5-7427-B873-FCF6-3723718CDF87}"/>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68" name="Text Placeholder 3">
            <a:extLst>
              <a:ext uri="{FF2B5EF4-FFF2-40B4-BE49-F238E27FC236}">
                <a16:creationId xmlns:a16="http://schemas.microsoft.com/office/drawing/2014/main" id="{3D4EC499-2A67-B757-2E23-3D8AB8C460F1}"/>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Text Placeholder 4">
            <a:extLst>
              <a:ext uri="{FF2B5EF4-FFF2-40B4-BE49-F238E27FC236}">
                <a16:creationId xmlns:a16="http://schemas.microsoft.com/office/drawing/2014/main" id="{D33C1902-4823-0D09-7E92-88A4EA5F35E4}"/>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Text Placeholder 5">
            <a:extLst>
              <a:ext uri="{FF2B5EF4-FFF2-40B4-BE49-F238E27FC236}">
                <a16:creationId xmlns:a16="http://schemas.microsoft.com/office/drawing/2014/main" id="{12151335-D758-9EC3-AD2B-46F597C4AB57}"/>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Text Placeholder 4">
            <a:extLst>
              <a:ext uri="{FF2B5EF4-FFF2-40B4-BE49-F238E27FC236}">
                <a16:creationId xmlns:a16="http://schemas.microsoft.com/office/drawing/2014/main" id="{9EFA509C-76B9-FFB6-470D-4F2C1F0EB7C8}"/>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1992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CDBBBA-A1F8-2C60-2E4A-6F65BA0EB4C7}"/>
              </a:ext>
            </a:extLst>
          </p:cNvPr>
          <p:cNvPicPr>
            <a:picLocks noChangeAspect="1"/>
          </p:cNvPicPr>
          <p:nvPr/>
        </p:nvPicPr>
        <p:blipFill>
          <a:blip r:embed="rId2"/>
          <a:stretch>
            <a:fillRect/>
          </a:stretch>
        </p:blipFill>
        <p:spPr>
          <a:xfrm>
            <a:off x="240919" y="1557063"/>
            <a:ext cx="7962963" cy="233643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461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(1/3)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Μόλις δημιουργηθεί ο </a:t>
            </a:r>
            <a:r>
              <a:rPr lang="el-GR" sz="1200" b="1"/>
              <a:t>Μοναδικός Διαγωνισμός </a:t>
            </a:r>
            <a:r>
              <a:rPr lang="en-US" sz="1200" b="1"/>
              <a:t>– RFP</a:t>
            </a:r>
            <a:r>
              <a:rPr lang="en-US" sz="1200"/>
              <a:t>, o </a:t>
            </a:r>
            <a:r>
              <a:rPr lang="el-GR" sz="1200"/>
              <a:t>χρήστης ανακατευθύνεται στη σελίδα του διαγωνισμού.</a:t>
            </a:r>
            <a:endParaRPr lang="it-IT" sz="1200"/>
          </a:p>
          <a:p>
            <a:pPr algn="just" rtl="0">
              <a:buClr>
                <a:srgbClr val="F15822"/>
              </a:buClr>
            </a:pPr>
            <a:r>
              <a:rPr lang="el-GR" sz="120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rtl="0">
              <a:buClr>
                <a:srgbClr val="F15822"/>
              </a:buClr>
              <a:buAutoNum type="arabicPeriod"/>
            </a:pPr>
            <a:r>
              <a:rPr lang="it-IT" sz="1200"/>
              <a:t>Κάντε κλικ στο</a:t>
            </a:r>
            <a:r>
              <a:rPr lang="el-GR" sz="1200"/>
              <a:t> </a:t>
            </a:r>
            <a:r>
              <a:rPr lang="el-GR" sz="1200" b="1"/>
              <a:t>Ορίστε σε ενεργοποιήθηκε </a:t>
            </a:r>
            <a:r>
              <a:rPr lang="it-IT" sz="1200"/>
              <a:t>για να ξεκινήσετε την εργασία </a:t>
            </a:r>
            <a:r>
              <a:rPr lang="el-GR" sz="1200" i="1"/>
              <a:t>Ορισμός Ομάδας Εργασίας</a:t>
            </a:r>
            <a:r>
              <a:rPr lang="el-GR" sz="1200"/>
              <a:t> </a:t>
            </a:r>
            <a:r>
              <a:rPr lang="it-IT" sz="1200">
                <a:sym typeface="Wingdings" panose="05000000000000000000" pitchFamily="2" charset="2"/>
              </a:rPr>
              <a:t> Η κατάσταση της εργασίας</a:t>
            </a:r>
            <a:r>
              <a:rPr lang="el-GR" sz="1200">
                <a:sym typeface="Wingdings" panose="05000000000000000000" pitchFamily="2" charset="2"/>
              </a:rPr>
              <a:t> αλλάζει σε </a:t>
            </a:r>
            <a:r>
              <a:rPr lang="el-GR" sz="1200" i="1" err="1">
                <a:sym typeface="Wingdings" panose="05000000000000000000" pitchFamily="2" charset="2"/>
              </a:rPr>
              <a:t>Σε</a:t>
            </a:r>
            <a:r>
              <a:rPr lang="el-GR" sz="1200" i="1">
                <a:sym typeface="Wingdings" panose="05000000000000000000" pitchFamily="2" charset="2"/>
              </a:rPr>
              <a:t> Εξέλιξη</a:t>
            </a:r>
            <a:endParaRPr lang="it-IT" sz="1200" i="1"/>
          </a:p>
          <a:p>
            <a:pPr marL="228600" indent="-228600" algn="just" rtl="0">
              <a:buClr>
                <a:srgbClr val="F15822"/>
              </a:buClr>
              <a:buFont typeface="+mj-lt"/>
              <a:buAutoNum type="arabicPeriod"/>
            </a:pPr>
            <a:r>
              <a:rPr lang="it-IT" sz="1200"/>
              <a:t>Κάντε κλικ στ</a:t>
            </a:r>
            <a:r>
              <a:rPr lang="el-GR" sz="1200"/>
              <a:t>ο εικονίδιο της</a:t>
            </a:r>
            <a:r>
              <a:rPr lang="it-IT" sz="1200"/>
              <a:t> ομάδα</a:t>
            </a:r>
            <a:r>
              <a:rPr lang="el-GR" sz="1200"/>
              <a:t>ς δίπλα από το όνομα του διαγωνισμού.</a:t>
            </a:r>
            <a:endParaRPr lang="it-IT" sz="1200"/>
          </a:p>
        </p:txBody>
      </p:sp>
      <p:sp>
        <p:nvSpPr>
          <p:cNvPr id="7" name="Rectangle 5">
            <a:extLst>
              <a:ext uri="{FF2B5EF4-FFF2-40B4-BE49-F238E27FC236}">
                <a16:creationId xmlns:a16="http://schemas.microsoft.com/office/drawing/2014/main" id="{DA1930DE-8544-D894-219A-E4FD23AB11FD}"/>
              </a:ext>
            </a:extLst>
          </p:cNvPr>
          <p:cNvSpPr/>
          <p:nvPr/>
        </p:nvSpPr>
        <p:spPr>
          <a:xfrm>
            <a:off x="7038818" y="3632244"/>
            <a:ext cx="967261" cy="2612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726015" y="1517682"/>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E4AB5342-3563-0235-06B8-085CE059C6CE}"/>
              </a:ext>
            </a:extLst>
          </p:cNvPr>
          <p:cNvSpPr>
            <a:spLocks noChangeAspect="1"/>
          </p:cNvSpPr>
          <p:nvPr/>
        </p:nvSpPr>
        <p:spPr bwMode="gray">
          <a:xfrm>
            <a:off x="1947137" y="168418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Oval 9">
            <a:extLst>
              <a:ext uri="{FF2B5EF4-FFF2-40B4-BE49-F238E27FC236}">
                <a16:creationId xmlns:a16="http://schemas.microsoft.com/office/drawing/2014/main" id="{36E34381-78FD-3A70-2282-132295E15DEE}"/>
              </a:ext>
            </a:extLst>
          </p:cNvPr>
          <p:cNvSpPr>
            <a:spLocks noChangeAspect="1"/>
          </p:cNvSpPr>
          <p:nvPr/>
        </p:nvSpPr>
        <p:spPr bwMode="gray">
          <a:xfrm>
            <a:off x="6970926" y="38256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62725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2E4F83-FB74-1743-884A-640DBDEAAA66}"/>
              </a:ext>
            </a:extLst>
          </p:cNvPr>
          <p:cNvGrpSpPr/>
          <p:nvPr/>
        </p:nvGrpSpPr>
        <p:grpSpPr>
          <a:xfrm>
            <a:off x="234119" y="1148795"/>
            <a:ext cx="3873002" cy="4684488"/>
            <a:chOff x="234119" y="1148795"/>
            <a:chExt cx="4322806" cy="5472018"/>
          </a:xfrm>
        </p:grpSpPr>
        <p:pic>
          <p:nvPicPr>
            <p:cNvPr id="10" name="Picture 9">
              <a:extLst>
                <a:ext uri="{FF2B5EF4-FFF2-40B4-BE49-F238E27FC236}">
                  <a16:creationId xmlns:a16="http://schemas.microsoft.com/office/drawing/2014/main" id="{826B17FA-245A-5B6F-DBEB-B078DB961BE9}"/>
                </a:ext>
              </a:extLst>
            </p:cNvPr>
            <p:cNvPicPr>
              <a:picLocks noChangeAspect="1"/>
            </p:cNvPicPr>
            <p:nvPr/>
          </p:nvPicPr>
          <p:blipFill>
            <a:blip r:embed="rId3"/>
            <a:stretch>
              <a:fillRect/>
            </a:stretch>
          </p:blipFill>
          <p:spPr>
            <a:xfrm>
              <a:off x="237381" y="1148795"/>
              <a:ext cx="4305300" cy="3019425"/>
            </a:xfrm>
            <a:prstGeom prst="rect">
              <a:avLst/>
            </a:prstGeom>
          </p:spPr>
        </p:pic>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4"/>
            <a:stretch>
              <a:fillRect/>
            </a:stretch>
          </p:blipFill>
          <p:spPr>
            <a:xfrm>
              <a:off x="234119" y="4169639"/>
              <a:ext cx="4322806" cy="245117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(2/3)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rtl="0">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endParaRPr lang="it-IT" sz="1200" dirty="0"/>
          </a:p>
          <a:p>
            <a:pPr marL="228600" indent="-228600" algn="just">
              <a:buClr>
                <a:srgbClr val="F15822"/>
              </a:buClr>
              <a:buFont typeface="+mj-lt"/>
              <a:buAutoNum type="arabicPeriod" startAt="3"/>
            </a:pPr>
            <a:endParaRPr lang="en-US" sz="1200" dirty="0"/>
          </a:p>
          <a:p>
            <a:pPr algn="just">
              <a:buClr>
                <a:srgbClr val="F15822"/>
              </a:buClr>
            </a:pPr>
            <a:r>
              <a:rPr lang="el-GR" sz="1200" dirty="0"/>
              <a:t>Μόλις ο χρήστης εκχωρηθεί σε κάθε ομάδα</a:t>
            </a:r>
            <a:r>
              <a:rPr lang="en-US" sz="1200" dirty="0"/>
              <a:t>, </a:t>
            </a:r>
            <a:r>
              <a:rPr lang="el-GR" sz="1200" dirty="0"/>
              <a:t>η εργασία </a:t>
            </a:r>
            <a:r>
              <a:rPr lang="el-GR" sz="1200" b="1" dirty="0"/>
              <a:t>Καθορισμός Ομάδας </a:t>
            </a:r>
            <a:r>
              <a:rPr lang="el-GR" sz="1200" dirty="0"/>
              <a:t>μπορεί να οριστεί </a:t>
            </a:r>
            <a:r>
              <a:rPr lang="el-GR" sz="1200" b="1" dirty="0"/>
              <a:t>ως ολοκληρωμένη.</a:t>
            </a:r>
          </a:p>
          <a:p>
            <a:pPr algn="just">
              <a:buClr>
                <a:srgbClr val="F15822"/>
              </a:buClr>
            </a:pPr>
            <a:r>
              <a:rPr lang="el-GR" sz="1200" dirty="0"/>
              <a:t>Στην Ενότητα </a:t>
            </a:r>
            <a:r>
              <a:rPr lang="el-GR" sz="1200" b="1" dirty="0">
                <a:hlinkClick r:id="rId5" action="ppaction://hlinksldjump"/>
              </a:rPr>
              <a:t>Πλήρες Έργο Προμήθευσης </a:t>
            </a:r>
            <a:r>
              <a:rPr lang="en-US" sz="1200" b="1" dirty="0">
                <a:hlinkClick r:id="rId5" action="ppaction://hlinksldjump"/>
              </a:rPr>
              <a:t>| </a:t>
            </a:r>
            <a:r>
              <a:rPr lang="el-GR" sz="1200" b="1" dirty="0">
                <a:hlinkClick r:id="rId5" action="ppaction://hlinksldjump"/>
              </a:rPr>
              <a:t>Καθορισμός Ομάδας Έργου </a:t>
            </a:r>
            <a:r>
              <a:rPr lang="el-GR" sz="1200" dirty="0"/>
              <a:t>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a:p>
            <a:pPr algn="just">
              <a:buClr>
                <a:srgbClr val="F15822"/>
              </a:buClr>
            </a:pPr>
            <a:endParaRPr lang="it-IT" sz="1200" b="1" dirty="0"/>
          </a:p>
        </p:txBody>
      </p:sp>
      <p:pic>
        <p:nvPicPr>
          <p:cNvPr id="4" name="Picture 3">
            <a:extLst>
              <a:ext uri="{FF2B5EF4-FFF2-40B4-BE49-F238E27FC236}">
                <a16:creationId xmlns:a16="http://schemas.microsoft.com/office/drawing/2014/main" id="{15960430-D97F-55F4-16E8-A1CB8C7F24F5}"/>
              </a:ext>
            </a:extLst>
          </p:cNvPr>
          <p:cNvPicPr>
            <a:picLocks noChangeAspect="1"/>
          </p:cNvPicPr>
          <p:nvPr/>
        </p:nvPicPr>
        <p:blipFill>
          <a:blip r:embed="rId6"/>
          <a:stretch>
            <a:fillRect/>
          </a:stretch>
        </p:blipFill>
        <p:spPr>
          <a:xfrm>
            <a:off x="4698243" y="3434684"/>
            <a:ext cx="3302502" cy="2630385"/>
          </a:xfrm>
          <a:prstGeom prst="rect">
            <a:avLst/>
          </a:prstGeom>
          <a:ln>
            <a:solidFill>
              <a:srgbClr val="FF0000"/>
            </a:solidFill>
            <a:prstDash val="dash"/>
          </a:ln>
          <a:effectLst>
            <a:outerShdw blurRad="50800" dist="38100" dir="5400000" sx="102000" sy="102000" algn="t" rotWithShape="0">
              <a:prstClr val="black">
                <a:alpha val="40000"/>
              </a:prstClr>
            </a:outerShdw>
          </a:effectLst>
        </p:spPr>
      </p:pic>
      <p:sp>
        <p:nvSpPr>
          <p:cNvPr id="9" name="Rectangle 5">
            <a:extLst>
              <a:ext uri="{FF2B5EF4-FFF2-40B4-BE49-F238E27FC236}">
                <a16:creationId xmlns:a16="http://schemas.microsoft.com/office/drawing/2014/main" id="{2AEDE5BA-9E84-6B4E-3259-DEA7DFE1EF11}"/>
              </a:ext>
            </a:extLst>
          </p:cNvPr>
          <p:cNvSpPr/>
          <p:nvPr/>
        </p:nvSpPr>
        <p:spPr>
          <a:xfrm>
            <a:off x="3575971" y="2051381"/>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C2F142F1-50AE-C532-2EA0-46EF65EFC07D}"/>
              </a:ext>
            </a:extLst>
          </p:cNvPr>
          <p:cNvSpPr/>
          <p:nvPr/>
        </p:nvSpPr>
        <p:spPr>
          <a:xfrm>
            <a:off x="4748868" y="4780056"/>
            <a:ext cx="3201252"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3"/>
            <a:endCxn id="4" idx="0"/>
          </p:cNvCxnSpPr>
          <p:nvPr/>
        </p:nvCxnSpPr>
        <p:spPr>
          <a:xfrm>
            <a:off x="3794538" y="2171330"/>
            <a:ext cx="2554956" cy="12633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5">
            <a:extLst>
              <a:ext uri="{FF2B5EF4-FFF2-40B4-BE49-F238E27FC236}">
                <a16:creationId xmlns:a16="http://schemas.microsoft.com/office/drawing/2014/main" id="{82B03B90-3D53-348F-B3A5-665F3FE3992A}"/>
              </a:ext>
            </a:extLst>
          </p:cNvPr>
          <p:cNvSpPr/>
          <p:nvPr/>
        </p:nvSpPr>
        <p:spPr>
          <a:xfrm>
            <a:off x="6881813" y="5765391"/>
            <a:ext cx="664234"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8B0E5AA-66C8-ED03-6677-214FD450074B}"/>
              </a:ext>
            </a:extLst>
          </p:cNvPr>
          <p:cNvSpPr/>
          <p:nvPr/>
        </p:nvSpPr>
        <p:spPr>
          <a:xfrm>
            <a:off x="3527725" y="5445230"/>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3495317" y="1960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7885676" y="471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440186" y="537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2" name="Oval 9">
            <a:extLst>
              <a:ext uri="{FF2B5EF4-FFF2-40B4-BE49-F238E27FC236}">
                <a16:creationId xmlns:a16="http://schemas.microsoft.com/office/drawing/2014/main" id="{7617C9CD-313B-BE1C-14FF-FD958F094F9E}"/>
              </a:ext>
            </a:extLst>
          </p:cNvPr>
          <p:cNvSpPr>
            <a:spLocks noChangeAspect="1"/>
          </p:cNvSpPr>
          <p:nvPr/>
        </p:nvSpPr>
        <p:spPr bwMode="gray">
          <a:xfrm>
            <a:off x="7476403" y="56974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417377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9328E45-F9AE-25E3-F3D4-2F8331D19B02}"/>
              </a:ext>
            </a:extLst>
          </p:cNvPr>
          <p:cNvPicPr>
            <a:picLocks noChangeAspect="1"/>
          </p:cNvPicPr>
          <p:nvPr/>
        </p:nvPicPr>
        <p:blipFill>
          <a:blip r:embed="rId2"/>
          <a:stretch>
            <a:fillRect/>
          </a:stretch>
        </p:blipFill>
        <p:spPr>
          <a:xfrm>
            <a:off x="223190" y="3519886"/>
            <a:ext cx="7944139" cy="966604"/>
          </a:xfrm>
          <a:prstGeom prst="rect">
            <a:avLst/>
          </a:prstGeom>
          <a:ln>
            <a:solidFill>
              <a:srgbClr val="FF0000"/>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6087783-E4AE-60DE-3F67-CC21FCBDCD2A}"/>
              </a:ext>
            </a:extLst>
          </p:cNvPr>
          <p:cNvPicPr>
            <a:picLocks noChangeAspect="1"/>
          </p:cNvPicPr>
          <p:nvPr/>
        </p:nvPicPr>
        <p:blipFill>
          <a:blip r:embed="rId3"/>
          <a:stretch>
            <a:fillRect/>
          </a:stretch>
        </p:blipFill>
        <p:spPr>
          <a:xfrm>
            <a:off x="245582" y="1826797"/>
            <a:ext cx="7919390" cy="97318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(3/3)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Για να ολοκληρώσετε την εργασία</a:t>
            </a:r>
            <a:r>
              <a:rPr lang="el-GR" sz="1200"/>
              <a:t> και να προχωρήσετε με την δημοσίευση του διαγωνισμού</a:t>
            </a:r>
            <a:r>
              <a:rPr lang="en-US" sz="1200"/>
              <a:t>:</a:t>
            </a:r>
          </a:p>
          <a:p>
            <a:pPr marL="228600" indent="-228600" algn="just">
              <a:buClr>
                <a:srgbClr val="F15822"/>
              </a:buClr>
              <a:buFont typeface="+mj-lt"/>
              <a:buAutoNum type="arabicPeriod" startAt="7"/>
            </a:pPr>
            <a:r>
              <a:rPr lang="el-GR" sz="1200"/>
              <a:t>Κάντε κλικ στην ένδειξη </a:t>
            </a:r>
            <a:r>
              <a:rPr lang="el-GR" sz="1200" b="1"/>
              <a:t>Ορίστε σε ολοκληρωμένο.</a:t>
            </a:r>
            <a:endParaRPr lang="it-IT" sz="1200" b="1"/>
          </a:p>
          <a:p>
            <a:pPr algn="just" rtl="0">
              <a:buClr>
                <a:srgbClr val="F15822"/>
              </a:buClr>
            </a:pPr>
            <a:r>
              <a:rPr lang="el-GR" sz="1200"/>
              <a:t>Μόλις η εργασία έχει ολοκληρωθεί, η κατάσταση της θα εμφανίζεται ως </a:t>
            </a:r>
            <a:r>
              <a:rPr lang="el-GR" sz="1200" b="1"/>
              <a:t>Ολοκληρωμένο</a:t>
            </a:r>
            <a:r>
              <a:rPr lang="el-GR" sz="1200"/>
              <a:t>, στην στήλη που σχετίζεται με την </a:t>
            </a:r>
            <a:r>
              <a:rPr lang="el-GR" sz="1200" b="1"/>
              <a:t>κατάσταση της εργασίας</a:t>
            </a:r>
            <a:r>
              <a:rPr lang="el-GR" sz="1200"/>
              <a:t>.</a:t>
            </a:r>
            <a:endParaRPr lang="it-IT" sz="1200"/>
          </a:p>
        </p:txBody>
      </p:sp>
      <p:sp>
        <p:nvSpPr>
          <p:cNvPr id="7" name="Rectangle 5">
            <a:extLst>
              <a:ext uri="{FF2B5EF4-FFF2-40B4-BE49-F238E27FC236}">
                <a16:creationId xmlns:a16="http://schemas.microsoft.com/office/drawing/2014/main" id="{72B47BED-0A25-57D3-A40E-705A0EA5E0A5}"/>
              </a:ext>
            </a:extLst>
          </p:cNvPr>
          <p:cNvSpPr/>
          <p:nvPr/>
        </p:nvSpPr>
        <p:spPr>
          <a:xfrm>
            <a:off x="7104551" y="2560162"/>
            <a:ext cx="1006515"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5E2D674B-5810-6558-C56A-9CD816F125F6}"/>
              </a:ext>
            </a:extLst>
          </p:cNvPr>
          <p:cNvSpPr/>
          <p:nvPr/>
        </p:nvSpPr>
        <p:spPr>
          <a:xfrm>
            <a:off x="3937628" y="4316807"/>
            <a:ext cx="515262" cy="16968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8FC447F1-357A-37F0-3224-660A2C260601}"/>
              </a:ext>
            </a:extLst>
          </p:cNvPr>
          <p:cNvSpPr>
            <a:spLocks noChangeAspect="1"/>
          </p:cNvSpPr>
          <p:nvPr/>
        </p:nvSpPr>
        <p:spPr bwMode="gray">
          <a:xfrm>
            <a:off x="7002550" y="244945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cxnSp>
        <p:nvCxnSpPr>
          <p:cNvPr id="14" name="Connector: Elbow 13">
            <a:extLst>
              <a:ext uri="{FF2B5EF4-FFF2-40B4-BE49-F238E27FC236}">
                <a16:creationId xmlns:a16="http://schemas.microsoft.com/office/drawing/2014/main" id="{64B5E14E-67CB-E109-852A-910774E0BD17}"/>
              </a:ext>
            </a:extLst>
          </p:cNvPr>
          <p:cNvCxnSpPr>
            <a:cxnSpLocks/>
            <a:stCxn id="7" idx="2"/>
            <a:endCxn id="19" idx="0"/>
          </p:cNvCxnSpPr>
          <p:nvPr/>
        </p:nvCxnSpPr>
        <p:spPr>
          <a:xfrm rot="5400000">
            <a:off x="5545976" y="1458053"/>
            <a:ext cx="711118" cy="3412549"/>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315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 </a:t>
            </a:r>
            <a:r>
              <a:rPr lang="el-GR" b="1" dirty="0"/>
              <a:t>Διάρκεια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Μπορείτε να ορίσετε ένα χρονικό διάστημα ως χρονοδιάγραμμα του διαγωνισμού επιλέγοντας </a:t>
            </a:r>
            <a:r>
              <a:rPr lang="el-GR" sz="1200" b="1"/>
              <a:t>Διάρκεια</a:t>
            </a:r>
            <a:r>
              <a:rPr lang="el-GR" sz="1200"/>
              <a:t> ή να ορίσετε μια συγκεκριμένη ημερομηνία επιλέγοντας την ένδειξη </a:t>
            </a:r>
            <a:r>
              <a:rPr lang="el-GR" sz="1200" b="1"/>
              <a:t>Χρόνος</a:t>
            </a:r>
            <a:r>
              <a:rPr lang="el-GR" sz="1200"/>
              <a:t>.</a:t>
            </a:r>
            <a:endParaRPr lang="it-IT" sz="1200"/>
          </a:p>
          <a:p>
            <a:pPr marL="228600" indent="-228600" algn="just" rtl="0">
              <a:buClr>
                <a:srgbClr val="F15822"/>
              </a:buClr>
              <a:buFont typeface="+mj-lt"/>
              <a:buAutoNum type="arabicPeriod"/>
            </a:pPr>
            <a:r>
              <a:rPr lang="it-IT" sz="1200"/>
              <a:t>Επιλέγ</a:t>
            </a:r>
            <a:r>
              <a:rPr lang="el-GR" sz="1200"/>
              <a:t>ετε </a:t>
            </a:r>
            <a:r>
              <a:rPr lang="it-IT" sz="1200" b="1"/>
              <a:t>Διάρκεια</a:t>
            </a:r>
            <a:r>
              <a:rPr lang="el-GR" sz="1200" b="1"/>
              <a:t>.</a:t>
            </a:r>
            <a:endParaRPr lang="it-IT" sz="1200" b="1"/>
          </a:p>
          <a:p>
            <a:pPr marL="228600" indent="-228600" algn="just" rtl="0">
              <a:buClr>
                <a:srgbClr val="F15822"/>
              </a:buClr>
              <a:buFont typeface="+mj-lt"/>
              <a:buAutoNum type="arabicPeriod"/>
            </a:pPr>
            <a:r>
              <a:rPr lang="it-IT" sz="1200"/>
              <a:t>Ορίστε τη διάρκεια του </a:t>
            </a:r>
            <a:r>
              <a:rPr lang="el-GR" sz="1200"/>
              <a:t>διαγωνισμού </a:t>
            </a:r>
            <a:r>
              <a:rPr lang="it-IT" sz="1200"/>
              <a:t>επιλέγοντας μεταξύ</a:t>
            </a:r>
            <a:r>
              <a:rPr lang="el-GR" sz="1200"/>
              <a:t> διάφορων ενδείξεων.</a:t>
            </a:r>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pic>
        <p:nvPicPr>
          <p:cNvPr id="10" name="Picture 9">
            <a:extLst>
              <a:ext uri="{FF2B5EF4-FFF2-40B4-BE49-F238E27FC236}">
                <a16:creationId xmlns:a16="http://schemas.microsoft.com/office/drawing/2014/main" id="{4A9B2BBF-BAD1-4A4A-72FE-281844778A03}"/>
              </a:ext>
            </a:extLst>
          </p:cNvPr>
          <p:cNvPicPr>
            <a:picLocks noChangeAspect="1"/>
          </p:cNvPicPr>
          <p:nvPr/>
        </p:nvPicPr>
        <p:blipFill>
          <a:blip r:embed="rId2"/>
          <a:stretch>
            <a:fillRect/>
          </a:stretch>
        </p:blipFill>
        <p:spPr>
          <a:xfrm>
            <a:off x="221673" y="1091073"/>
            <a:ext cx="7998690" cy="2767977"/>
          </a:xfrm>
          <a:prstGeom prst="rect">
            <a:avLst/>
          </a:prstGeom>
        </p:spPr>
      </p:pic>
      <p:pic>
        <p:nvPicPr>
          <p:cNvPr id="12" name="Picture 11">
            <a:extLst>
              <a:ext uri="{FF2B5EF4-FFF2-40B4-BE49-F238E27FC236}">
                <a16:creationId xmlns:a16="http://schemas.microsoft.com/office/drawing/2014/main" id="{81041201-47E7-03C4-FD99-CE59482EA877}"/>
              </a:ext>
            </a:extLst>
          </p:cNvPr>
          <p:cNvPicPr>
            <a:picLocks noChangeAspect="1"/>
          </p:cNvPicPr>
          <p:nvPr/>
        </p:nvPicPr>
        <p:blipFill>
          <a:blip r:embed="rId3"/>
          <a:stretch>
            <a:fillRect/>
          </a:stretch>
        </p:blipFill>
        <p:spPr>
          <a:xfrm>
            <a:off x="3563195" y="3316029"/>
            <a:ext cx="4248368" cy="2730640"/>
          </a:xfrm>
          <a:prstGeom prst="rect">
            <a:avLst/>
          </a:prstGeom>
          <a:ln>
            <a:solidFill>
              <a:srgbClr val="FF0000"/>
            </a:solidFill>
            <a:prstDash val="dash"/>
          </a:ln>
        </p:spPr>
      </p:pic>
      <p:sp>
        <p:nvSpPr>
          <p:cNvPr id="13" name="Rectangle 5">
            <a:extLst>
              <a:ext uri="{FF2B5EF4-FFF2-40B4-BE49-F238E27FC236}">
                <a16:creationId xmlns:a16="http://schemas.microsoft.com/office/drawing/2014/main" id="{713E34AB-31F4-FAD6-0E1E-FA0D06A059A1}"/>
              </a:ext>
            </a:extLst>
          </p:cNvPr>
          <p:cNvSpPr/>
          <p:nvPr/>
        </p:nvSpPr>
        <p:spPr>
          <a:xfrm>
            <a:off x="501652" y="3492051"/>
            <a:ext cx="625184"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DA547237-3985-FE38-299F-33ED49319A3F}"/>
              </a:ext>
            </a:extLst>
          </p:cNvPr>
          <p:cNvSpPr>
            <a:spLocks noChangeAspect="1"/>
          </p:cNvSpPr>
          <p:nvPr/>
        </p:nvSpPr>
        <p:spPr bwMode="gray">
          <a:xfrm>
            <a:off x="1022269" y="33900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DEA08459-512D-08CB-B633-9DCC17ADB6BE}"/>
              </a:ext>
            </a:extLst>
          </p:cNvPr>
          <p:cNvSpPr/>
          <p:nvPr/>
        </p:nvSpPr>
        <p:spPr>
          <a:xfrm>
            <a:off x="4969000" y="4670571"/>
            <a:ext cx="2177031"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819799-5A39-02C2-ED01-5B5F9783A9B8}"/>
              </a:ext>
            </a:extLst>
          </p:cNvPr>
          <p:cNvSpPr/>
          <p:nvPr/>
        </p:nvSpPr>
        <p:spPr>
          <a:xfrm>
            <a:off x="3709891" y="5680364"/>
            <a:ext cx="715660" cy="299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2B295709-4A3D-3D46-6A59-27C39C8F1999}"/>
              </a:ext>
            </a:extLst>
          </p:cNvPr>
          <p:cNvSpPr>
            <a:spLocks noChangeAspect="1"/>
          </p:cNvSpPr>
          <p:nvPr/>
        </p:nvSpPr>
        <p:spPr bwMode="gray">
          <a:xfrm>
            <a:off x="7041553" y="59300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9">
            <a:extLst>
              <a:ext uri="{FF2B5EF4-FFF2-40B4-BE49-F238E27FC236}">
                <a16:creationId xmlns:a16="http://schemas.microsoft.com/office/drawing/2014/main" id="{389EFC98-DFCB-E8DF-90CD-F74B07F10009}"/>
              </a:ext>
            </a:extLst>
          </p:cNvPr>
          <p:cNvSpPr>
            <a:spLocks noChangeAspect="1"/>
          </p:cNvSpPr>
          <p:nvPr/>
        </p:nvSpPr>
        <p:spPr bwMode="gray">
          <a:xfrm>
            <a:off x="4312270" y="58944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3" name="Rectangle 5">
            <a:extLst>
              <a:ext uri="{FF2B5EF4-FFF2-40B4-BE49-F238E27FC236}">
                <a16:creationId xmlns:a16="http://schemas.microsoft.com/office/drawing/2014/main" id="{70134600-F628-EB5D-4B2A-A4ED6EE00F6E}"/>
              </a:ext>
            </a:extLst>
          </p:cNvPr>
          <p:cNvSpPr/>
          <p:nvPr/>
        </p:nvSpPr>
        <p:spPr>
          <a:xfrm>
            <a:off x="4275908" y="4698624"/>
            <a:ext cx="606370"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9">
            <a:extLst>
              <a:ext uri="{FF2B5EF4-FFF2-40B4-BE49-F238E27FC236}">
                <a16:creationId xmlns:a16="http://schemas.microsoft.com/office/drawing/2014/main" id="{CC066CCF-FC97-268A-485F-1FDD5369BF0F}"/>
              </a:ext>
            </a:extLst>
          </p:cNvPr>
          <p:cNvSpPr>
            <a:spLocks noChangeAspect="1"/>
          </p:cNvSpPr>
          <p:nvPr/>
        </p:nvSpPr>
        <p:spPr bwMode="gray">
          <a:xfrm>
            <a:off x="4154778" y="49741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6" name="Connector: Elbow 9">
            <a:extLst>
              <a:ext uri="{FF2B5EF4-FFF2-40B4-BE49-F238E27FC236}">
                <a16:creationId xmlns:a16="http://schemas.microsoft.com/office/drawing/2014/main" id="{8E3593C6-9D7D-7EF2-0F34-20FFC87250F4}"/>
              </a:ext>
            </a:extLst>
          </p:cNvPr>
          <p:cNvCxnSpPr>
            <a:cxnSpLocks/>
            <a:stCxn id="13" idx="2"/>
            <a:endCxn id="12" idx="1"/>
          </p:cNvCxnSpPr>
          <p:nvPr/>
        </p:nvCxnSpPr>
        <p:spPr>
          <a:xfrm rot="16200000" flipH="1">
            <a:off x="1757066" y="2875219"/>
            <a:ext cx="863307" cy="274895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415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5436-AA73-E999-0F1E-AAAD90670083}"/>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3525EB6C-ECE5-0352-173A-4CB13BBDB960}"/>
              </a:ext>
            </a:extLst>
          </p:cNvPr>
          <p:cNvSpPr>
            <a:spLocks noGrp="1"/>
          </p:cNvSpPr>
          <p:nvPr>
            <p:ph type="body" sz="quarter" idx="14"/>
          </p:nvPr>
        </p:nvSpPr>
        <p:spPr/>
        <p:txBody>
          <a:bodyPr/>
          <a:lstStyle/>
          <a:p>
            <a:pPr algn="l" rtl="0"/>
            <a:r>
              <a:rPr lang="it-IT"/>
              <a:t>Διεπαφή χρήστη</a:t>
            </a:r>
            <a:endParaRPr lang="en-US"/>
          </a:p>
        </p:txBody>
      </p:sp>
      <p:sp>
        <p:nvSpPr>
          <p:cNvPr id="4" name="Text Placeholder 3">
            <a:extLst>
              <a:ext uri="{FF2B5EF4-FFF2-40B4-BE49-F238E27FC236}">
                <a16:creationId xmlns:a16="http://schemas.microsoft.com/office/drawing/2014/main" id="{3B80F681-29D1-7C6E-1EA6-BF46164622DB}"/>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6ACCE9ED-1CE6-5E85-A1B5-A4ACA5F515AD}"/>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9652243D-CDC8-3792-1E7C-5368FF765E2F}"/>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87BEFB0A-333A-A2DD-2FC3-03EE0EBE8FF9}"/>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6ADD161A-6EA1-0C78-28C0-881D7CA5E8B1}"/>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D78D2C42-4DAE-808C-58E0-7A5DE0694C47}"/>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2606013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l-GR" b="1" dirty="0"/>
              <a:t> Ημερομηνία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a:t>
            </a:r>
          </a:p>
          <a:p>
            <a:pPr marL="228600" indent="-228600" algn="just" rtl="0">
              <a:buClr>
                <a:srgbClr val="F15822"/>
              </a:buClr>
              <a:buFont typeface="+mj-lt"/>
              <a:buAutoNum type="arabicPeriod"/>
            </a:pPr>
            <a:r>
              <a:rPr lang="it-IT" sz="1200"/>
              <a:t>Επιλέ</a:t>
            </a:r>
            <a:r>
              <a:rPr lang="el-GR" sz="1200"/>
              <a:t>ξτε </a:t>
            </a:r>
            <a:r>
              <a:rPr lang="el-GR" sz="1200" b="1"/>
              <a:t>Χρόνος.</a:t>
            </a:r>
            <a:endParaRPr lang="it-IT" sz="1200"/>
          </a:p>
          <a:p>
            <a:pPr marL="228600" indent="-228600" algn="just" rtl="0">
              <a:buClr>
                <a:srgbClr val="F15822"/>
              </a:buClr>
              <a:buFont typeface="+mj-lt"/>
              <a:buAutoNum type="arabicPeriod"/>
            </a:pPr>
            <a:r>
              <a:rPr lang="it-IT" sz="1200"/>
              <a:t>Επιλέξτε μια ημερομηνία</a:t>
            </a:r>
            <a:r>
              <a:rPr lang="el-GR" sz="1200"/>
              <a:t>.</a:t>
            </a:r>
            <a:endParaRPr lang="it-IT" sz="1200"/>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716604" y="364436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1" name="Picture 20">
            <a:extLst>
              <a:ext uri="{FF2B5EF4-FFF2-40B4-BE49-F238E27FC236}">
                <a16:creationId xmlns:a16="http://schemas.microsoft.com/office/drawing/2014/main" id="{EEE6C286-7885-EFFC-69C8-DFF5C6E1F9E8}"/>
              </a:ext>
            </a:extLst>
          </p:cNvPr>
          <p:cNvPicPr>
            <a:picLocks noChangeAspect="1"/>
          </p:cNvPicPr>
          <p:nvPr/>
        </p:nvPicPr>
        <p:blipFill>
          <a:blip r:embed="rId2"/>
          <a:stretch>
            <a:fillRect/>
          </a:stretch>
        </p:blipFill>
        <p:spPr>
          <a:xfrm>
            <a:off x="212436" y="1079500"/>
            <a:ext cx="7999845" cy="2767977"/>
          </a:xfrm>
          <a:prstGeom prst="rect">
            <a:avLst/>
          </a:prstGeom>
        </p:spPr>
      </p:pic>
      <p:sp>
        <p:nvSpPr>
          <p:cNvPr id="22" name="Rectangle 5">
            <a:extLst>
              <a:ext uri="{FF2B5EF4-FFF2-40B4-BE49-F238E27FC236}">
                <a16:creationId xmlns:a16="http://schemas.microsoft.com/office/drawing/2014/main" id="{A1BE4DEC-4286-3FE4-0E94-CD5C6FB15236}"/>
              </a:ext>
            </a:extLst>
          </p:cNvPr>
          <p:cNvSpPr/>
          <p:nvPr/>
        </p:nvSpPr>
        <p:spPr>
          <a:xfrm>
            <a:off x="419678" y="3521486"/>
            <a:ext cx="688685"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E8DC804B-C754-FE2E-BF2B-054933C59B42}"/>
              </a:ext>
            </a:extLst>
          </p:cNvPr>
          <p:cNvSpPr>
            <a:spLocks noChangeAspect="1"/>
          </p:cNvSpPr>
          <p:nvPr/>
        </p:nvSpPr>
        <p:spPr bwMode="gray">
          <a:xfrm>
            <a:off x="1024275" y="34403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25" name="Connector: Elbow 9">
            <a:extLst>
              <a:ext uri="{FF2B5EF4-FFF2-40B4-BE49-F238E27FC236}">
                <a16:creationId xmlns:a16="http://schemas.microsoft.com/office/drawing/2014/main" id="{8E3593C6-9D7D-7EF2-0F34-20FFC87250F4}"/>
              </a:ext>
            </a:extLst>
          </p:cNvPr>
          <p:cNvCxnSpPr>
            <a:cxnSpLocks/>
            <a:stCxn id="22" idx="2"/>
            <a:endCxn id="27" idx="1"/>
          </p:cNvCxnSpPr>
          <p:nvPr/>
        </p:nvCxnSpPr>
        <p:spPr>
          <a:xfrm rot="16200000" flipH="1">
            <a:off x="1868437" y="2743060"/>
            <a:ext cx="645505" cy="28543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4008435-6E85-ECAD-D169-A50DD2C7D925}"/>
              </a:ext>
            </a:extLst>
          </p:cNvPr>
          <p:cNvPicPr>
            <a:picLocks noChangeAspect="1"/>
          </p:cNvPicPr>
          <p:nvPr/>
        </p:nvPicPr>
        <p:blipFill>
          <a:blip r:embed="rId3"/>
          <a:stretch>
            <a:fillRect/>
          </a:stretch>
        </p:blipFill>
        <p:spPr>
          <a:xfrm>
            <a:off x="3618358" y="3105435"/>
            <a:ext cx="4292821" cy="2775093"/>
          </a:xfrm>
          <a:prstGeom prst="rect">
            <a:avLst/>
          </a:prstGeom>
          <a:ln>
            <a:solidFill>
              <a:srgbClr val="FF0000"/>
            </a:solidFill>
            <a:prstDash val="dash"/>
          </a:ln>
        </p:spPr>
      </p:pic>
      <p:sp>
        <p:nvSpPr>
          <p:cNvPr id="28" name="Rectangle 5">
            <a:extLst>
              <a:ext uri="{FF2B5EF4-FFF2-40B4-BE49-F238E27FC236}">
                <a16:creationId xmlns:a16="http://schemas.microsoft.com/office/drawing/2014/main" id="{DEA08459-512D-08CB-B633-9DCC17ADB6BE}"/>
              </a:ext>
            </a:extLst>
          </p:cNvPr>
          <p:cNvSpPr/>
          <p:nvPr/>
        </p:nvSpPr>
        <p:spPr>
          <a:xfrm>
            <a:off x="5025209" y="4543883"/>
            <a:ext cx="1974723"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2B295709-4A3D-3D46-6A59-27C39C8F1999}"/>
              </a:ext>
            </a:extLst>
          </p:cNvPr>
          <p:cNvSpPr>
            <a:spLocks noChangeAspect="1"/>
          </p:cNvSpPr>
          <p:nvPr/>
        </p:nvSpPr>
        <p:spPr bwMode="gray">
          <a:xfrm>
            <a:off x="6845554" y="4775603"/>
            <a:ext cx="209561"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0" name="Rectangle 5">
            <a:extLst>
              <a:ext uri="{FF2B5EF4-FFF2-40B4-BE49-F238E27FC236}">
                <a16:creationId xmlns:a16="http://schemas.microsoft.com/office/drawing/2014/main" id="{1B819799-5A39-02C2-ED01-5B5F9783A9B8}"/>
              </a:ext>
            </a:extLst>
          </p:cNvPr>
          <p:cNvSpPr/>
          <p:nvPr/>
        </p:nvSpPr>
        <p:spPr>
          <a:xfrm>
            <a:off x="3845712" y="4499078"/>
            <a:ext cx="51291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9">
            <a:extLst>
              <a:ext uri="{FF2B5EF4-FFF2-40B4-BE49-F238E27FC236}">
                <a16:creationId xmlns:a16="http://schemas.microsoft.com/office/drawing/2014/main" id="{389EFC98-DFCB-E8DF-90CD-F74B07F10009}"/>
              </a:ext>
            </a:extLst>
          </p:cNvPr>
          <p:cNvSpPr>
            <a:spLocks noChangeAspect="1"/>
          </p:cNvSpPr>
          <p:nvPr/>
        </p:nvSpPr>
        <p:spPr bwMode="gray">
          <a:xfrm>
            <a:off x="4285935" y="476660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3" name="Rectangle 5">
            <a:extLst>
              <a:ext uri="{FF2B5EF4-FFF2-40B4-BE49-F238E27FC236}">
                <a16:creationId xmlns:a16="http://schemas.microsoft.com/office/drawing/2014/main" id="{84E7D7BF-7320-FA3B-70C2-42F6BEA7D713}"/>
              </a:ext>
            </a:extLst>
          </p:cNvPr>
          <p:cNvSpPr/>
          <p:nvPr/>
        </p:nvSpPr>
        <p:spPr>
          <a:xfrm>
            <a:off x="3768437" y="5498796"/>
            <a:ext cx="803564" cy="288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9">
            <a:extLst>
              <a:ext uri="{FF2B5EF4-FFF2-40B4-BE49-F238E27FC236}">
                <a16:creationId xmlns:a16="http://schemas.microsoft.com/office/drawing/2014/main" id="{65B5B6D0-3F80-9DB9-EAF1-B568E3BADD13}"/>
              </a:ext>
            </a:extLst>
          </p:cNvPr>
          <p:cNvSpPr>
            <a:spLocks noChangeAspect="1"/>
          </p:cNvSpPr>
          <p:nvPr/>
        </p:nvSpPr>
        <p:spPr bwMode="gray">
          <a:xfrm>
            <a:off x="4456349" y="535605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4243843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 </a:t>
            </a:r>
            <a:r>
              <a:rPr lang="el-GR" b="1" dirty="0"/>
              <a:t>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προσκαλέσετε προμηθευτές στο διαγωνισμό, μετακινηθείτε στο τμήμα της σελίδας που αφορά στους </a:t>
            </a:r>
            <a:r>
              <a:rPr lang="el-GR" sz="1200" b="1"/>
              <a:t>Προμηθευτές</a:t>
            </a:r>
            <a:r>
              <a:rPr lang="el-GR" sz="1200"/>
              <a:t>.</a:t>
            </a:r>
            <a:endParaRPr lang="it-IT" sz="1200"/>
          </a:p>
          <a:p>
            <a:pPr marL="228600" indent="-228600" algn="just" rtl="0">
              <a:buClr>
                <a:srgbClr val="F15822"/>
              </a:buClr>
              <a:buFont typeface="+mj-lt"/>
              <a:buAutoNum type="arabicPeriod"/>
            </a:pPr>
            <a:r>
              <a:rPr lang="el-GR" sz="1200"/>
              <a:t>Εδώ, κάντε κλικ στην ένδειξη </a:t>
            </a:r>
            <a:r>
              <a:rPr lang="el-GR" sz="1200" b="1"/>
              <a:t>πρόσκληση προμηθευτών</a:t>
            </a:r>
            <a:r>
              <a:rPr lang="el-GR" sz="1200"/>
              <a:t>. Ένα νέο παράθυρο, με όνομα </a:t>
            </a:r>
            <a:r>
              <a:rPr lang="el-GR" sz="1200" b="1"/>
              <a:t>Πρόσκληση Προμηθευτών</a:t>
            </a:r>
            <a:r>
              <a:rPr lang="el-GR" sz="1200"/>
              <a:t>, θα εμφανιστεί.</a:t>
            </a:r>
            <a:endParaRPr lang="it-IT" sz="1200" b="1"/>
          </a:p>
          <a:p>
            <a:pPr marL="228600" indent="-228600" algn="just" rtl="0">
              <a:buClr>
                <a:srgbClr val="F15822"/>
              </a:buClr>
              <a:buFont typeface="+mj-lt"/>
              <a:buAutoNum type="arabicPeriod"/>
            </a:pPr>
            <a:r>
              <a:rPr lang="el-GR" sz="1200"/>
              <a:t>Εμφανίζεται μ</a:t>
            </a:r>
            <a:r>
              <a:rPr lang="it-IT" sz="1200"/>
              <a:t>ια λίστα </a:t>
            </a:r>
            <a:r>
              <a:rPr lang="el-GR" sz="120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a:p>
          <a:p>
            <a:pPr marL="228600" indent="-228600" algn="just" rtl="0">
              <a:buClr>
                <a:srgbClr val="F15822"/>
              </a:buClr>
              <a:buFont typeface="+mj-lt"/>
              <a:buAutoNum type="arabicPeriod"/>
            </a:pPr>
            <a:r>
              <a:rPr lang="it-IT" sz="1200"/>
              <a:t>Κάντε κλικ στο</a:t>
            </a:r>
            <a:r>
              <a:rPr lang="el-GR" sz="1200"/>
              <a:t> </a:t>
            </a:r>
            <a:r>
              <a:rPr lang="it-IT" sz="1200"/>
              <a:t>κενό </a:t>
            </a:r>
            <a:r>
              <a:rPr lang="el-GR" sz="1200"/>
              <a:t>τετράγωνο δίπλα από το όνομα του προμηθευτή για να το επιλέξετε.</a:t>
            </a:r>
            <a:endParaRPr lang="it-IT" sz="1200"/>
          </a:p>
          <a:p>
            <a:pPr marL="228600" indent="-228600" algn="just" rtl="0">
              <a:buClr>
                <a:srgbClr val="F15822"/>
              </a:buClr>
              <a:buFont typeface="+mj-lt"/>
              <a:buAutoNum type="arabicPeriod"/>
            </a:pPr>
            <a:r>
              <a:rPr lang="el-GR" sz="1200"/>
              <a:t>Όταν ολοκληρώσετε τις επιλογές, κάντε κλικ στην ένδειξη </a:t>
            </a:r>
            <a:r>
              <a:rPr lang="el-GR" sz="1200" b="1"/>
              <a:t>Πρόσκληση</a:t>
            </a:r>
            <a:r>
              <a:rPr lang="el-GR" sz="1200"/>
              <a:t>.</a:t>
            </a:r>
            <a:endParaRPr lang="it-IT" sz="1200"/>
          </a:p>
          <a:p>
            <a:pPr marL="228600" indent="-228600" algn="just" rtl="0">
              <a:buClr>
                <a:srgbClr val="F15822"/>
              </a:buClr>
              <a:buFont typeface="+mj-lt"/>
              <a:buAutoNum type="arabicPeriod"/>
            </a:pPr>
            <a:endParaRPr lang="it-IT" sz="1200"/>
          </a:p>
          <a:p>
            <a:pPr algn="just" rtl="0">
              <a:buClr>
                <a:srgbClr val="F15822"/>
              </a:buClr>
            </a:pPr>
            <a:r>
              <a:rPr lang="it-IT" sz="1200"/>
              <a:t>Σημείωμα:</a:t>
            </a:r>
            <a:r>
              <a:rPr lang="el-GR" sz="1200" i="1"/>
              <a:t> Στο συγκεκριμένο παράδειγμα, τοποθετήθηκε φίλτρο αναζήτησης για προμηθευτές </a:t>
            </a:r>
            <a:r>
              <a:rPr lang="en-US" sz="1200" b="1" i="1"/>
              <a:t>Deloitte Suppliers</a:t>
            </a:r>
            <a:r>
              <a:rPr lang="en-US" sz="1200" i="1"/>
              <a:t>.</a:t>
            </a:r>
            <a:endParaRPr lang="it-IT" sz="120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2"/>
          <a:stretch>
            <a:fillRect/>
          </a:stretch>
        </p:blipFill>
        <p:spPr>
          <a:xfrm>
            <a:off x="207166" y="1117177"/>
            <a:ext cx="8014788" cy="2297834"/>
          </a:xfrm>
          <a:prstGeom prst="rect">
            <a:avLst/>
          </a:prstGeom>
        </p:spPr>
      </p:pic>
      <p:pic>
        <p:nvPicPr>
          <p:cNvPr id="14" name="Picture 13">
            <a:extLst>
              <a:ext uri="{FF2B5EF4-FFF2-40B4-BE49-F238E27FC236}">
                <a16:creationId xmlns:a16="http://schemas.microsoft.com/office/drawing/2014/main" id="{1583DA0D-6503-5426-5E3C-BD476756460E}"/>
              </a:ext>
            </a:extLst>
          </p:cNvPr>
          <p:cNvPicPr>
            <a:picLocks noChangeAspect="1"/>
          </p:cNvPicPr>
          <p:nvPr/>
        </p:nvPicPr>
        <p:blipFill>
          <a:blip r:embed="rId3"/>
          <a:stretch>
            <a:fillRect/>
          </a:stretch>
        </p:blipFill>
        <p:spPr>
          <a:xfrm>
            <a:off x="207166" y="3781763"/>
            <a:ext cx="7964883" cy="1959059"/>
          </a:xfrm>
          <a:prstGeom prst="rect">
            <a:avLst/>
          </a:prstGeom>
          <a:ln>
            <a:solidFill>
              <a:srgbClr val="FF0000"/>
            </a:solidFill>
            <a:prstDash val="dash"/>
          </a:ln>
        </p:spPr>
      </p:pic>
      <p:sp>
        <p:nvSpPr>
          <p:cNvPr id="15" name="Rectangle 5">
            <a:extLst>
              <a:ext uri="{FF2B5EF4-FFF2-40B4-BE49-F238E27FC236}">
                <a16:creationId xmlns:a16="http://schemas.microsoft.com/office/drawing/2014/main" id="{2E953BDA-6E13-6392-C10D-47673B391AD9}"/>
              </a:ext>
            </a:extLst>
          </p:cNvPr>
          <p:cNvSpPr/>
          <p:nvPr/>
        </p:nvSpPr>
        <p:spPr>
          <a:xfrm>
            <a:off x="233753" y="4284511"/>
            <a:ext cx="1905772" cy="1456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7124699" y="3781763"/>
            <a:ext cx="635477"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2480418" y="4638675"/>
            <a:ext cx="244417" cy="10259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a:endCxn id="14" idx="0"/>
          </p:cNvCxnSpPr>
          <p:nvPr/>
        </p:nvCxnSpPr>
        <p:spPr>
          <a:xfrm rot="5400000">
            <a:off x="4062580" y="1907741"/>
            <a:ext cx="2001050" cy="17469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2027004" y="41892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612314" y="45366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7022697" y="39601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63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550648" cy="440940"/>
          </a:xfrm>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Έλεγχος Πιστοποιήσεων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δείτε πληροφορίες για τους προμηθευτές, όπως τις </a:t>
            </a:r>
            <a:r>
              <a:rPr lang="el-GR" sz="1200" b="1"/>
              <a:t>αξιολογήσεις/Πιστοποιήσεις</a:t>
            </a:r>
            <a:r>
              <a:rPr lang="el-GR" sz="1200"/>
              <a:t> τους στην </a:t>
            </a:r>
            <a:r>
              <a:rPr lang="el-GR" sz="1200" b="1"/>
              <a:t>σελίδα πρόσκλησης </a:t>
            </a:r>
            <a:r>
              <a:rPr lang="el-GR" sz="1200"/>
              <a:t>των προμηθευτών.</a:t>
            </a:r>
            <a:endParaRPr lang="it-IT" sz="1200"/>
          </a:p>
          <a:p>
            <a:pPr marL="228600" indent="-228600" algn="just" rtl="0">
              <a:buClr>
                <a:srgbClr val="F15822"/>
              </a:buClr>
              <a:buFont typeface="+mj-lt"/>
              <a:buAutoNum type="arabicPeriod"/>
            </a:pPr>
            <a:r>
              <a:rPr lang="it-IT" sz="1200"/>
              <a:t>Κάντε κλικ στο</a:t>
            </a:r>
            <a:r>
              <a:rPr lang="el-GR" sz="1200"/>
              <a:t> όνομα του </a:t>
            </a:r>
            <a:r>
              <a:rPr lang="it-IT" sz="1200" b="1"/>
              <a:t>Προμηθευτή</a:t>
            </a:r>
            <a:r>
              <a:rPr lang="el-GR" sz="1200" b="1"/>
              <a:t> </a:t>
            </a:r>
          </a:p>
          <a:p>
            <a:pPr marL="228600" indent="-228600" algn="just" rtl="0">
              <a:buClr>
                <a:srgbClr val="F15822"/>
              </a:buClr>
              <a:buFont typeface="+mj-lt"/>
              <a:buAutoNum type="arabicPeriod"/>
            </a:pPr>
            <a:r>
              <a:rPr lang="el-GR" sz="1200"/>
              <a:t>Θα εμφανιστεί ένα νέο παράθυρο.</a:t>
            </a:r>
            <a:r>
              <a:rPr lang="it-IT" sz="1200"/>
              <a:t> </a:t>
            </a:r>
            <a:r>
              <a:rPr lang="el-GR" sz="1200"/>
              <a:t>Επιλέξτε την καρτέλα </a:t>
            </a:r>
            <a:r>
              <a:rPr lang="el-GR" sz="1200" b="1"/>
              <a:t>Αξιολογήσεις</a:t>
            </a:r>
            <a:r>
              <a:rPr lang="el-GR" sz="1200"/>
              <a:t>.</a:t>
            </a:r>
            <a:endParaRPr lang="it-IT" sz="1200"/>
          </a:p>
          <a:p>
            <a:pPr marL="228600" indent="-228600" algn="just" rtl="0">
              <a:buClr>
                <a:srgbClr val="F15822"/>
              </a:buClr>
              <a:buFont typeface="+mj-lt"/>
              <a:buAutoNum type="arabicPeriod"/>
            </a:pPr>
            <a:r>
              <a:rPr lang="el-GR" sz="1200"/>
              <a:t>Όταν έχετε ολοκληρώσει τη διαδικασία, επιλέξτε </a:t>
            </a:r>
            <a:r>
              <a:rPr lang="el-GR" sz="1200" b="1"/>
              <a:t>Κλείσιμο</a:t>
            </a:r>
            <a:r>
              <a:rPr lang="el-GR" sz="1200"/>
              <a:t>.</a:t>
            </a:r>
            <a:endParaRPr lang="it-IT" sz="1200"/>
          </a:p>
          <a:p>
            <a:pPr algn="just" rtl="0">
              <a:buClr>
                <a:srgbClr val="F15822"/>
              </a:buClr>
            </a:pPr>
            <a:endParaRPr lang="it-IT" sz="1200"/>
          </a:p>
          <a:p>
            <a:pPr algn="just" rtl="0">
              <a:buClr>
                <a:srgbClr val="F15822"/>
              </a:buClr>
            </a:pPr>
            <a:r>
              <a:rPr lang="it-IT" sz="1200"/>
              <a:t>Σημεί</a:t>
            </a:r>
            <a:r>
              <a:rPr lang="el-GR" sz="1200"/>
              <a:t>ωση</a:t>
            </a:r>
            <a:r>
              <a:rPr lang="it-IT" sz="1200"/>
              <a:t>:</a:t>
            </a:r>
            <a:r>
              <a:rPr lang="el-GR" sz="1200"/>
              <a:t> </a:t>
            </a:r>
            <a:r>
              <a:rPr lang="el-GR" sz="1200" i="1"/>
              <a:t>Το παρόν αποτελεί ένα παράδειγμα προμηθευτή.</a:t>
            </a:r>
            <a:endParaRPr lang="it-IT" sz="1200"/>
          </a:p>
        </p:txBody>
      </p:sp>
      <p:pic>
        <p:nvPicPr>
          <p:cNvPr id="5" name="Picture 4">
            <a:extLst>
              <a:ext uri="{FF2B5EF4-FFF2-40B4-BE49-F238E27FC236}">
                <a16:creationId xmlns:a16="http://schemas.microsoft.com/office/drawing/2014/main" id="{D7F90E1C-7C57-CFD1-BC0E-EAF1ECAB483A}"/>
              </a:ext>
            </a:extLst>
          </p:cNvPr>
          <p:cNvPicPr>
            <a:picLocks noChangeAspect="1"/>
          </p:cNvPicPr>
          <p:nvPr/>
        </p:nvPicPr>
        <p:blipFill>
          <a:blip r:embed="rId2"/>
          <a:stretch>
            <a:fillRect/>
          </a:stretch>
        </p:blipFill>
        <p:spPr>
          <a:xfrm>
            <a:off x="249713" y="1162589"/>
            <a:ext cx="7213971" cy="1803493"/>
          </a:xfrm>
          <a:prstGeom prst="rect">
            <a:avLst/>
          </a:prstGeom>
        </p:spPr>
      </p:pic>
      <p:pic>
        <p:nvPicPr>
          <p:cNvPr id="7" name="Picture 6">
            <a:extLst>
              <a:ext uri="{FF2B5EF4-FFF2-40B4-BE49-F238E27FC236}">
                <a16:creationId xmlns:a16="http://schemas.microsoft.com/office/drawing/2014/main" id="{AB5B2653-B38D-916F-BD54-B47F628E09EE}"/>
              </a:ext>
            </a:extLst>
          </p:cNvPr>
          <p:cNvPicPr>
            <a:picLocks noChangeAspect="1"/>
          </p:cNvPicPr>
          <p:nvPr/>
        </p:nvPicPr>
        <p:blipFill>
          <a:blip r:embed="rId3"/>
          <a:stretch>
            <a:fillRect/>
          </a:stretch>
        </p:blipFill>
        <p:spPr>
          <a:xfrm>
            <a:off x="3020291" y="3423333"/>
            <a:ext cx="4892741" cy="2761249"/>
          </a:xfrm>
          <a:prstGeom prst="rect">
            <a:avLst/>
          </a:prstGeom>
          <a:ln>
            <a:solidFill>
              <a:srgbClr val="FF0000"/>
            </a:solidFill>
            <a:prstDash val="dash"/>
          </a:ln>
        </p:spPr>
      </p:pic>
      <p:sp>
        <p:nvSpPr>
          <p:cNvPr id="8" name="Rectangle 5">
            <a:extLst>
              <a:ext uri="{FF2B5EF4-FFF2-40B4-BE49-F238E27FC236}">
                <a16:creationId xmlns:a16="http://schemas.microsoft.com/office/drawing/2014/main" id="{00CD8553-3563-F5B6-B539-F2AC5B6CAC43}"/>
              </a:ext>
            </a:extLst>
          </p:cNvPr>
          <p:cNvSpPr/>
          <p:nvPr/>
        </p:nvSpPr>
        <p:spPr>
          <a:xfrm>
            <a:off x="6483927" y="3869535"/>
            <a:ext cx="595992" cy="1901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906FD6C8-1347-546C-810C-676DC418E15D}"/>
              </a:ext>
            </a:extLst>
          </p:cNvPr>
          <p:cNvSpPr/>
          <p:nvPr/>
        </p:nvSpPr>
        <p:spPr>
          <a:xfrm>
            <a:off x="7463684" y="5919643"/>
            <a:ext cx="449348" cy="236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344792A4-9D28-395A-8B4D-A4B8468F6851}"/>
              </a:ext>
            </a:extLst>
          </p:cNvPr>
          <p:cNvSpPr/>
          <p:nvPr/>
        </p:nvSpPr>
        <p:spPr>
          <a:xfrm>
            <a:off x="501652" y="1930230"/>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nector: Elbow 9">
            <a:extLst>
              <a:ext uri="{FF2B5EF4-FFF2-40B4-BE49-F238E27FC236}">
                <a16:creationId xmlns:a16="http://schemas.microsoft.com/office/drawing/2014/main" id="{BC1162F6-1EFA-C43C-490B-64A93376C539}"/>
              </a:ext>
            </a:extLst>
          </p:cNvPr>
          <p:cNvCxnSpPr>
            <a:cxnSpLocks/>
            <a:stCxn id="22" idx="3"/>
            <a:endCxn id="7" idx="1"/>
          </p:cNvCxnSpPr>
          <p:nvPr/>
        </p:nvCxnSpPr>
        <p:spPr>
          <a:xfrm>
            <a:off x="1655039" y="2088873"/>
            <a:ext cx="1365252" cy="271508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7D0E23-7013-E765-F3F8-1D4359426A9B}"/>
              </a:ext>
            </a:extLst>
          </p:cNvPr>
          <p:cNvSpPr>
            <a:spLocks noChangeAspect="1"/>
          </p:cNvSpPr>
          <p:nvPr/>
        </p:nvSpPr>
        <p:spPr bwMode="gray">
          <a:xfrm>
            <a:off x="1553037" y="18087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42B413B7-EF2D-AD58-76A2-5E017CF123D7}"/>
              </a:ext>
            </a:extLst>
          </p:cNvPr>
          <p:cNvSpPr>
            <a:spLocks noChangeAspect="1"/>
          </p:cNvSpPr>
          <p:nvPr/>
        </p:nvSpPr>
        <p:spPr bwMode="gray">
          <a:xfrm>
            <a:off x="6381925" y="370601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AA4FCDDF-2B3B-1371-8950-72CC38D4DA82}"/>
              </a:ext>
            </a:extLst>
          </p:cNvPr>
          <p:cNvSpPr>
            <a:spLocks noChangeAspect="1"/>
          </p:cNvSpPr>
          <p:nvPr/>
        </p:nvSpPr>
        <p:spPr bwMode="gray">
          <a:xfrm>
            <a:off x="7361682" y="57890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54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6C92327-21D7-5A48-B6E4-990F52BA6DC7}"/>
              </a:ext>
            </a:extLst>
          </p:cNvPr>
          <p:cNvPicPr>
            <a:picLocks noChangeAspect="1"/>
          </p:cNvPicPr>
          <p:nvPr/>
        </p:nvPicPr>
        <p:blipFill>
          <a:blip r:embed="rId2"/>
          <a:stretch>
            <a:fillRect/>
          </a:stretch>
        </p:blipFill>
        <p:spPr>
          <a:xfrm>
            <a:off x="258200" y="1138227"/>
            <a:ext cx="7780899" cy="36649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n-US" b="1" dirty="0"/>
              <a:t> </a:t>
            </a:r>
            <a:r>
              <a:rPr lang="el-GR" b="1" dirty="0"/>
              <a:t>Προσθήκη Συνημμένων αρχείων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Για την υποβολή του διαγωνισμού είναι υποχρεωτική η μεταφόρτωση των συνημμένων που απαιτούνται στην ενότητα 2.0 ΠΡΟΣΚΛΗΣΗ ΥΠΟΒΟΛΗΣ ΠΡΟΣΦΟΡΑΣ. </a:t>
            </a:r>
          </a:p>
          <a:p>
            <a:pPr algn="just" rtl="0">
              <a:buClr>
                <a:srgbClr val="F15822"/>
              </a:buClr>
            </a:pPr>
            <a:r>
              <a:rPr lang="el-GR" sz="1200" dirty="0"/>
              <a:t>Για να το κάνετε αυτό:</a:t>
            </a:r>
          </a:p>
          <a:p>
            <a:pPr marL="228600" indent="-228600" algn="just" rtl="0">
              <a:buClr>
                <a:srgbClr val="F15822"/>
              </a:buClr>
              <a:buFont typeface="+mj-lt"/>
              <a:buAutoNum type="arabicPeriod"/>
            </a:pPr>
            <a:r>
              <a:rPr lang="el-GR" sz="1200" dirty="0"/>
              <a:t>Μεταβείτε στην </a:t>
            </a:r>
            <a:r>
              <a:rPr lang="el-GR" sz="1200"/>
              <a:t>ενότητα Ερωτήσεις, προυποθεσεις και συνημμένα </a:t>
            </a:r>
            <a:r>
              <a:rPr lang="el-GR" sz="1200" dirty="0"/>
              <a:t>αρχεία της εκδήλωσης,</a:t>
            </a:r>
          </a:p>
          <a:p>
            <a:pPr marL="228600" indent="-228600" algn="just" rtl="0">
              <a:buClr>
                <a:srgbClr val="F15822"/>
              </a:buClr>
              <a:buFont typeface="+mj-lt"/>
              <a:buAutoNum type="arabicPeriod"/>
            </a:pPr>
            <a:r>
              <a:rPr lang="el-GR" sz="1200" dirty="0"/>
              <a:t>Αναπτύξτε την ενότητα 2.0 ΠΡΟΣΚΛΗΣΗ ΥΠΟΒΟΛΗΣ ΠΡΟΣΦΟΡΑΣ και μεταφορτώστε τα συνημμένα κάνοντας κλικ στο κουμπί </a:t>
            </a:r>
            <a:r>
              <a:rPr lang="el-GR" sz="1200" b="1" dirty="0"/>
              <a:t>Κάντε Αναζήτηση</a:t>
            </a:r>
            <a:r>
              <a:rPr lang="el-GR" sz="1200" dirty="0"/>
              <a:t>.</a:t>
            </a:r>
            <a:endParaRPr lang="it-IT" sz="1200" dirty="0"/>
          </a:p>
        </p:txBody>
      </p:sp>
      <p:sp>
        <p:nvSpPr>
          <p:cNvPr id="6" name="Rectangle 5">
            <a:extLst>
              <a:ext uri="{FF2B5EF4-FFF2-40B4-BE49-F238E27FC236}">
                <a16:creationId xmlns:a16="http://schemas.microsoft.com/office/drawing/2014/main" id="{DD2EF72A-78C3-21D9-10AA-6AB0BBA15D14}"/>
              </a:ext>
            </a:extLst>
          </p:cNvPr>
          <p:cNvSpPr/>
          <p:nvPr/>
        </p:nvSpPr>
        <p:spPr>
          <a:xfrm>
            <a:off x="2176095" y="1610007"/>
            <a:ext cx="1434938" cy="2283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6045155" y="3324225"/>
            <a:ext cx="593770" cy="1837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108202" y="15415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957021" y="32445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8" name="Rectangle 27">
            <a:extLst>
              <a:ext uri="{FF2B5EF4-FFF2-40B4-BE49-F238E27FC236}">
                <a16:creationId xmlns:a16="http://schemas.microsoft.com/office/drawing/2014/main" id="{E8A242CE-DEF2-D0E4-B463-3F10F95996FF}"/>
              </a:ext>
            </a:extLst>
          </p:cNvPr>
          <p:cNvSpPr/>
          <p:nvPr/>
        </p:nvSpPr>
        <p:spPr>
          <a:xfrm>
            <a:off x="797610" y="3248711"/>
            <a:ext cx="6774765" cy="138996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55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C44E6-FD19-174A-DB22-4AB5B0AB4758}"/>
              </a:ext>
            </a:extLst>
          </p:cNvPr>
          <p:cNvPicPr>
            <a:picLocks noChangeAspect="1"/>
          </p:cNvPicPr>
          <p:nvPr/>
        </p:nvPicPr>
        <p:blipFill>
          <a:blip r:embed="rId2"/>
          <a:srcRect r="4569"/>
          <a:stretch/>
        </p:blipFill>
        <p:spPr>
          <a:xfrm>
            <a:off x="206972" y="1215360"/>
            <a:ext cx="7900121" cy="287669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n-US" b="1" dirty="0"/>
              <a:t>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έναν</a:t>
            </a:r>
            <a:r>
              <a:rPr lang="en-US" sz="1200" dirty="0"/>
              <a:t> </a:t>
            </a:r>
            <a:r>
              <a:rPr lang="en-US" sz="1200" dirty="0" err="1"/>
              <a:t>φάκελο</a:t>
            </a:r>
            <a:r>
              <a:rPr lang="el-GR" sz="1200" dirty="0"/>
              <a:t> </a:t>
            </a:r>
            <a:r>
              <a:rPr lang="el-GR" sz="1200" b="1" dirty="0"/>
              <a:t>πχ. 3.0 Δικαιολογητικών &amp; Τεχνικής Προσφοράς </a:t>
            </a:r>
            <a:r>
              <a:rPr lang="en-US" sz="1200" dirty="0" err="1"/>
              <a:t>κάνοντ</a:t>
            </a:r>
            <a:r>
              <a:rPr lang="en-US" sz="1200" dirty="0"/>
              <a:t>ας κλικ στο πλαίσιο στα αριστερά.</a:t>
            </a:r>
          </a:p>
          <a:p>
            <a:pPr marL="228600" indent="-228600" algn="just" rtl="0">
              <a:buClr>
                <a:srgbClr val="F15822"/>
              </a:buClr>
              <a:buFont typeface="+mj-lt"/>
              <a:buAutoNum type="arabicPeriod"/>
            </a:pPr>
            <a:r>
              <a:rPr lang="en-US" sz="1200" dirty="0"/>
              <a:t>K</a:t>
            </a:r>
            <a:r>
              <a:rPr lang="el-GR" sz="1200" dirty="0"/>
              <a:t>άντε κλικ στην επιλογή </a:t>
            </a:r>
            <a:r>
              <a:rPr lang="el-GR" sz="1200" b="1" dirty="0"/>
              <a:t>Προσθήκη</a:t>
            </a:r>
            <a:r>
              <a:rPr lang="el-GR" sz="1200" dirty="0"/>
              <a:t>.</a:t>
            </a:r>
            <a:endParaRPr lang="en-US" sz="1200" b="1" dirty="0"/>
          </a:p>
          <a:p>
            <a:pPr marL="228600" indent="-228600" algn="just" rtl="0">
              <a:buClr>
                <a:srgbClr val="F15822"/>
              </a:buClr>
              <a:buFont typeface="+mj-lt"/>
              <a:buAutoNum type="arabicPeriod"/>
            </a:pPr>
            <a:r>
              <a:rPr lang="el-GR" sz="1200" dirty="0"/>
              <a:t>Επιλέξτε την ένδειξη </a:t>
            </a:r>
            <a:r>
              <a:rPr lang="el-GR" sz="1200" b="1" dirty="0"/>
              <a:t>Ερώτηση</a:t>
            </a:r>
            <a:r>
              <a:rPr lang="el-GR" sz="1200" dirty="0"/>
              <a:t>, εισάγετε το όνομα της ερώτησης, επιλέξτε τύπο απάντησης και ορίστε αν απαιτείται απάντηση από τον προμηθευτή</a:t>
            </a:r>
            <a:endParaRPr lang="en-US" sz="1200" dirty="0"/>
          </a:p>
          <a:p>
            <a:pPr marL="228600" indent="-228600" algn="just" rtl="0">
              <a:buClr>
                <a:srgbClr val="F15822"/>
              </a:buClr>
              <a:buFont typeface="+mj-lt"/>
              <a:buAutoNum type="arabicPeriod"/>
            </a:pPr>
            <a:r>
              <a:rPr lang="el-GR" sz="1200" dirty="0"/>
              <a:t>Κάντε κλικ στην επιλογή </a:t>
            </a:r>
            <a:r>
              <a:rPr lang="el-GR" sz="1200" b="1" dirty="0"/>
              <a:t>Προσθήκη</a:t>
            </a:r>
            <a:r>
              <a:rPr lang="el-GR" sz="1200" dirty="0"/>
              <a:t>.</a:t>
            </a:r>
            <a:endParaRPr lang="it-IT" sz="1200" b="1" dirty="0"/>
          </a:p>
        </p:txBody>
      </p:sp>
      <p:sp>
        <p:nvSpPr>
          <p:cNvPr id="6" name="Rectangle 5">
            <a:extLst>
              <a:ext uri="{FF2B5EF4-FFF2-40B4-BE49-F238E27FC236}">
                <a16:creationId xmlns:a16="http://schemas.microsoft.com/office/drawing/2014/main" id="{DD2EF72A-78C3-21D9-10AA-6AB0BBA15D14}"/>
              </a:ext>
            </a:extLst>
          </p:cNvPr>
          <p:cNvSpPr/>
          <p:nvPr/>
        </p:nvSpPr>
        <p:spPr>
          <a:xfrm>
            <a:off x="518050" y="1181813"/>
            <a:ext cx="2270870"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255726" y="3273253"/>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2037374" y="1605181"/>
            <a:ext cx="644567"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402637" y="11154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206972" y="32154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008568" y="1531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3"/>
            <a:endCxn id="24" idx="1"/>
          </p:cNvCxnSpPr>
          <p:nvPr/>
        </p:nvCxnSpPr>
        <p:spPr>
          <a:xfrm>
            <a:off x="2681941" y="1730282"/>
            <a:ext cx="2710466" cy="40133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ED9A4964-FDFF-A515-8E47-49CF54908F4C}"/>
              </a:ext>
            </a:extLst>
          </p:cNvPr>
          <p:cNvPicPr>
            <a:picLocks noChangeAspect="1"/>
          </p:cNvPicPr>
          <p:nvPr/>
        </p:nvPicPr>
        <p:blipFill>
          <a:blip r:embed="rId3"/>
          <a:stretch>
            <a:fillRect/>
          </a:stretch>
        </p:blipFill>
        <p:spPr>
          <a:xfrm>
            <a:off x="5392407" y="1393151"/>
            <a:ext cx="2145204" cy="1476934"/>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E8A242CE-DEF2-D0E4-B463-3F10F95996FF}"/>
              </a:ext>
            </a:extLst>
          </p:cNvPr>
          <p:cNvSpPr/>
          <p:nvPr/>
        </p:nvSpPr>
        <p:spPr>
          <a:xfrm>
            <a:off x="5427080" y="2034456"/>
            <a:ext cx="777875"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5359187" y="19595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2" name="Connector: Elbow 9">
            <a:extLst>
              <a:ext uri="{FF2B5EF4-FFF2-40B4-BE49-F238E27FC236}">
                <a16:creationId xmlns:a16="http://schemas.microsoft.com/office/drawing/2014/main" id="{6BB4255B-D86F-9188-645A-4E7C69E4649B}"/>
              </a:ext>
            </a:extLst>
          </p:cNvPr>
          <p:cNvCxnSpPr>
            <a:cxnSpLocks/>
            <a:stCxn id="28" idx="2"/>
            <a:endCxn id="39" idx="0"/>
          </p:cNvCxnSpPr>
          <p:nvPr/>
        </p:nvCxnSpPr>
        <p:spPr>
          <a:xfrm rot="16200000" flipH="1">
            <a:off x="5387768" y="2642994"/>
            <a:ext cx="1136483" cy="27998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064DBEF4-E80D-CFE6-B90B-9A0CC0130C6C}"/>
              </a:ext>
            </a:extLst>
          </p:cNvPr>
          <p:cNvPicPr>
            <a:picLocks noChangeAspect="1"/>
          </p:cNvPicPr>
          <p:nvPr/>
        </p:nvPicPr>
        <p:blipFill>
          <a:blip r:embed="rId4"/>
          <a:srcRect t="5648"/>
          <a:stretch/>
        </p:blipFill>
        <p:spPr>
          <a:xfrm>
            <a:off x="4747313" y="3351227"/>
            <a:ext cx="2697373" cy="2917671"/>
          </a:xfrm>
          <a:prstGeom prst="rect">
            <a:avLst/>
          </a:prstGeom>
          <a:ln>
            <a:solidFill>
              <a:srgbClr val="FF0000"/>
            </a:solidFill>
            <a:prstDash val="dash"/>
          </a:ln>
        </p:spPr>
      </p:pic>
      <p:sp>
        <p:nvSpPr>
          <p:cNvPr id="40" name="Rectangle 39">
            <a:extLst>
              <a:ext uri="{FF2B5EF4-FFF2-40B4-BE49-F238E27FC236}">
                <a16:creationId xmlns:a16="http://schemas.microsoft.com/office/drawing/2014/main" id="{B244FF4D-CEAD-B050-00AC-7FD1D2DD8D6B}"/>
              </a:ext>
            </a:extLst>
          </p:cNvPr>
          <p:cNvSpPr/>
          <p:nvPr/>
        </p:nvSpPr>
        <p:spPr>
          <a:xfrm>
            <a:off x="4816854" y="474317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053D370-279F-D071-E0F0-03F92E48A25D}"/>
              </a:ext>
            </a:extLst>
          </p:cNvPr>
          <p:cNvSpPr/>
          <p:nvPr/>
        </p:nvSpPr>
        <p:spPr>
          <a:xfrm>
            <a:off x="4816854" y="553642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AD09236-AAD0-0E46-6CE3-F26AF35CB9B5}"/>
              </a:ext>
            </a:extLst>
          </p:cNvPr>
          <p:cNvSpPr/>
          <p:nvPr/>
        </p:nvSpPr>
        <p:spPr>
          <a:xfrm>
            <a:off x="5452659" y="6078598"/>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01A60A0-75EA-43D6-CF41-54DAB941F4A4}"/>
              </a:ext>
            </a:extLst>
          </p:cNvPr>
          <p:cNvSpPr>
            <a:spLocks noChangeAspect="1"/>
          </p:cNvSpPr>
          <p:nvPr/>
        </p:nvSpPr>
        <p:spPr bwMode="gray">
          <a:xfrm>
            <a:off x="5898169" y="59632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4" name="Rectangle 43">
            <a:extLst>
              <a:ext uri="{FF2B5EF4-FFF2-40B4-BE49-F238E27FC236}">
                <a16:creationId xmlns:a16="http://schemas.microsoft.com/office/drawing/2014/main" id="{088DD089-8745-CCE0-2133-4BFC65509411}"/>
              </a:ext>
            </a:extLst>
          </p:cNvPr>
          <p:cNvSpPr/>
          <p:nvPr/>
        </p:nvSpPr>
        <p:spPr>
          <a:xfrm>
            <a:off x="4816854" y="3402899"/>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22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6EC081-0D18-DADE-B32D-C557543081C5}"/>
              </a:ext>
            </a:extLst>
          </p:cNvPr>
          <p:cNvPicPr>
            <a:picLocks noChangeAspect="1"/>
          </p:cNvPicPr>
          <p:nvPr/>
        </p:nvPicPr>
        <p:blipFill>
          <a:blip r:embed="rId2"/>
          <a:stretch>
            <a:fillRect/>
          </a:stretch>
        </p:blipFill>
        <p:spPr>
          <a:xfrm>
            <a:off x="194550" y="1079500"/>
            <a:ext cx="7751586" cy="387295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Υπάρχει δυνατότητα επεξεργασίας του περιεχομένου του διαγωνισμού ως εξής</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n-US" sz="1200"/>
              <a:t>Επ</a:t>
            </a:r>
            <a:r>
              <a:rPr lang="en-US" sz="1200" err="1"/>
              <a:t>ιλέξτε</a:t>
            </a:r>
            <a:r>
              <a:rPr lang="en-US" sz="1200"/>
              <a:t> </a:t>
            </a:r>
            <a:r>
              <a:rPr lang="el-GR" sz="1200"/>
              <a:t>μια από τις ερωτήσεις/κριτήρια</a:t>
            </a:r>
            <a:endParaRPr lang="en-US" sz="1200"/>
          </a:p>
          <a:p>
            <a:pPr marL="228600" indent="-228600" algn="just" rtl="0">
              <a:buClr>
                <a:srgbClr val="F15822"/>
              </a:buClr>
              <a:buFont typeface="+mj-lt"/>
              <a:buAutoNum type="arabicPeriod"/>
            </a:pPr>
            <a:r>
              <a:rPr lang="el-GR" sz="1200"/>
              <a:t>Επιλέγετε την ένδειξη </a:t>
            </a:r>
            <a:r>
              <a:rPr lang="el-GR" sz="1200" b="1"/>
              <a:t>Διαγραφή</a:t>
            </a:r>
            <a:r>
              <a:rPr lang="el-GR" sz="1200"/>
              <a:t>.</a:t>
            </a:r>
            <a:endParaRPr lang="it-IT" sz="1200" b="1"/>
          </a:p>
          <a:p>
            <a:pPr marL="228600" indent="-228600" algn="just">
              <a:buClr>
                <a:srgbClr val="F15822"/>
              </a:buClr>
              <a:buFont typeface="+mj-lt"/>
              <a:buAutoNum type="arabicPeriod"/>
            </a:pPr>
            <a:r>
              <a:rPr lang="el-GR" sz="1200"/>
              <a:t>Επιλέγετε </a:t>
            </a:r>
            <a:r>
              <a:rPr lang="el-GR" sz="1200" b="1"/>
              <a:t>Διαγραφή</a:t>
            </a:r>
            <a:r>
              <a:rPr lang="el-GR" sz="1200"/>
              <a:t> για επιβεβαίωση.</a:t>
            </a:r>
            <a:endParaRPr lang="it-IT" sz="1200"/>
          </a:p>
        </p:txBody>
      </p:sp>
      <p:sp>
        <p:nvSpPr>
          <p:cNvPr id="6" name="Rectangle 5">
            <a:extLst>
              <a:ext uri="{FF2B5EF4-FFF2-40B4-BE49-F238E27FC236}">
                <a16:creationId xmlns:a16="http://schemas.microsoft.com/office/drawing/2014/main" id="{DD2EF72A-78C3-21D9-10AA-6AB0BBA15D14}"/>
              </a:ext>
            </a:extLst>
          </p:cNvPr>
          <p:cNvSpPr/>
          <p:nvPr/>
        </p:nvSpPr>
        <p:spPr>
          <a:xfrm>
            <a:off x="304800" y="1149943"/>
            <a:ext cx="2873465" cy="2990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99584" y="4480561"/>
            <a:ext cx="302067" cy="327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5132651" y="1607015"/>
            <a:ext cx="572823" cy="295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3084077" y="1149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33758" y="44126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5078232" y="1539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AE324794-E415-FBAF-18D5-95DFFCD33158}"/>
              </a:ext>
            </a:extLst>
          </p:cNvPr>
          <p:cNvCxnSpPr>
            <a:cxnSpLocks/>
            <a:stCxn id="8" idx="2"/>
            <a:endCxn id="19" idx="0"/>
          </p:cNvCxnSpPr>
          <p:nvPr/>
        </p:nvCxnSpPr>
        <p:spPr>
          <a:xfrm rot="5400000">
            <a:off x="4783157" y="2116221"/>
            <a:ext cx="849616" cy="42219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F5E4EAEB-7B6F-FDAB-7F88-2191879AED76}"/>
              </a:ext>
            </a:extLst>
          </p:cNvPr>
          <p:cNvPicPr>
            <a:picLocks noChangeAspect="1"/>
          </p:cNvPicPr>
          <p:nvPr/>
        </p:nvPicPr>
        <p:blipFill>
          <a:blip r:embed="rId3"/>
          <a:stretch>
            <a:fillRect/>
          </a:stretch>
        </p:blipFill>
        <p:spPr>
          <a:xfrm>
            <a:off x="3378227" y="2752127"/>
            <a:ext cx="3237279" cy="1263495"/>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5" name="Rectangle 7">
            <a:extLst>
              <a:ext uri="{FF2B5EF4-FFF2-40B4-BE49-F238E27FC236}">
                <a16:creationId xmlns:a16="http://schemas.microsoft.com/office/drawing/2014/main" id="{B83C181D-CF09-2AA0-3A3D-B79B1CCC0657}"/>
              </a:ext>
            </a:extLst>
          </p:cNvPr>
          <p:cNvSpPr/>
          <p:nvPr/>
        </p:nvSpPr>
        <p:spPr>
          <a:xfrm>
            <a:off x="5054302" y="3649666"/>
            <a:ext cx="787698" cy="3776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10">
            <a:extLst>
              <a:ext uri="{FF2B5EF4-FFF2-40B4-BE49-F238E27FC236}">
                <a16:creationId xmlns:a16="http://schemas.microsoft.com/office/drawing/2014/main" id="{D9509102-4A47-0225-6176-24ACDF1C8098}"/>
              </a:ext>
            </a:extLst>
          </p:cNvPr>
          <p:cNvSpPr>
            <a:spLocks noChangeAspect="1"/>
          </p:cNvSpPr>
          <p:nvPr/>
        </p:nvSpPr>
        <p:spPr bwMode="gray">
          <a:xfrm>
            <a:off x="5774107" y="35702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643757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A939058-B235-97DA-05E1-B433C1B7A3C8}"/>
              </a:ext>
            </a:extLst>
          </p:cNvPr>
          <p:cNvGrpSpPr/>
          <p:nvPr/>
        </p:nvGrpSpPr>
        <p:grpSpPr>
          <a:xfrm>
            <a:off x="266699" y="1334717"/>
            <a:ext cx="7743825" cy="2102339"/>
            <a:chOff x="257175" y="1597789"/>
            <a:chExt cx="9576904" cy="2812494"/>
          </a:xfrm>
        </p:grpSpPr>
        <p:pic>
          <p:nvPicPr>
            <p:cNvPr id="26" name="Picture 25">
              <a:extLst>
                <a:ext uri="{FF2B5EF4-FFF2-40B4-BE49-F238E27FC236}">
                  <a16:creationId xmlns:a16="http://schemas.microsoft.com/office/drawing/2014/main" id="{1ED08E5B-DF12-020F-B8A1-4AA91BE9926D}"/>
                </a:ext>
              </a:extLst>
            </p:cNvPr>
            <p:cNvPicPr>
              <a:picLocks noChangeAspect="1"/>
            </p:cNvPicPr>
            <p:nvPr/>
          </p:nvPicPr>
          <p:blipFill rotWithShape="1">
            <a:blip r:embed="rId2"/>
            <a:srcRect r="21449"/>
            <a:stretch/>
          </p:blipFill>
          <p:spPr>
            <a:xfrm>
              <a:off x="257175" y="1597789"/>
              <a:ext cx="9576904" cy="1017145"/>
            </a:xfrm>
            <a:prstGeom prst="rect">
              <a:avLst/>
            </a:prstGeom>
          </p:spPr>
        </p:pic>
        <p:pic>
          <p:nvPicPr>
            <p:cNvPr id="29" name="Picture 28">
              <a:extLst>
                <a:ext uri="{FF2B5EF4-FFF2-40B4-BE49-F238E27FC236}">
                  <a16:creationId xmlns:a16="http://schemas.microsoft.com/office/drawing/2014/main" id="{CBCCA10A-E2F9-A660-E0B3-08107C71E810}"/>
                </a:ext>
              </a:extLst>
            </p:cNvPr>
            <p:cNvPicPr>
              <a:picLocks noChangeAspect="1"/>
            </p:cNvPicPr>
            <p:nvPr/>
          </p:nvPicPr>
          <p:blipFill rotWithShape="1">
            <a:blip r:embed="rId3"/>
            <a:srcRect r="21449"/>
            <a:stretch/>
          </p:blipFill>
          <p:spPr>
            <a:xfrm>
              <a:off x="257175" y="2601803"/>
              <a:ext cx="9576904" cy="1808480"/>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(1/7)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Η προσθήκη στοιχείων στον οικονομικό φάκελο είναι υποχρεωτική. </a:t>
            </a:r>
          </a:p>
          <a:p>
            <a:pPr algn="just">
              <a:buClr>
                <a:srgbClr val="F15822"/>
              </a:buClr>
            </a:pPr>
            <a:endParaRPr lang="el-GR" sz="1200"/>
          </a:p>
          <a:p>
            <a:pPr marL="228600" indent="-228600" algn="just">
              <a:buClr>
                <a:srgbClr val="F15822"/>
              </a:buClr>
              <a:buFont typeface="+mj-lt"/>
              <a:buAutoNum type="arabicPeriod"/>
            </a:pPr>
            <a:r>
              <a:rPr lang="el-GR" sz="1200"/>
              <a:t>Μεταβείτε στην Ενότητα </a:t>
            </a:r>
            <a:r>
              <a:rPr lang="el-GR" sz="1200" b="1"/>
              <a:t>Στοιχεία που χρειάζονται προσφορές</a:t>
            </a:r>
            <a:r>
              <a:rPr lang="el-GR" sz="1200"/>
              <a:t>.</a:t>
            </a:r>
          </a:p>
          <a:p>
            <a:pPr marL="228600" indent="-228600" algn="just">
              <a:buClr>
                <a:srgbClr val="F15822"/>
              </a:buClr>
              <a:buFont typeface="+mj-lt"/>
              <a:buAutoNum type="arabicPeriod"/>
            </a:pPr>
            <a:r>
              <a:rPr lang="el-GR" sz="1200"/>
              <a:t>Επιλέξτε τον οικονομικό φάκελο κάνοντας κλικ στο κενό τετράγωνο στα αριστερά του, όπως φαίνεται στην εικόνα.</a:t>
            </a:r>
            <a:endParaRPr lang="it-IT" sz="1200"/>
          </a:p>
          <a:p>
            <a:pPr marL="228600" indent="-228600" algn="just">
              <a:buClr>
                <a:srgbClr val="F15822"/>
              </a:buClr>
              <a:buFont typeface="+mj-lt"/>
              <a:buAutoNum type="arabicPeriod"/>
            </a:pPr>
            <a:r>
              <a:rPr lang="el-GR" sz="1200"/>
              <a:t>Επιλέξτε </a:t>
            </a:r>
            <a:r>
              <a:rPr lang="el-GR" sz="1200" b="1"/>
              <a:t>Προσθήκη.</a:t>
            </a:r>
            <a:endParaRPr lang="it-IT" sz="1200"/>
          </a:p>
          <a:p>
            <a:pPr marL="228600" indent="-228600" algn="just">
              <a:buClr>
                <a:srgbClr val="F15822"/>
              </a:buClr>
              <a:buFont typeface="+mj-lt"/>
              <a:buAutoNum type="arabicPeriod"/>
            </a:pPr>
            <a:r>
              <a:rPr lang="el-GR" sz="1200"/>
              <a:t>Κάντε κλικ στην επιλογή</a:t>
            </a:r>
            <a:r>
              <a:rPr lang="it-IT" sz="1200"/>
              <a:t> </a:t>
            </a:r>
            <a:r>
              <a:rPr lang="el-GR" sz="1200" b="1"/>
              <a:t>Στοιχείο</a:t>
            </a:r>
            <a:r>
              <a:rPr lang="it-IT" sz="1200"/>
              <a:t>.</a:t>
            </a:r>
            <a:endParaRPr lang="el-GR" sz="1200"/>
          </a:p>
          <a:p>
            <a:pPr algn="just">
              <a:buClr>
                <a:srgbClr val="F15822"/>
              </a:buClr>
            </a:pPr>
            <a:r>
              <a:rPr lang="el-GR" sz="1200">
                <a:solidFill>
                  <a:srgbClr val="FF0000"/>
                </a:solidFill>
              </a:rPr>
              <a:t>Σημείωση: Είναι σημαντικό να τοποθετήσετε τα στοιχεία μέσα στον οικονομικό φάκελο, όπως εξηγείται σε αυτή τη διαφάνεια. </a:t>
            </a:r>
            <a:endParaRPr lang="it-IT" sz="1200">
              <a:solidFill>
                <a:srgbClr val="FF0000"/>
              </a:solidFill>
            </a:endParaRPr>
          </a:p>
          <a:p>
            <a:pPr algn="just">
              <a:buClr>
                <a:srgbClr val="F15822"/>
              </a:buClr>
            </a:pPr>
            <a:endParaRPr lang="it-IT" sz="1200" b="1"/>
          </a:p>
          <a:p>
            <a:pPr marL="228600" indent="-228600" algn="just">
              <a:buClr>
                <a:srgbClr val="F15822"/>
              </a:buClr>
              <a:buFont typeface="+mj-lt"/>
              <a:buAutoNum type="arabicPeriod"/>
            </a:pP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4419600" y="1838325"/>
            <a:ext cx="1676400" cy="3027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6A7B0E3-879F-AB35-FD24-E3B8A480A127}"/>
              </a:ext>
            </a:extLst>
          </p:cNvPr>
          <p:cNvSpPr/>
          <p:nvPr/>
        </p:nvSpPr>
        <p:spPr>
          <a:xfrm>
            <a:off x="266700" y="3123036"/>
            <a:ext cx="341081"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8">
            <a:extLst>
              <a:ext uri="{FF2B5EF4-FFF2-40B4-BE49-F238E27FC236}">
                <a16:creationId xmlns:a16="http://schemas.microsoft.com/office/drawing/2014/main" id="{6AF1E802-F823-366A-5016-622CC39DF04D}"/>
              </a:ext>
            </a:extLst>
          </p:cNvPr>
          <p:cNvSpPr>
            <a:spLocks noChangeAspect="1"/>
          </p:cNvSpPr>
          <p:nvPr/>
        </p:nvSpPr>
        <p:spPr bwMode="gray">
          <a:xfrm>
            <a:off x="198807" y="3050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4351707" y="17668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36" name="Picture 35">
            <a:extLst>
              <a:ext uri="{FF2B5EF4-FFF2-40B4-BE49-F238E27FC236}">
                <a16:creationId xmlns:a16="http://schemas.microsoft.com/office/drawing/2014/main" id="{D7C13929-FEC9-EA6E-8DA2-BBE7B389510D}"/>
              </a:ext>
            </a:extLst>
          </p:cNvPr>
          <p:cNvPicPr>
            <a:picLocks noChangeAspect="1"/>
          </p:cNvPicPr>
          <p:nvPr/>
        </p:nvPicPr>
        <p:blipFill>
          <a:blip r:embed="rId4"/>
          <a:stretch>
            <a:fillRect/>
          </a:stretch>
        </p:blipFill>
        <p:spPr>
          <a:xfrm>
            <a:off x="2982795" y="2852229"/>
            <a:ext cx="1894028" cy="1491171"/>
          </a:xfrm>
          <a:prstGeom prst="rect">
            <a:avLst/>
          </a:prstGeom>
          <a:ln>
            <a:solidFill>
              <a:srgbClr val="FF0000"/>
            </a:solidFill>
            <a:prstDash val="dash"/>
          </a:ln>
        </p:spPr>
      </p:pic>
      <p:sp>
        <p:nvSpPr>
          <p:cNvPr id="39" name="Rectangle 38">
            <a:extLst>
              <a:ext uri="{FF2B5EF4-FFF2-40B4-BE49-F238E27FC236}">
                <a16:creationId xmlns:a16="http://schemas.microsoft.com/office/drawing/2014/main" id="{F5496DF2-7C7F-2762-043B-679FD651C33B}"/>
              </a:ext>
            </a:extLst>
          </p:cNvPr>
          <p:cNvSpPr/>
          <p:nvPr/>
        </p:nvSpPr>
        <p:spPr>
          <a:xfrm>
            <a:off x="2562226" y="2483021"/>
            <a:ext cx="742950"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D0DD89C-5B7A-04B4-AE0F-BAEF30D1128E}"/>
              </a:ext>
            </a:extLst>
          </p:cNvPr>
          <p:cNvSpPr/>
          <p:nvPr/>
        </p:nvSpPr>
        <p:spPr>
          <a:xfrm>
            <a:off x="3032781" y="3194139"/>
            <a:ext cx="605769"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8">
            <a:extLst>
              <a:ext uri="{FF2B5EF4-FFF2-40B4-BE49-F238E27FC236}">
                <a16:creationId xmlns:a16="http://schemas.microsoft.com/office/drawing/2014/main" id="{00C6CC15-48F5-9099-5BC7-94E6A51EAE77}"/>
              </a:ext>
            </a:extLst>
          </p:cNvPr>
          <p:cNvSpPr>
            <a:spLocks noChangeAspect="1"/>
          </p:cNvSpPr>
          <p:nvPr/>
        </p:nvSpPr>
        <p:spPr bwMode="gray">
          <a:xfrm>
            <a:off x="2494333" y="23858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Oval 8">
            <a:extLst>
              <a:ext uri="{FF2B5EF4-FFF2-40B4-BE49-F238E27FC236}">
                <a16:creationId xmlns:a16="http://schemas.microsoft.com/office/drawing/2014/main" id="{C1893198-39FD-613F-B596-309661587241}"/>
              </a:ext>
            </a:extLst>
          </p:cNvPr>
          <p:cNvSpPr>
            <a:spLocks noChangeAspect="1"/>
          </p:cNvSpPr>
          <p:nvPr/>
        </p:nvSpPr>
        <p:spPr bwMode="gray">
          <a:xfrm>
            <a:off x="2964888" y="31103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29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080F7B-BD55-0A53-21AA-2C8A2A058656}"/>
              </a:ext>
            </a:extLst>
          </p:cNvPr>
          <p:cNvPicPr>
            <a:picLocks noChangeAspect="1"/>
          </p:cNvPicPr>
          <p:nvPr/>
        </p:nvPicPr>
        <p:blipFill rotWithShape="1">
          <a:blip r:embed="rId2"/>
          <a:srcRect l="1760" r="1710"/>
          <a:stretch/>
        </p:blipFill>
        <p:spPr>
          <a:xfrm>
            <a:off x="221688" y="1163599"/>
            <a:ext cx="4497018" cy="2695571"/>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(2/7)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dirty="0"/>
              <a:t>Εισάγετε το όνομα του στοιχείου,</a:t>
            </a:r>
          </a:p>
          <a:p>
            <a:pPr marL="228600" indent="-228600" algn="just">
              <a:buClr>
                <a:srgbClr val="F15822"/>
              </a:buClr>
              <a:buFont typeface="+mj-lt"/>
              <a:buAutoNum type="arabicPeriod"/>
            </a:pPr>
            <a:r>
              <a:rPr lang="el-GR" sz="1200" dirty="0"/>
              <a:t>Εάν, κατά τη συμπλήρωση των πεδίων επικεφαλίδας, το πεδίο Κατηγορία Δαπάνης/Αγαθό έχει συμπληρωθεί με περισσότερα από ένα αγαθά (βλέπε </a:t>
            </a:r>
            <a:r>
              <a:rPr lang="el-GR" sz="1200" dirty="0">
                <a:hlinkClick r:id="rId3" action="ppaction://hlinksldjump"/>
              </a:rPr>
              <a:t>Έργο Προμήθευσης - Μοναδικός Διαγωνισμός RFP| Δημιουργία Μοναδικού Διαγωνισμού RFP </a:t>
            </a:r>
            <a:r>
              <a:rPr lang="el-GR" sz="1200" dirty="0"/>
              <a:t>), θα είναι υποχρεωτικό να εισαχθεί το αγαθό που σχετίζεται με το υπό δημιουργία είδος. Ωστόσο, εάν έχει επιλεγεί μόνο μια κατηγορία Δαπάνης/Αγαθό στην επικεφαλίδα, το πεδίο αυτό θα συμπληρωθεί αυτόματα (όπως φαίνεται σε αυτή τη διαφάνεια).,</a:t>
            </a:r>
          </a:p>
          <a:p>
            <a:pPr marL="228600" indent="-228600" algn="just">
              <a:buClr>
                <a:srgbClr val="F15822"/>
              </a:buClr>
              <a:buFont typeface="+mj-lt"/>
              <a:buAutoNum type="arabicPeriod"/>
            </a:pPr>
            <a:r>
              <a:rPr lang="el-GR" sz="1200" dirty="0"/>
              <a:t>Εισάγετε την ποσότητα, </a:t>
            </a:r>
          </a:p>
          <a:p>
            <a:pPr marL="228600" indent="-228600" algn="just">
              <a:buClr>
                <a:srgbClr val="F15822"/>
              </a:buClr>
              <a:buFont typeface="+mj-lt"/>
              <a:buAutoNum type="arabicPeriod"/>
            </a:pPr>
            <a:r>
              <a:rPr lang="el-GR" sz="1200" dirty="0"/>
              <a:t>Κάντε κλικ στο κουμπί (Προσθήκη).</a:t>
            </a:r>
          </a:p>
          <a:p>
            <a:pPr algn="just">
              <a:buClr>
                <a:srgbClr val="F15822"/>
              </a:buClr>
            </a:pPr>
            <a:endParaRPr lang="el-GR" sz="1200" dirty="0">
              <a:solidFill>
                <a:srgbClr val="FF0000"/>
              </a:solidFill>
            </a:endParaRPr>
          </a:p>
          <a:p>
            <a:pPr algn="just">
              <a:buClr>
                <a:srgbClr val="F15822"/>
              </a:buClr>
            </a:pPr>
            <a:r>
              <a:rPr lang="el-GR" sz="1200" dirty="0">
                <a:solidFill>
                  <a:srgbClr val="FF0000"/>
                </a:solidFill>
              </a:rPr>
              <a:t>Σημείωση: Είναι σημαντικό να τοποθετήσετε τα στοιχεία μέσα στον οικονομικό φάκελο, όπως εξηγείται σε αυτή τη διαφάνεια. </a:t>
            </a:r>
            <a:endParaRPr lang="it-IT" sz="1200" dirty="0">
              <a:solidFill>
                <a:srgbClr val="FF0000"/>
              </a:solidFill>
            </a:endParaRPr>
          </a:p>
          <a:p>
            <a:pPr algn="just">
              <a:buClr>
                <a:srgbClr val="F15822"/>
              </a:buClr>
            </a:pPr>
            <a:endParaRPr lang="it-IT" sz="1200" b="1" dirty="0"/>
          </a:p>
          <a:p>
            <a:pPr marL="228600" indent="-228600" algn="just">
              <a:buClr>
                <a:srgbClr val="F15822"/>
              </a:buClr>
              <a:buFont typeface="+mj-lt"/>
              <a:buAutoNum type="arabicPeriod"/>
            </a:pPr>
            <a:endParaRPr lang="it-IT" sz="1200" b="1" dirty="0"/>
          </a:p>
        </p:txBody>
      </p:sp>
      <p:sp>
        <p:nvSpPr>
          <p:cNvPr id="31" name="Rectangle 30">
            <a:extLst>
              <a:ext uri="{FF2B5EF4-FFF2-40B4-BE49-F238E27FC236}">
                <a16:creationId xmlns:a16="http://schemas.microsoft.com/office/drawing/2014/main" id="{A410854C-0B8E-9AA5-E0AF-E0A531EB03C0}"/>
              </a:ext>
            </a:extLst>
          </p:cNvPr>
          <p:cNvSpPr/>
          <p:nvPr/>
        </p:nvSpPr>
        <p:spPr>
          <a:xfrm>
            <a:off x="289581" y="1454091"/>
            <a:ext cx="4272894" cy="642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221688" y="13825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4" name="Connector: Elbow 9">
            <a:extLst>
              <a:ext uri="{FF2B5EF4-FFF2-40B4-BE49-F238E27FC236}">
                <a16:creationId xmlns:a16="http://schemas.microsoft.com/office/drawing/2014/main" id="{251CE370-041D-2F71-DA8D-54F606AA96B5}"/>
              </a:ext>
            </a:extLst>
          </p:cNvPr>
          <p:cNvCxnSpPr>
            <a:cxnSpLocks/>
            <a:stCxn id="6" idx="2"/>
          </p:cNvCxnSpPr>
          <p:nvPr/>
        </p:nvCxnSpPr>
        <p:spPr>
          <a:xfrm rot="16200000" flipH="1">
            <a:off x="3189996" y="3139371"/>
            <a:ext cx="455655" cy="189525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8685213-74D9-260E-EA5C-80043249CAA2}"/>
              </a:ext>
            </a:extLst>
          </p:cNvPr>
          <p:cNvPicPr>
            <a:picLocks noChangeAspect="1"/>
          </p:cNvPicPr>
          <p:nvPr/>
        </p:nvPicPr>
        <p:blipFill>
          <a:blip r:embed="rId4"/>
          <a:stretch>
            <a:fillRect/>
          </a:stretch>
        </p:blipFill>
        <p:spPr>
          <a:xfrm>
            <a:off x="4362642" y="2613910"/>
            <a:ext cx="3796259" cy="3621338"/>
          </a:xfrm>
          <a:prstGeom prst="rect">
            <a:avLst/>
          </a:prstGeom>
          <a:ln>
            <a:solidFill>
              <a:srgbClr val="FF0000"/>
            </a:solidFill>
            <a:prstDash val="dash"/>
          </a:ln>
        </p:spPr>
      </p:pic>
      <p:sp>
        <p:nvSpPr>
          <p:cNvPr id="33" name="Rectangle 32">
            <a:extLst>
              <a:ext uri="{FF2B5EF4-FFF2-40B4-BE49-F238E27FC236}">
                <a16:creationId xmlns:a16="http://schemas.microsoft.com/office/drawing/2014/main" id="{D6A7B0E3-879F-AB35-FD24-E3B8A480A127}"/>
              </a:ext>
            </a:extLst>
          </p:cNvPr>
          <p:cNvSpPr/>
          <p:nvPr/>
        </p:nvSpPr>
        <p:spPr>
          <a:xfrm>
            <a:off x="5095875" y="4417360"/>
            <a:ext cx="1143000"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5496DF2-7C7F-2762-043B-679FD651C33B}"/>
              </a:ext>
            </a:extLst>
          </p:cNvPr>
          <p:cNvSpPr/>
          <p:nvPr/>
        </p:nvSpPr>
        <p:spPr>
          <a:xfrm>
            <a:off x="4481244" y="2814067"/>
            <a:ext cx="3557855"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D0DD89C-5B7A-04B4-AE0F-BAEF30D1128E}"/>
              </a:ext>
            </a:extLst>
          </p:cNvPr>
          <p:cNvSpPr/>
          <p:nvPr/>
        </p:nvSpPr>
        <p:spPr>
          <a:xfrm>
            <a:off x="5905500" y="5929284"/>
            <a:ext cx="631359"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8">
            <a:extLst>
              <a:ext uri="{FF2B5EF4-FFF2-40B4-BE49-F238E27FC236}">
                <a16:creationId xmlns:a16="http://schemas.microsoft.com/office/drawing/2014/main" id="{6AF1E802-F823-366A-5016-622CC39DF04D}"/>
              </a:ext>
            </a:extLst>
          </p:cNvPr>
          <p:cNvSpPr>
            <a:spLocks noChangeAspect="1"/>
          </p:cNvSpPr>
          <p:nvPr/>
        </p:nvSpPr>
        <p:spPr bwMode="gray">
          <a:xfrm>
            <a:off x="4403578" y="27461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1" name="Oval 8">
            <a:extLst>
              <a:ext uri="{FF2B5EF4-FFF2-40B4-BE49-F238E27FC236}">
                <a16:creationId xmlns:a16="http://schemas.microsoft.com/office/drawing/2014/main" id="{00C6CC15-48F5-9099-5BC7-94E6A51EAE77}"/>
              </a:ext>
            </a:extLst>
          </p:cNvPr>
          <p:cNvSpPr>
            <a:spLocks noChangeAspect="1"/>
          </p:cNvSpPr>
          <p:nvPr/>
        </p:nvSpPr>
        <p:spPr bwMode="gray">
          <a:xfrm>
            <a:off x="5027982" y="43494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Oval 8">
            <a:extLst>
              <a:ext uri="{FF2B5EF4-FFF2-40B4-BE49-F238E27FC236}">
                <a16:creationId xmlns:a16="http://schemas.microsoft.com/office/drawing/2014/main" id="{C1893198-39FD-613F-B596-309661587241}"/>
              </a:ext>
            </a:extLst>
          </p:cNvPr>
          <p:cNvSpPr>
            <a:spLocks noChangeAspect="1"/>
          </p:cNvSpPr>
          <p:nvPr/>
        </p:nvSpPr>
        <p:spPr bwMode="gray">
          <a:xfrm>
            <a:off x="5837607" y="58613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01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5AF5B0-A372-F297-D934-65B25D7FD487}"/>
              </a:ext>
            </a:extLst>
          </p:cNvPr>
          <p:cNvPicPr>
            <a:picLocks noChangeAspect="1"/>
          </p:cNvPicPr>
          <p:nvPr/>
        </p:nvPicPr>
        <p:blipFill>
          <a:blip r:embed="rId2"/>
          <a:stretch>
            <a:fillRect/>
          </a:stretch>
        </p:blipFill>
        <p:spPr>
          <a:xfrm>
            <a:off x="501652" y="1215285"/>
            <a:ext cx="6784973" cy="454058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(3/7)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Εάν χρειάζεται, ο χρήστης μπορεί να προσθέσει περισσότερους όρους στο στοιχείο. </a:t>
            </a:r>
          </a:p>
          <a:p>
            <a:pPr marL="228600" indent="-228600" algn="just">
              <a:buClr>
                <a:srgbClr val="F15822"/>
              </a:buClr>
              <a:buFont typeface="+mj-lt"/>
              <a:buAutoNum type="arabicPeriod"/>
            </a:pPr>
            <a:r>
              <a:rPr lang="el-GR" sz="1200"/>
              <a:t>Κάντε κλικ στην επιλογή </a:t>
            </a:r>
            <a:r>
              <a:rPr lang="el-GR" sz="1200" b="1"/>
              <a:t>Δείτε όλες τις επιλογές </a:t>
            </a:r>
            <a:r>
              <a:rPr lang="el-GR" sz="1200"/>
              <a:t>μέσα στο παράθυρο της Προσθήκης στοιχείου.</a:t>
            </a:r>
          </a:p>
          <a:p>
            <a:pPr algn="just">
              <a:buClr>
                <a:srgbClr val="F15822"/>
              </a:buClr>
            </a:pPr>
            <a:r>
              <a:rPr lang="el-GR" sz="1200"/>
              <a:t>Αυτό θα ανακατευθύνει τον Χρήστη σε μια πιο ολοκληρωμένη σελίδα πλήρως αφιερωμένη στην προσαρμογή του στοιχείου</a:t>
            </a:r>
            <a:r>
              <a:rPr lang="el-GR" sz="1200" b="1"/>
              <a:t>.</a:t>
            </a:r>
            <a:endParaRPr lang="it-IT" sz="1200" b="1"/>
          </a:p>
          <a:p>
            <a:pPr marL="228600" indent="-228600" algn="just">
              <a:buClr>
                <a:srgbClr val="F15822"/>
              </a:buClr>
              <a:buFont typeface="+mj-lt"/>
              <a:buAutoNum type="arabicPeriod"/>
            </a:pP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575331" y="4714875"/>
            <a:ext cx="1615419" cy="353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01652" y="46469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9439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0B3BC-0F58-56C4-5F82-7AD99A50F399}"/>
              </a:ext>
            </a:extLst>
          </p:cNvPr>
          <p:cNvPicPr>
            <a:picLocks noChangeAspect="1"/>
          </p:cNvPicPr>
          <p:nvPr/>
        </p:nvPicPr>
        <p:blipFill rotWithShape="1">
          <a:blip r:embed="rId2"/>
          <a:srcRect r="6756"/>
          <a:stretch/>
        </p:blipFill>
        <p:spPr>
          <a:xfrm>
            <a:off x="236258" y="1197818"/>
            <a:ext cx="7657532" cy="300768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(4/7)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 της Προσθήκη στοιχείου, ο χρήστης μπορεί να προσθέσει περισσότερους όρους.</a:t>
            </a:r>
          </a:p>
          <a:p>
            <a:pPr marL="228600" indent="-228600" algn="just">
              <a:buClr>
                <a:srgbClr val="F15822"/>
              </a:buClr>
              <a:buFont typeface="+mj-lt"/>
              <a:buAutoNum type="arabicPeriod"/>
            </a:pPr>
            <a:r>
              <a:rPr lang="el-GR" sz="1200"/>
              <a:t>Κάντε κλικ στην επιλογή </a:t>
            </a:r>
            <a:r>
              <a:rPr lang="el-GR" sz="1200" b="1"/>
              <a:t>Προσθήκη όρων,</a:t>
            </a:r>
          </a:p>
          <a:p>
            <a:pPr marL="228600" indent="-228600" algn="just">
              <a:buClr>
                <a:srgbClr val="F15822"/>
              </a:buClr>
              <a:buFont typeface="+mj-lt"/>
              <a:buAutoNum type="arabicPeriod"/>
            </a:pPr>
            <a:r>
              <a:rPr lang="el-GR" sz="1200"/>
              <a:t>Κάντε κλικ στο </a:t>
            </a:r>
            <a:r>
              <a:rPr lang="el-GR" sz="1200" b="1"/>
              <a:t>Προσθήκη</a:t>
            </a:r>
            <a:r>
              <a:rPr lang="el-GR" sz="1200"/>
              <a:t> για να προσθέσετε έναν ή περισσότερους όρους.</a:t>
            </a: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6486525" y="2592016"/>
            <a:ext cx="695325"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6418632" y="25241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8" name="Picture 7">
            <a:extLst>
              <a:ext uri="{FF2B5EF4-FFF2-40B4-BE49-F238E27FC236}">
                <a16:creationId xmlns:a16="http://schemas.microsoft.com/office/drawing/2014/main" id="{64C091D4-B793-CBD8-7FC6-EB31843D6B1D}"/>
              </a:ext>
            </a:extLst>
          </p:cNvPr>
          <p:cNvPicPr>
            <a:picLocks noChangeAspect="1"/>
          </p:cNvPicPr>
          <p:nvPr/>
        </p:nvPicPr>
        <p:blipFill>
          <a:blip r:embed="rId3"/>
          <a:stretch>
            <a:fillRect/>
          </a:stretch>
        </p:blipFill>
        <p:spPr>
          <a:xfrm>
            <a:off x="446552" y="4280274"/>
            <a:ext cx="7583299" cy="1672852"/>
          </a:xfrm>
          <a:prstGeom prst="rect">
            <a:avLst/>
          </a:prstGeom>
          <a:ln>
            <a:solidFill>
              <a:srgbClr val="FF0000"/>
            </a:solidFill>
            <a:prstDash val="dash"/>
          </a:ln>
        </p:spPr>
      </p:pic>
      <p:sp>
        <p:nvSpPr>
          <p:cNvPr id="11" name="Rectangle 10">
            <a:extLst>
              <a:ext uri="{FF2B5EF4-FFF2-40B4-BE49-F238E27FC236}">
                <a16:creationId xmlns:a16="http://schemas.microsoft.com/office/drawing/2014/main" id="{C841CB1C-3724-232B-E451-3BA1EA85B11F}"/>
              </a:ext>
            </a:extLst>
          </p:cNvPr>
          <p:cNvSpPr/>
          <p:nvPr/>
        </p:nvSpPr>
        <p:spPr>
          <a:xfrm>
            <a:off x="7524287" y="4855432"/>
            <a:ext cx="505564" cy="188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8">
            <a:extLst>
              <a:ext uri="{FF2B5EF4-FFF2-40B4-BE49-F238E27FC236}">
                <a16:creationId xmlns:a16="http://schemas.microsoft.com/office/drawing/2014/main" id="{E070485D-0922-1E69-D7C7-7F7A6801EE63}"/>
              </a:ext>
            </a:extLst>
          </p:cNvPr>
          <p:cNvSpPr>
            <a:spLocks noChangeAspect="1"/>
          </p:cNvSpPr>
          <p:nvPr/>
        </p:nvSpPr>
        <p:spPr bwMode="gray">
          <a:xfrm>
            <a:off x="7456394" y="47806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046349F0-1ADE-4084-1225-6EFEB4599558}"/>
              </a:ext>
            </a:extLst>
          </p:cNvPr>
          <p:cNvCxnSpPr>
            <a:cxnSpLocks/>
            <a:stCxn id="31" idx="2"/>
            <a:endCxn id="8" idx="0"/>
          </p:cNvCxnSpPr>
          <p:nvPr/>
        </p:nvCxnSpPr>
        <p:spPr>
          <a:xfrm rot="5400000">
            <a:off x="4839096" y="2285181"/>
            <a:ext cx="1394199" cy="259598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61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29B6-4B09-33E4-CB49-FA8B7915CCCF}"/>
              </a:ext>
            </a:extLst>
          </p:cNvPr>
          <p:cNvSpPr>
            <a:spLocks noGrp="1"/>
          </p:cNvSpPr>
          <p:nvPr>
            <p:ph type="title"/>
          </p:nvPr>
        </p:nvSpPr>
        <p:spPr/>
        <p:txBody>
          <a:bodyPr/>
          <a:lstStyle/>
          <a:p>
            <a:pPr algn="l" rtl="0"/>
            <a:r>
              <a:rPr lang="it-IT" b="1"/>
              <a:t>2.2 Πώς να προσαρμόσετε τη σελίδα</a:t>
            </a:r>
            <a:endParaRPr lang="en-US" b="1"/>
          </a:p>
        </p:txBody>
      </p:sp>
      <p:sp>
        <p:nvSpPr>
          <p:cNvPr id="3" name="Text Placeholder 2">
            <a:extLst>
              <a:ext uri="{FF2B5EF4-FFF2-40B4-BE49-F238E27FC236}">
                <a16:creationId xmlns:a16="http://schemas.microsoft.com/office/drawing/2014/main" id="{007B484B-2CC7-D162-24DB-F1E851E43397}"/>
              </a:ext>
            </a:extLst>
          </p:cNvPr>
          <p:cNvSpPr>
            <a:spLocks noGrp="1"/>
          </p:cNvSpPr>
          <p:nvPr>
            <p:ph type="body" sz="quarter" idx="12"/>
          </p:nvPr>
        </p:nvSpPr>
        <p:spPr/>
        <p:txBody>
          <a:bodyPr>
            <a:normAutofit/>
          </a:bodyPr>
          <a:lstStyle/>
          <a:p>
            <a:pPr algn="just">
              <a:buClr>
                <a:srgbClr val="F15822"/>
              </a:buClr>
            </a:pPr>
            <a:r>
              <a:rPr lang="el" u="sng">
                <a:solidFill>
                  <a:schemeClr val="tx1"/>
                </a:solidFill>
              </a:rPr>
              <a:t>Μπορείτε να προσαρμόσετε τα περιεχόμενα της σελίδας:</a:t>
            </a:r>
            <a:endParaRPr lang="it-IT">
              <a:solidFill>
                <a:schemeClr val="tx1"/>
              </a:solidFill>
            </a:endParaRPr>
          </a:p>
          <a:p>
            <a:pPr marL="342900" indent="-342900" algn="just">
              <a:buClr>
                <a:srgbClr val="F15822"/>
              </a:buClr>
              <a:buFont typeface="+mj-lt"/>
              <a:buAutoNum type="arabicPeriod"/>
            </a:pPr>
            <a:r>
              <a:rPr lang="el">
                <a:solidFill>
                  <a:schemeClr val="tx1"/>
                </a:solidFill>
              </a:rPr>
              <a:t>Κάντε κλικ στο </a:t>
            </a:r>
            <a:r>
              <a:rPr lang="el" b="1">
                <a:solidFill>
                  <a:schemeClr val="tx1"/>
                </a:solidFill>
              </a:rPr>
              <a:t>κλειδί</a:t>
            </a:r>
          </a:p>
          <a:p>
            <a:pPr marL="342900" indent="-342900" algn="just">
              <a:buClr>
                <a:srgbClr val="F15822"/>
              </a:buClr>
              <a:buFont typeface="+mj-lt"/>
              <a:buAutoNum type="arabicPeriod"/>
            </a:pPr>
            <a:r>
              <a:rPr lang="el">
                <a:solidFill>
                  <a:schemeClr val="tx1"/>
                </a:solidFill>
              </a:rPr>
              <a:t>Επιλέξτε </a:t>
            </a:r>
            <a:r>
              <a:rPr lang="el" b="1">
                <a:solidFill>
                  <a:schemeClr val="tx1"/>
                </a:solidFill>
              </a:rPr>
              <a:t>Προσθήκη</a:t>
            </a:r>
            <a:r>
              <a:rPr lang="el">
                <a:solidFill>
                  <a:schemeClr val="tx1"/>
                </a:solidFill>
              </a:rPr>
              <a:t> </a:t>
            </a:r>
            <a:r>
              <a:rPr lang="el" b="1">
                <a:solidFill>
                  <a:schemeClr val="tx1"/>
                </a:solidFill>
              </a:rPr>
              <a:t>περιεχομένου</a:t>
            </a:r>
          </a:p>
          <a:p>
            <a:pPr marL="342900" indent="-342900" algn="just">
              <a:buClr>
                <a:srgbClr val="F15822"/>
              </a:buClr>
              <a:buFont typeface="+mj-lt"/>
              <a:buAutoNum type="arabicPeriod"/>
            </a:pPr>
            <a:r>
              <a:rPr lang="el">
                <a:solidFill>
                  <a:schemeClr val="tx1"/>
                </a:solidFill>
              </a:rPr>
              <a:t>Επιλέξτε από τη λίστα το περιεχόμενο που θέλετε να εμφανίζεται στο τεταρτημόριο</a:t>
            </a:r>
            <a:endParaRPr lang="it-IT">
              <a:solidFill>
                <a:schemeClr val="tx1"/>
              </a:solidFill>
            </a:endParaRPr>
          </a:p>
        </p:txBody>
      </p:sp>
      <p:sp>
        <p:nvSpPr>
          <p:cNvPr id="4" name="Text Placeholder 3">
            <a:extLst>
              <a:ext uri="{FF2B5EF4-FFF2-40B4-BE49-F238E27FC236}">
                <a16:creationId xmlns:a16="http://schemas.microsoft.com/office/drawing/2014/main" id="{BCB47045-48BA-F7B1-D2F1-A6A2AFC93D72}"/>
              </a:ext>
            </a:extLst>
          </p:cNvPr>
          <p:cNvSpPr>
            <a:spLocks noGrp="1"/>
          </p:cNvSpPr>
          <p:nvPr>
            <p:ph type="body" sz="quarter" idx="13"/>
          </p:nvPr>
        </p:nvSpPr>
        <p:spPr/>
        <p:txBody>
          <a:bodyPr/>
          <a:lstStyle/>
          <a:p>
            <a:pPr algn="l" rtl="0"/>
            <a:endParaRPr lang="en-US"/>
          </a:p>
        </p:txBody>
      </p:sp>
      <p:pic>
        <p:nvPicPr>
          <p:cNvPr id="11" name="Picture 10">
            <a:extLst>
              <a:ext uri="{FF2B5EF4-FFF2-40B4-BE49-F238E27FC236}">
                <a16:creationId xmlns:a16="http://schemas.microsoft.com/office/drawing/2014/main" id="{A64E6F16-FB62-AF68-02CD-9D342D59C7A9}"/>
              </a:ext>
            </a:extLst>
          </p:cNvPr>
          <p:cNvPicPr>
            <a:picLocks noChangeAspect="1"/>
          </p:cNvPicPr>
          <p:nvPr/>
        </p:nvPicPr>
        <p:blipFill>
          <a:blip r:embed="rId2"/>
          <a:stretch>
            <a:fillRect/>
          </a:stretch>
        </p:blipFill>
        <p:spPr>
          <a:xfrm>
            <a:off x="136037" y="1061017"/>
            <a:ext cx="8091079" cy="1754621"/>
          </a:xfrm>
          <a:prstGeom prst="rect">
            <a:avLst/>
          </a:prstGeom>
        </p:spPr>
      </p:pic>
      <p:pic>
        <p:nvPicPr>
          <p:cNvPr id="22" name="Picture 21">
            <a:extLst>
              <a:ext uri="{FF2B5EF4-FFF2-40B4-BE49-F238E27FC236}">
                <a16:creationId xmlns:a16="http://schemas.microsoft.com/office/drawing/2014/main" id="{59E4DB79-DE00-51D8-ED58-03FC14453738}"/>
              </a:ext>
            </a:extLst>
          </p:cNvPr>
          <p:cNvPicPr>
            <a:picLocks noChangeAspect="1"/>
          </p:cNvPicPr>
          <p:nvPr/>
        </p:nvPicPr>
        <p:blipFill>
          <a:blip r:embed="rId3"/>
          <a:stretch>
            <a:fillRect/>
          </a:stretch>
        </p:blipFill>
        <p:spPr>
          <a:xfrm>
            <a:off x="147022" y="2879563"/>
            <a:ext cx="8056940" cy="1124196"/>
          </a:xfrm>
          <a:prstGeom prst="rect">
            <a:avLst/>
          </a:prstGeom>
        </p:spPr>
      </p:pic>
      <p:pic>
        <p:nvPicPr>
          <p:cNvPr id="26" name="Picture 25">
            <a:extLst>
              <a:ext uri="{FF2B5EF4-FFF2-40B4-BE49-F238E27FC236}">
                <a16:creationId xmlns:a16="http://schemas.microsoft.com/office/drawing/2014/main" id="{4D684E00-15F2-B466-B369-E89886C51D8F}"/>
              </a:ext>
            </a:extLst>
          </p:cNvPr>
          <p:cNvPicPr>
            <a:picLocks noChangeAspect="1"/>
          </p:cNvPicPr>
          <p:nvPr/>
        </p:nvPicPr>
        <p:blipFill>
          <a:blip r:embed="rId4"/>
          <a:stretch>
            <a:fillRect/>
          </a:stretch>
        </p:blipFill>
        <p:spPr>
          <a:xfrm>
            <a:off x="153750" y="4061262"/>
            <a:ext cx="7547949" cy="2284867"/>
          </a:xfrm>
          <a:prstGeom prst="rect">
            <a:avLst/>
          </a:prstGeom>
        </p:spPr>
      </p:pic>
      <p:sp>
        <p:nvSpPr>
          <p:cNvPr id="27" name="Rectangle 26">
            <a:extLst>
              <a:ext uri="{FF2B5EF4-FFF2-40B4-BE49-F238E27FC236}">
                <a16:creationId xmlns:a16="http://schemas.microsoft.com/office/drawing/2014/main" id="{16EA48AF-00E6-E3B4-7E05-9E1FD538E405}"/>
              </a:ext>
            </a:extLst>
          </p:cNvPr>
          <p:cNvSpPr/>
          <p:nvPr/>
        </p:nvSpPr>
        <p:spPr>
          <a:xfrm>
            <a:off x="7654771" y="1061017"/>
            <a:ext cx="287676" cy="2850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FE0C876-C84A-20BB-09ED-993F461E38E8}"/>
              </a:ext>
            </a:extLst>
          </p:cNvPr>
          <p:cNvSpPr/>
          <p:nvPr/>
        </p:nvSpPr>
        <p:spPr>
          <a:xfrm>
            <a:off x="5540730" y="3371349"/>
            <a:ext cx="1020325"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EF25E3D-270D-3BEA-0D30-A1BBA38368F0}"/>
              </a:ext>
            </a:extLst>
          </p:cNvPr>
          <p:cNvSpPr/>
          <p:nvPr/>
        </p:nvSpPr>
        <p:spPr>
          <a:xfrm>
            <a:off x="5828776" y="4072995"/>
            <a:ext cx="1872923" cy="22595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29">
            <a:extLst>
              <a:ext uri="{FF2B5EF4-FFF2-40B4-BE49-F238E27FC236}">
                <a16:creationId xmlns:a16="http://schemas.microsoft.com/office/drawing/2014/main" id="{241BEF5C-7716-CB84-C2EB-674E43CB88CC}"/>
              </a:ext>
            </a:extLst>
          </p:cNvPr>
          <p:cNvCxnSpPr>
            <a:cxnSpLocks/>
            <a:stCxn id="27" idx="2"/>
            <a:endCxn id="28" idx="0"/>
          </p:cNvCxnSpPr>
          <p:nvPr/>
        </p:nvCxnSpPr>
        <p:spPr>
          <a:xfrm rot="5400000">
            <a:off x="5912118" y="1484858"/>
            <a:ext cx="2025266" cy="1747716"/>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422885B0-8404-D8ED-2301-C94EB3EE9D35}"/>
              </a:ext>
            </a:extLst>
          </p:cNvPr>
          <p:cNvCxnSpPr>
            <a:cxnSpLocks/>
            <a:stCxn id="28" idx="2"/>
            <a:endCxn id="29" idx="0"/>
          </p:cNvCxnSpPr>
          <p:nvPr/>
        </p:nvCxnSpPr>
        <p:spPr>
          <a:xfrm rot="16200000" flipH="1">
            <a:off x="6171542" y="3479299"/>
            <a:ext cx="473046" cy="71434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05A8536-7A93-51AC-1E3F-812C8B03D3CE}"/>
              </a:ext>
            </a:extLst>
          </p:cNvPr>
          <p:cNvSpPr txBox="1"/>
          <p:nvPr/>
        </p:nvSpPr>
        <p:spPr>
          <a:xfrm>
            <a:off x="7387641" y="1037861"/>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2D8C230-125B-2096-188B-781BA67A6BE8}"/>
              </a:ext>
            </a:extLst>
          </p:cNvPr>
          <p:cNvSpPr txBox="1"/>
          <p:nvPr/>
        </p:nvSpPr>
        <p:spPr>
          <a:xfrm>
            <a:off x="6554600" y="3300983"/>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C15EA35-C2C6-72F4-2364-F6996198C16C}"/>
              </a:ext>
            </a:extLst>
          </p:cNvPr>
          <p:cNvSpPr txBox="1"/>
          <p:nvPr/>
        </p:nvSpPr>
        <p:spPr>
          <a:xfrm>
            <a:off x="7585060" y="3732192"/>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68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9611D2-693F-6E4F-E679-F443B449707D}"/>
              </a:ext>
            </a:extLst>
          </p:cNvPr>
          <p:cNvPicPr>
            <a:picLocks noChangeAspect="1"/>
          </p:cNvPicPr>
          <p:nvPr/>
        </p:nvPicPr>
        <p:blipFill>
          <a:blip r:embed="rId2"/>
          <a:stretch>
            <a:fillRect/>
          </a:stretch>
        </p:blipFill>
        <p:spPr>
          <a:xfrm>
            <a:off x="259609" y="1265611"/>
            <a:ext cx="7891963" cy="241617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(5/7)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3"/>
            </a:pPr>
            <a:r>
              <a:rPr lang="el-GR" sz="1200"/>
              <a:t>Στο επάνω μέρος της σελίδας, μια καρτέλα θα δείχνει στο χρήστη πόσοι όροι έχουν επιλεγεί,</a:t>
            </a:r>
          </a:p>
          <a:p>
            <a:pPr marL="228600" indent="-228600" algn="just">
              <a:buClr>
                <a:srgbClr val="F15822"/>
              </a:buClr>
              <a:buFont typeface="+mj-lt"/>
              <a:buAutoNum type="arabicPeriod" startAt="3"/>
            </a:pPr>
            <a:r>
              <a:rPr lang="el-GR" sz="1200"/>
              <a:t>Κάντε κλικ στην επιλογή </a:t>
            </a:r>
            <a:r>
              <a:rPr lang="el-GR" sz="1200" b="1"/>
              <a:t>Προσθήκη</a:t>
            </a:r>
            <a:r>
              <a:rPr lang="el-GR" sz="1200"/>
              <a:t> για να προσθέσετε τους όρους στο στοιχείο.</a:t>
            </a:r>
            <a:endParaRPr lang="it-IT" sz="1200"/>
          </a:p>
        </p:txBody>
      </p:sp>
      <p:sp>
        <p:nvSpPr>
          <p:cNvPr id="31" name="Rectangle 30">
            <a:extLst>
              <a:ext uri="{FF2B5EF4-FFF2-40B4-BE49-F238E27FC236}">
                <a16:creationId xmlns:a16="http://schemas.microsoft.com/office/drawing/2014/main" id="{A410854C-0B8E-9AA5-E0AF-E0A531EB03C0}"/>
              </a:ext>
            </a:extLst>
          </p:cNvPr>
          <p:cNvSpPr/>
          <p:nvPr/>
        </p:nvSpPr>
        <p:spPr>
          <a:xfrm>
            <a:off x="5777521" y="1265611"/>
            <a:ext cx="1418006"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709628" y="11977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A260994-6324-D361-588B-9190EA0329A9}"/>
              </a:ext>
            </a:extLst>
          </p:cNvPr>
          <p:cNvSpPr/>
          <p:nvPr/>
        </p:nvSpPr>
        <p:spPr>
          <a:xfrm>
            <a:off x="7263421" y="1265611"/>
            <a:ext cx="537554"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FD177C6-6020-A574-CDE4-283C71FCABA5}"/>
              </a:ext>
            </a:extLst>
          </p:cNvPr>
          <p:cNvSpPr>
            <a:spLocks noChangeAspect="1"/>
          </p:cNvSpPr>
          <p:nvPr/>
        </p:nvSpPr>
        <p:spPr bwMode="gray">
          <a:xfrm>
            <a:off x="7195527" y="11977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57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(6/7)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Σε περίπτωση που οι όροι προστέθηκαν λανθασμένα, μπορούν να διαγραφούν.</a:t>
            </a:r>
          </a:p>
          <a:p>
            <a:pPr marL="228600" indent="-228600" algn="just">
              <a:buClr>
                <a:srgbClr val="F15822"/>
              </a:buClr>
              <a:buFont typeface="+mj-lt"/>
              <a:buAutoNum type="arabicPeriod"/>
            </a:pPr>
            <a:r>
              <a:rPr lang="el-GR" sz="1200"/>
              <a:t>Επιλέξτε τους όρους που θέλετε να διαγράψετε μαρκάροντας το τετράγωνο που βρίσκεται μπροστά από τον όρο</a:t>
            </a:r>
          </a:p>
          <a:p>
            <a:pPr marL="228600" indent="-228600" algn="just">
              <a:buClr>
                <a:srgbClr val="F15822"/>
              </a:buClr>
              <a:buFont typeface="+mj-lt"/>
              <a:buAutoNum type="arabicPeriod"/>
            </a:pPr>
            <a:r>
              <a:rPr lang="el-GR" sz="1200"/>
              <a:t>Κάντε κλικ στο </a:t>
            </a:r>
            <a:r>
              <a:rPr lang="el-GR" sz="1200" b="1"/>
              <a:t>Διαγραφή,</a:t>
            </a:r>
            <a:endParaRPr lang="it-IT" sz="1200" b="1"/>
          </a:p>
        </p:txBody>
      </p:sp>
      <p:pic>
        <p:nvPicPr>
          <p:cNvPr id="5" name="Picture 4">
            <a:extLst>
              <a:ext uri="{FF2B5EF4-FFF2-40B4-BE49-F238E27FC236}">
                <a16:creationId xmlns:a16="http://schemas.microsoft.com/office/drawing/2014/main" id="{A90F0536-54C3-2D0B-4A73-366DE642CE3E}"/>
              </a:ext>
            </a:extLst>
          </p:cNvPr>
          <p:cNvPicPr>
            <a:picLocks noChangeAspect="1"/>
          </p:cNvPicPr>
          <p:nvPr/>
        </p:nvPicPr>
        <p:blipFill>
          <a:blip r:embed="rId2"/>
          <a:stretch>
            <a:fillRect/>
          </a:stretch>
        </p:blipFill>
        <p:spPr>
          <a:xfrm>
            <a:off x="291762" y="1333503"/>
            <a:ext cx="7814013" cy="2826534"/>
          </a:xfrm>
          <a:prstGeom prst="rect">
            <a:avLst/>
          </a:prstGeom>
        </p:spPr>
      </p:pic>
      <p:sp>
        <p:nvSpPr>
          <p:cNvPr id="31" name="Rectangle 30">
            <a:extLst>
              <a:ext uri="{FF2B5EF4-FFF2-40B4-BE49-F238E27FC236}">
                <a16:creationId xmlns:a16="http://schemas.microsoft.com/office/drawing/2014/main" id="{A410854C-0B8E-9AA5-E0AF-E0A531EB03C0}"/>
              </a:ext>
            </a:extLst>
          </p:cNvPr>
          <p:cNvSpPr/>
          <p:nvPr/>
        </p:nvSpPr>
        <p:spPr>
          <a:xfrm>
            <a:off x="291762" y="3281970"/>
            <a:ext cx="209890" cy="8780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223869" y="321407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A260994-6324-D361-588B-9190EA0329A9}"/>
              </a:ext>
            </a:extLst>
          </p:cNvPr>
          <p:cNvSpPr/>
          <p:nvPr/>
        </p:nvSpPr>
        <p:spPr>
          <a:xfrm>
            <a:off x="7568221" y="1618036"/>
            <a:ext cx="537554"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FD177C6-6020-A574-CDE4-283C71FCABA5}"/>
              </a:ext>
            </a:extLst>
          </p:cNvPr>
          <p:cNvSpPr>
            <a:spLocks noChangeAspect="1"/>
          </p:cNvSpPr>
          <p:nvPr/>
        </p:nvSpPr>
        <p:spPr bwMode="gray">
          <a:xfrm>
            <a:off x="7500327" y="15501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624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8ACDE3-59C6-185E-DA53-D58F61DBB4C0}"/>
              </a:ext>
            </a:extLst>
          </p:cNvPr>
          <p:cNvPicPr>
            <a:picLocks noChangeAspect="1"/>
          </p:cNvPicPr>
          <p:nvPr/>
        </p:nvPicPr>
        <p:blipFill>
          <a:blip r:embed="rId2"/>
          <a:stretch>
            <a:fillRect/>
          </a:stretch>
        </p:blipFill>
        <p:spPr>
          <a:xfrm>
            <a:off x="261969" y="1239444"/>
            <a:ext cx="7708096" cy="13037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(7/7)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a:t>Μόλις ολοκληρωθούν οι ενέργειες, ο χρήστης κάνει κλικ στην επιλογή </a:t>
            </a:r>
            <a:r>
              <a:rPr lang="el-GR" sz="1200" b="1"/>
              <a:t>Προσθήκη</a:t>
            </a:r>
            <a:r>
              <a:rPr lang="el-GR" sz="1200"/>
              <a:t> για να προσθέσει το στοιχείο στον οικονομικό φάκελο.</a:t>
            </a:r>
            <a:endParaRPr lang="it-IT" sz="1200"/>
          </a:p>
        </p:txBody>
      </p:sp>
      <p:sp>
        <p:nvSpPr>
          <p:cNvPr id="31" name="Rectangle 30">
            <a:extLst>
              <a:ext uri="{FF2B5EF4-FFF2-40B4-BE49-F238E27FC236}">
                <a16:creationId xmlns:a16="http://schemas.microsoft.com/office/drawing/2014/main" id="{A410854C-0B8E-9AA5-E0AF-E0A531EB03C0}"/>
              </a:ext>
            </a:extLst>
          </p:cNvPr>
          <p:cNvSpPr/>
          <p:nvPr/>
        </p:nvSpPr>
        <p:spPr>
          <a:xfrm>
            <a:off x="6040799" y="1239443"/>
            <a:ext cx="483825" cy="214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951252" y="11674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12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52D9E-0358-219C-FFA4-B57F7490B342}"/>
              </a:ext>
            </a:extLst>
          </p:cNvPr>
          <p:cNvPicPr>
            <a:picLocks noChangeAspect="1"/>
          </p:cNvPicPr>
          <p:nvPr/>
        </p:nvPicPr>
        <p:blipFill>
          <a:blip r:embed="rId2"/>
          <a:stretch>
            <a:fillRect/>
          </a:stretch>
        </p:blipFill>
        <p:spPr>
          <a:xfrm>
            <a:off x="239989" y="1174153"/>
            <a:ext cx="7840119" cy="2876230"/>
          </a:xfrm>
          <a:prstGeom prst="rect">
            <a:avLst/>
          </a:prstGeom>
        </p:spPr>
      </p:pic>
      <p:pic>
        <p:nvPicPr>
          <p:cNvPr id="4" name="Picture 3">
            <a:extLst>
              <a:ext uri="{FF2B5EF4-FFF2-40B4-BE49-F238E27FC236}">
                <a16:creationId xmlns:a16="http://schemas.microsoft.com/office/drawing/2014/main" id="{312C29AE-BB6E-336E-BCEB-D68FE51D0993}"/>
              </a:ext>
            </a:extLst>
          </p:cNvPr>
          <p:cNvPicPr>
            <a:picLocks noChangeAspect="1"/>
          </p:cNvPicPr>
          <p:nvPr/>
        </p:nvPicPr>
        <p:blipFill>
          <a:blip r:embed="rId3"/>
          <a:stretch>
            <a:fillRect/>
          </a:stretch>
        </p:blipFill>
        <p:spPr>
          <a:xfrm>
            <a:off x="239989" y="4086982"/>
            <a:ext cx="7840119" cy="1713743"/>
          </a:xfrm>
          <a:prstGeom prst="rect">
            <a:avLst/>
          </a:prstGeom>
        </p:spPr>
      </p:pic>
      <p:sp>
        <p:nvSpPr>
          <p:cNvPr id="21" name="Title 1">
            <a:extLst>
              <a:ext uri="{FF2B5EF4-FFF2-40B4-BE49-F238E27FC236}">
                <a16:creationId xmlns:a16="http://schemas.microsoft.com/office/drawing/2014/main" id="{573D0209-C20E-7440-206A-769124207397}"/>
              </a:ext>
            </a:extLst>
          </p:cNvPr>
          <p:cNvSpPr txBox="1">
            <a:spLocks/>
          </p:cNvSpPr>
          <p:nvPr/>
        </p:nvSpPr>
        <p:spPr>
          <a:xfrm>
            <a:off x="501652" y="317505"/>
            <a:ext cx="11180232" cy="4409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4.2.1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Έργο Προμήθευσης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Μοναδικός Διαγωνισμός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RFP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Ρυθμίσεις Διαγωνισμού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Εισαγωγή Συντελεστών Βάρους για το Περιεχόμενο του Διαγωνισμού </a:t>
            </a: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(1/</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7</a:t>
            </a: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2" name="Text Placeholder 2">
            <a:extLst>
              <a:ext uri="{FF2B5EF4-FFF2-40B4-BE49-F238E27FC236}">
                <a16:creationId xmlns:a16="http://schemas.microsoft.com/office/drawing/2014/main" id="{9498EDE4-A82C-D1C2-0294-483A7B67EE06}"/>
              </a:ext>
            </a:extLst>
          </p:cNvPr>
          <p:cNvSpPr txBox="1">
            <a:spLocks/>
          </p:cNvSpPr>
          <p:nvPr/>
        </p:nvSpPr>
        <p:spPr>
          <a:xfrm>
            <a:off x="8355013" y="1079500"/>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F15822"/>
              </a:buClr>
              <a:buSzTx/>
              <a:buFont typeface="Arial" panose="020B0604020202020204" pitchFamily="34" charset="0"/>
              <a:buNone/>
              <a:tabLst/>
              <a:defRPr/>
            </a:pPr>
            <a:r>
              <a:rPr kumimoji="0" lang="el-GR" sz="12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Εάν ο χρήστης απάντησε ναι στην ερώτηση «Θα χρησιμοποιήσετε βαθμολόγηση για τις απαντήσεις των προμηθευτών» θα χρειαστεί να καταχωρεί  βάρη/βαθμολόγηση για το περιεχόμενο του Διαγωνισμού</a:t>
            </a:r>
          </a:p>
          <a:p>
            <a:pPr marL="0" marR="0" lvl="0" indent="0" algn="just" defTabSz="914400" rtl="0" eaLnBrk="1" fontAlgn="auto" latinLnBrk="0" hangingPunct="1">
              <a:lnSpc>
                <a:spcPct val="90000"/>
              </a:lnSpc>
              <a:spcBef>
                <a:spcPts val="1000"/>
              </a:spcBef>
              <a:spcAft>
                <a:spcPts val="0"/>
              </a:spcAft>
              <a:buClr>
                <a:srgbClr val="F15822"/>
              </a:buClr>
              <a:buSzTx/>
              <a:buFont typeface="Arial" panose="020B0604020202020204" pitchFamily="34" charset="0"/>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Στο τμήμα Εργασίες της σελίδας του διαγωνισμού, ο χρήστης κάνει κλικ στο κουμπί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Ορίστε σε ενεργοποιήθηκε </a:t>
            </a: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για να ξεκινήσει την εργασία </a:t>
            </a:r>
            <a:r>
              <a:rPr kumimoji="0" lang="el-GR"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Εισαγωγή συντελεστών βαρύτητας για το περιεχόμενο της πρόσκλησης</a:t>
            </a: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 χρήστης μεταβαίνει στο τμήμα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Ερωτήσεις, προϋποθέσεις και συνημμένα</a:t>
            </a: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Και  επιλέγει το κουμπί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Ορισμός βάρους.</a:t>
            </a:r>
            <a:endParaRPr kumimoji="0" lang="it-IT"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ttangolo 8">
            <a:extLst>
              <a:ext uri="{FF2B5EF4-FFF2-40B4-BE49-F238E27FC236}">
                <a16:creationId xmlns:a16="http://schemas.microsoft.com/office/drawing/2014/main" id="{430F126F-B499-2688-DAF3-38CDA3D7820B}"/>
              </a:ext>
            </a:extLst>
          </p:cNvPr>
          <p:cNvSpPr/>
          <p:nvPr/>
        </p:nvSpPr>
        <p:spPr>
          <a:xfrm>
            <a:off x="6959338" y="2274001"/>
            <a:ext cx="1120770" cy="2174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tangolo 18">
            <a:extLst>
              <a:ext uri="{FF2B5EF4-FFF2-40B4-BE49-F238E27FC236}">
                <a16:creationId xmlns:a16="http://schemas.microsoft.com/office/drawing/2014/main" id="{388A3B41-1109-0540-967F-1E71CFC5B1A1}"/>
              </a:ext>
            </a:extLst>
          </p:cNvPr>
          <p:cNvSpPr/>
          <p:nvPr/>
        </p:nvSpPr>
        <p:spPr>
          <a:xfrm>
            <a:off x="6300784" y="4454524"/>
            <a:ext cx="800100" cy="2651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500B67A8-1DA7-48AD-16B4-96DFBF438FAD}"/>
              </a:ext>
            </a:extLst>
          </p:cNvPr>
          <p:cNvSpPr>
            <a:spLocks noChangeAspect="1"/>
          </p:cNvSpPr>
          <p:nvPr/>
        </p:nvSpPr>
        <p:spPr bwMode="gray">
          <a:xfrm>
            <a:off x="6232891" y="43866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9E279E10-3C95-C5A4-4600-B3B0B9A0C16E}"/>
              </a:ext>
            </a:extLst>
          </p:cNvPr>
          <p:cNvSpPr>
            <a:spLocks noChangeAspect="1"/>
          </p:cNvSpPr>
          <p:nvPr/>
        </p:nvSpPr>
        <p:spPr bwMode="gray">
          <a:xfrm>
            <a:off x="6891445" y="22190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659014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57CA4AB-A7D5-1C5E-9FDA-4EE8B72524B9}"/>
              </a:ext>
            </a:extLst>
          </p:cNvPr>
          <p:cNvPicPr>
            <a:picLocks noChangeAspect="1"/>
          </p:cNvPicPr>
          <p:nvPr/>
        </p:nvPicPr>
        <p:blipFill rotWithShape="1">
          <a:blip r:embed="rId2"/>
          <a:srcRect b="11972"/>
          <a:stretch/>
        </p:blipFill>
        <p:spPr>
          <a:xfrm>
            <a:off x="308653" y="3706019"/>
            <a:ext cx="7752390" cy="2155031"/>
          </a:xfrm>
          <a:prstGeom prst="rect">
            <a:avLst/>
          </a:prstGeom>
        </p:spPr>
      </p:pic>
      <p:pic>
        <p:nvPicPr>
          <p:cNvPr id="11" name="Picture 10">
            <a:extLst>
              <a:ext uri="{FF2B5EF4-FFF2-40B4-BE49-F238E27FC236}">
                <a16:creationId xmlns:a16="http://schemas.microsoft.com/office/drawing/2014/main" id="{E776BEAF-41BB-64FD-EACF-5641022B5059}"/>
              </a:ext>
            </a:extLst>
          </p:cNvPr>
          <p:cNvPicPr>
            <a:picLocks noChangeAspect="1"/>
          </p:cNvPicPr>
          <p:nvPr/>
        </p:nvPicPr>
        <p:blipFill>
          <a:blip r:embed="rId3"/>
          <a:stretch>
            <a:fillRect/>
          </a:stretch>
        </p:blipFill>
        <p:spPr>
          <a:xfrm>
            <a:off x="260819" y="1158333"/>
            <a:ext cx="7800224" cy="25373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(2/</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t>Στη σελίδα Ορισμός βάρους εκχωρήστε πρώτα τα βάρη για τον Φάκελο Τεχνικής Προσφοράς</a:t>
            </a:r>
          </a:p>
          <a:p>
            <a:pPr marL="228600" indent="-228600" algn="just">
              <a:buClr>
                <a:srgbClr val="F15822"/>
              </a:buClr>
              <a:buFont typeface="+mj-lt"/>
              <a:buAutoNum type="arabicPeriod"/>
            </a:pPr>
            <a:r>
              <a:rPr lang="el-GR" sz="1200" dirty="0"/>
              <a:t>Ο χρήστης ορίζει μια ποσοστιαία τιμή μέσα στη στήλη Συνολικό βάρος που σχετίζεται με βαθμολόγηση την ενότητας Ερωτήσεις, προϋποθέσεις και συνημμένα στην οποία περιλαμβάνεται ο Φάκελος Τεχνικής Προφοράς (π.χ.: 70%),</a:t>
            </a:r>
          </a:p>
          <a:p>
            <a:pPr marL="228600" indent="-228600" algn="just">
              <a:buClr>
                <a:srgbClr val="F15822"/>
              </a:buClr>
              <a:buFont typeface="+mj-lt"/>
              <a:buAutoNum type="arabicPeriod"/>
            </a:pPr>
            <a:r>
              <a:rPr lang="el-GR" sz="1200" dirty="0"/>
              <a:t>Ορίζει το 100% στη στήλη Βάρος δίπλα από τον Φάκελο Α- Τεχνική Προσφορά. </a:t>
            </a:r>
          </a:p>
          <a:p>
            <a:pPr marL="228600" indent="-228600" algn="just">
              <a:buClr>
                <a:srgbClr val="F15822"/>
              </a:buClr>
              <a:buFont typeface="+mj-lt"/>
              <a:buAutoNum type="arabicPeriod"/>
            </a:pPr>
            <a:r>
              <a:rPr lang="el-GR" sz="1200" dirty="0"/>
              <a:t>Αναπτύξτε τον φάκελο και κατανείμετε τα βάρη μεταξύ των ερωτήσεων στο εσωτερικό του, διασφαλίζοντας ότι το σύνολό τους ισούται με 100%. Εάν θέλετε να αξιολογήσετε μόνο μία ερώτηση, μπορείτε να αναθέσετε το 100% μόνο σε αυτή την ερώτηση. (π.χ.: 20%, 30%, 40%)..</a:t>
            </a:r>
            <a:endParaRPr lang="en-US" sz="1200" b="1" dirty="0"/>
          </a:p>
          <a:p>
            <a:pPr algn="just">
              <a:buClr>
                <a:srgbClr val="F15822"/>
              </a:buClr>
            </a:pPr>
            <a:r>
              <a:rPr lang="en-US" b="1" err="1">
                <a:solidFill>
                  <a:srgbClr val="FF0000"/>
                </a:solidFill>
                <a:latin typeface="Calibri"/>
                <a:ea typeface="Calibri"/>
                <a:cs typeface="Calibri"/>
              </a:rPr>
              <a:t>Σημείωση</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Μην</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ορίσετε</a:t>
            </a:r>
            <a:r>
              <a:rPr lang="en-US" dirty="0">
                <a:solidFill>
                  <a:srgbClr val="FF0000"/>
                </a:solidFill>
                <a:latin typeface="Calibri"/>
                <a:ea typeface="Calibri"/>
                <a:cs typeface="Calibri"/>
              </a:rPr>
              <a:t> β</a:t>
            </a:r>
            <a:r>
              <a:rPr lang="en-US" err="1">
                <a:solidFill>
                  <a:srgbClr val="FF0000"/>
                </a:solidFill>
                <a:latin typeface="Calibri"/>
                <a:ea typeface="Calibri"/>
                <a:cs typeface="Calibri"/>
              </a:rPr>
              <a:t>άρος</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στον</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Φάκελο</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Οικονομικής</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Προσφοράς</a:t>
            </a:r>
            <a:r>
              <a:rPr lang="en-US" b="1" dirty="0">
                <a:solidFill>
                  <a:srgbClr val="FF0000"/>
                </a:solidFill>
                <a:latin typeface="Calibri"/>
                <a:ea typeface="Calibri"/>
                <a:cs typeface="Calibri"/>
              </a:rPr>
              <a:t> (</a:t>
            </a:r>
            <a:r>
              <a:rPr lang="en-US" err="1">
                <a:solidFill>
                  <a:srgbClr val="FF0000"/>
                </a:solidFill>
                <a:latin typeface="Calibri"/>
                <a:ea typeface="Calibri"/>
                <a:cs typeface="Calibri"/>
              </a:rPr>
              <a:t>ψηφι</a:t>
            </a:r>
            <a:r>
              <a:rPr lang="en-US" dirty="0">
                <a:solidFill>
                  <a:srgbClr val="FF0000"/>
                </a:solidFill>
                <a:latin typeface="Calibri"/>
                <a:ea typeface="Calibri"/>
                <a:cs typeface="Calibri"/>
              </a:rPr>
              <a:t>α</a:t>
            </a:r>
            <a:r>
              <a:rPr lang="en-US" err="1">
                <a:solidFill>
                  <a:srgbClr val="FF0000"/>
                </a:solidFill>
                <a:latin typeface="Calibri"/>
                <a:ea typeface="Calibri"/>
                <a:cs typeface="Calibri"/>
              </a:rPr>
              <a:t>κά</a:t>
            </a:r>
            <a:r>
              <a:rPr lang="en-US" dirty="0">
                <a:solidFill>
                  <a:srgbClr val="FF0000"/>
                </a:solidFill>
                <a:latin typeface="Calibri"/>
                <a:ea typeface="Calibri"/>
                <a:cs typeface="Calibri"/>
              </a:rPr>
              <a:t> υπ</a:t>
            </a:r>
            <a:r>
              <a:rPr lang="en-US" err="1">
                <a:solidFill>
                  <a:srgbClr val="FF0000"/>
                </a:solidFill>
                <a:latin typeface="Calibri"/>
                <a:ea typeface="Calibri"/>
                <a:cs typeface="Calibri"/>
              </a:rPr>
              <a:t>ογεγρ</a:t>
            </a:r>
            <a:r>
              <a:rPr lang="en-US" dirty="0">
                <a:solidFill>
                  <a:srgbClr val="FF0000"/>
                </a:solidFill>
                <a:latin typeface="Calibri"/>
                <a:ea typeface="Calibri"/>
                <a:cs typeface="Calibri"/>
              </a:rPr>
              <a:t>α</a:t>
            </a:r>
            <a:r>
              <a:rPr lang="en-US" err="1">
                <a:solidFill>
                  <a:srgbClr val="FF0000"/>
                </a:solidFill>
                <a:latin typeface="Calibri"/>
                <a:ea typeface="Calibri"/>
                <a:cs typeface="Calibri"/>
              </a:rPr>
              <a:t>μμένο</a:t>
            </a:r>
            <a:r>
              <a:rPr lang="en-US" b="1" dirty="0">
                <a:solidFill>
                  <a:srgbClr val="FF0000"/>
                </a:solidFill>
                <a:latin typeface="Calibri"/>
                <a:ea typeface="Calibri"/>
                <a:cs typeface="Calibri"/>
              </a:rPr>
              <a:t>)</a:t>
            </a:r>
            <a:r>
              <a:rPr lang="en-US" dirty="0">
                <a:solidFill>
                  <a:srgbClr val="FF0000"/>
                </a:solidFill>
                <a:latin typeface="Calibri"/>
                <a:ea typeface="Calibri"/>
                <a:cs typeface="Calibri"/>
              </a:rPr>
              <a:t>.</a:t>
            </a:r>
            <a:endParaRPr lang="en-US" b="1" dirty="0">
              <a:latin typeface="Calibri"/>
              <a:ea typeface="Calibri"/>
              <a:cs typeface="Calibri"/>
            </a:endParaRPr>
          </a:p>
          <a:p>
            <a:pPr algn="just">
              <a:buClr>
                <a:srgbClr val="F15822"/>
              </a:buClr>
            </a:pPr>
            <a:r>
              <a:rPr lang="el-GR" sz="1200" i="1" u="sng" dirty="0"/>
              <a:t>Σημείωση: τα βήματα αυτά πρέπει να εκτελούνται μόνο εάν η ερώτηση του υποδείγματος «Θα χρησιμοποιήσετε </a:t>
            </a:r>
            <a:r>
              <a:rPr lang="el-GR" sz="1200" u="sng" dirty="0"/>
              <a:t>βαθμολόγηση για τις απαντήσεις των προμηθευτών</a:t>
            </a:r>
            <a:r>
              <a:rPr lang="el-GR" sz="1200" i="1" u="sng" dirty="0"/>
              <a:t>;» απαντήθηκε με Ναι.</a:t>
            </a:r>
            <a:endParaRPr lang="en-US" sz="1200" i="1" u="sng" dirty="0"/>
          </a:p>
        </p:txBody>
      </p:sp>
      <p:sp>
        <p:nvSpPr>
          <p:cNvPr id="4" name="Rectangle 5">
            <a:extLst>
              <a:ext uri="{FF2B5EF4-FFF2-40B4-BE49-F238E27FC236}">
                <a16:creationId xmlns:a16="http://schemas.microsoft.com/office/drawing/2014/main" id="{3279C3C8-3DE2-E0A6-581F-CB7EE346746A}"/>
              </a:ext>
            </a:extLst>
          </p:cNvPr>
          <p:cNvSpPr/>
          <p:nvPr/>
        </p:nvSpPr>
        <p:spPr>
          <a:xfrm>
            <a:off x="5938838" y="2714039"/>
            <a:ext cx="804862" cy="333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5851225" y="266015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6232808" y="3865075"/>
            <a:ext cx="76517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6190314" y="3818731"/>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5" name="Connector: Elbow 9">
            <a:extLst>
              <a:ext uri="{FF2B5EF4-FFF2-40B4-BE49-F238E27FC236}">
                <a16:creationId xmlns:a16="http://schemas.microsoft.com/office/drawing/2014/main" id="{7091C284-28ED-6CDB-F91A-6FECEF719208}"/>
              </a:ext>
            </a:extLst>
          </p:cNvPr>
          <p:cNvCxnSpPr>
            <a:cxnSpLocks/>
            <a:stCxn id="4" idx="2"/>
            <a:endCxn id="8" idx="0"/>
          </p:cNvCxnSpPr>
          <p:nvPr/>
        </p:nvCxnSpPr>
        <p:spPr>
          <a:xfrm rot="16200000" flipH="1">
            <a:off x="6069795" y="3319473"/>
            <a:ext cx="817075" cy="27412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7BC7F6F0-9E73-ECE2-46DC-D3C81A4CD27B}"/>
              </a:ext>
            </a:extLst>
          </p:cNvPr>
          <p:cNvSpPr/>
          <p:nvPr/>
        </p:nvSpPr>
        <p:spPr>
          <a:xfrm>
            <a:off x="7058096" y="4131614"/>
            <a:ext cx="942833" cy="1464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6998565" y="407637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06437" y="3855469"/>
            <a:ext cx="190429"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40299" y="378991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139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539BF5-E527-1CBD-1348-456B809F0FBD}"/>
              </a:ext>
            </a:extLst>
          </p:cNvPr>
          <p:cNvPicPr>
            <a:picLocks noChangeAspect="1"/>
          </p:cNvPicPr>
          <p:nvPr/>
        </p:nvPicPr>
        <p:blipFill rotWithShape="1">
          <a:blip r:embed="rId2"/>
          <a:srcRect r="4139"/>
          <a:stretch/>
        </p:blipFill>
        <p:spPr>
          <a:xfrm>
            <a:off x="168346" y="1147661"/>
            <a:ext cx="7928514" cy="21430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3</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το Οικονομικό Μέρος, στο οποίο υπάρχουν τα στοιχεία για τα οποία ο προμηθευτής θα </a:t>
            </a:r>
            <a:r>
              <a:rPr lang="el-GR" sz="1200" err="1"/>
              <a:t>καταθέση</a:t>
            </a:r>
            <a:r>
              <a:rPr lang="el-GR" sz="1200"/>
              <a:t> προσφορά</a:t>
            </a:r>
          </a:p>
          <a:p>
            <a:pPr marL="228600" indent="-228600" algn="just">
              <a:buClr>
                <a:srgbClr val="F15822"/>
              </a:buClr>
              <a:buFont typeface="+mj-lt"/>
              <a:buAutoNum type="arabicPeriod"/>
            </a:pPr>
            <a:r>
              <a:rPr lang="el-GR" sz="1200"/>
              <a:t>Ο χρήστης ορίζει μια ποσοστιαία τιμή μέσα στη στήλη Συνολικό βάρος </a:t>
            </a:r>
            <a:br>
              <a:rPr lang="el-GR" sz="1200"/>
            </a:br>
            <a:r>
              <a:rPr lang="el-GR" sz="1200"/>
              <a:t>που σχετίζεται με βαθμολόγηση την ενότητας </a:t>
            </a:r>
            <a:r>
              <a:rPr lang="el-GR" sz="1200" i="1"/>
              <a:t>Στοιχεία που χρειάζονται προσφορές </a:t>
            </a:r>
            <a:r>
              <a:rPr lang="el-GR" sz="1200"/>
              <a:t>στην οποία περιλαμβάνεται ο Φάκελος Οικονομικής Προφοράς (π.χ.: 30%). </a:t>
            </a:r>
            <a:r>
              <a:rPr lang="el-GR" sz="1200" b="1"/>
              <a:t>Σημείωση</a:t>
            </a:r>
            <a:r>
              <a:rPr lang="el-GR" sz="1200"/>
              <a:t>: κατανέμετε τα ποσοστά μεταξύ του τεχνικού φακέλου και του οικονομικού φακέλου, έτσι ώστε το άθροισμα να είναι 100% (Στην περίπτωση αυτή, το 70% έχει αποδοθεί στο Τεχνικό Φάκελο και το 30% στο Οικονομικό Φάκελο)</a:t>
            </a:r>
          </a:p>
          <a:p>
            <a:pPr marL="228600" indent="-228600" algn="just">
              <a:buClr>
                <a:srgbClr val="F15822"/>
              </a:buClr>
              <a:buFont typeface="+mj-lt"/>
              <a:buAutoNum type="arabicPeriod"/>
            </a:pPr>
            <a:r>
              <a:rPr lang="el-GR" sz="1200"/>
              <a:t>Αναθέστε το 100% στη στήλη Βάρος για τον Φάκελο Β- Οικονομική Προσφορά</a:t>
            </a:r>
          </a:p>
          <a:p>
            <a:pPr marL="228600" indent="-228600" algn="just">
              <a:buClr>
                <a:srgbClr val="F15822"/>
              </a:buClr>
              <a:buFont typeface="+mj-lt"/>
              <a:buAutoNum type="arabicPeriod"/>
            </a:pPr>
            <a:r>
              <a:rPr lang="el-GR" sz="1200"/>
              <a:t>Εκχωρήστε βάρος για τα στοιχεία μέσα στο Φάκελο έτσι ώστε το άθροισμα να είναι ίσο με 100%.  (Σε αυτή την περίπτωση, υπάρχει μόνο ένα στοιχείο, οπότε το βάρος που του αποδίδεται είναι 100%) </a:t>
            </a:r>
          </a:p>
          <a:p>
            <a:pPr marL="228600" indent="-228600" algn="just">
              <a:buClr>
                <a:srgbClr val="F15822"/>
              </a:buClr>
              <a:buFont typeface="+mj-lt"/>
              <a:buAutoNum type="arabicPeriod"/>
            </a:pPr>
            <a:r>
              <a:rPr lang="el-GR" sz="1200"/>
              <a:t>Αναπτύξτε το στοιχείο για να εκχωρήσετε το βάρος σε έναν ή περισσότερους όρους. </a:t>
            </a:r>
            <a:endParaRPr lang="en-US" sz="1200"/>
          </a:p>
        </p:txBody>
      </p:sp>
      <p:sp>
        <p:nvSpPr>
          <p:cNvPr id="4" name="Rectangle 5">
            <a:extLst>
              <a:ext uri="{FF2B5EF4-FFF2-40B4-BE49-F238E27FC236}">
                <a16:creationId xmlns:a16="http://schemas.microsoft.com/office/drawing/2014/main" id="{3279C3C8-3DE2-E0A6-581F-CB7EE346746A}"/>
              </a:ext>
            </a:extLst>
          </p:cNvPr>
          <p:cNvSpPr/>
          <p:nvPr/>
        </p:nvSpPr>
        <p:spPr>
          <a:xfrm>
            <a:off x="5729023" y="1993681"/>
            <a:ext cx="765175" cy="333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5650177" y="1947914"/>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6573044" y="2324715"/>
            <a:ext cx="76517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6507488" y="227769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5" name="Connector: Elbow 9">
            <a:extLst>
              <a:ext uri="{FF2B5EF4-FFF2-40B4-BE49-F238E27FC236}">
                <a16:creationId xmlns:a16="http://schemas.microsoft.com/office/drawing/2014/main" id="{7091C284-28ED-6CDB-F91A-6FECEF719208}"/>
              </a:ext>
            </a:extLst>
          </p:cNvPr>
          <p:cNvCxnSpPr>
            <a:cxnSpLocks/>
            <a:stCxn id="4" idx="3"/>
            <a:endCxn id="8" idx="0"/>
          </p:cNvCxnSpPr>
          <p:nvPr/>
        </p:nvCxnSpPr>
        <p:spPr>
          <a:xfrm>
            <a:off x="6494198" y="2160662"/>
            <a:ext cx="461434" cy="1640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7BC7F6F0-9E73-ECE2-46DC-D3C81A4CD27B}"/>
              </a:ext>
            </a:extLst>
          </p:cNvPr>
          <p:cNvSpPr/>
          <p:nvPr/>
        </p:nvSpPr>
        <p:spPr>
          <a:xfrm>
            <a:off x="7283103" y="2628326"/>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7217547" y="255380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41329" y="2719827"/>
            <a:ext cx="190429"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70540" y="2654271"/>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3"/>
            <a:endCxn id="21" idx="0"/>
          </p:cNvCxnSpPr>
          <p:nvPr/>
        </p:nvCxnSpPr>
        <p:spPr>
          <a:xfrm>
            <a:off x="7338219" y="2457984"/>
            <a:ext cx="351763" cy="1703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3682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18" name="Picture 17">
            <a:extLst>
              <a:ext uri="{FF2B5EF4-FFF2-40B4-BE49-F238E27FC236}">
                <a16:creationId xmlns:a16="http://schemas.microsoft.com/office/drawing/2014/main" id="{C62D4B23-626D-07BC-1BE0-DF31F5F629B3}"/>
              </a:ext>
            </a:extLst>
          </p:cNvPr>
          <p:cNvPicPr>
            <a:picLocks noChangeAspect="1"/>
          </p:cNvPicPr>
          <p:nvPr/>
        </p:nvPicPr>
        <p:blipFill>
          <a:blip r:embed="rId3"/>
          <a:stretch>
            <a:fillRect/>
          </a:stretch>
        </p:blipFill>
        <p:spPr>
          <a:xfrm>
            <a:off x="501652" y="3932816"/>
            <a:ext cx="2758715" cy="2336732"/>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4</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latin typeface="Calibri"/>
                <a:ea typeface="Calibri"/>
                <a:cs typeface="Calibri"/>
              </a:rPr>
              <a:t>Μέσα στα στοιχεία ο χρήστης μπορεί να αποφασίσει ποιοι όροι θα βαθμολογηθούν, αποδίδοντας τους ένα βάρος.</a:t>
            </a:r>
          </a:p>
          <a:p>
            <a:pPr marL="228600" indent="-228600" algn="just">
              <a:buClr>
                <a:srgbClr val="F15822"/>
              </a:buClr>
              <a:buFont typeface="+mj-lt"/>
              <a:buAutoNum type="arabicPeriod"/>
            </a:pPr>
            <a:r>
              <a:rPr lang="el-GR" sz="1200" dirty="0">
                <a:latin typeface="Calibri"/>
                <a:ea typeface="Calibri"/>
                <a:cs typeface="Calibri"/>
              </a:rPr>
              <a:t>Για παράδειγμα, ο χρήστης μπορεί να αντιστοιχίσει το 100% στην </a:t>
            </a:r>
            <a:r>
              <a:rPr lang="el-GR" sz="1200" b="1" dirty="0">
                <a:latin typeface="Calibri"/>
                <a:ea typeface="Calibri"/>
                <a:cs typeface="Calibri"/>
              </a:rPr>
              <a:t>Συνολική τιμή</a:t>
            </a:r>
            <a:r>
              <a:rPr lang="el-GR" sz="1200" dirty="0">
                <a:latin typeface="Calibri"/>
                <a:ea typeface="Calibri"/>
                <a:cs typeface="Calibri"/>
              </a:rPr>
              <a:t>. Με αυτόν τον τρόπο ο </a:t>
            </a:r>
            <a:r>
              <a:rPr lang="el-GR" sz="1200" dirty="0" err="1">
                <a:latin typeface="Calibri"/>
                <a:ea typeface="Calibri"/>
                <a:cs typeface="Calibri"/>
              </a:rPr>
              <a:t>αξιολογητής</a:t>
            </a:r>
            <a:r>
              <a:rPr lang="el-GR" sz="1200" dirty="0">
                <a:latin typeface="Calibri"/>
                <a:ea typeface="Calibri"/>
                <a:cs typeface="Calibri"/>
              </a:rPr>
              <a:t> θα βαθμολογήσει μόνο αυτόν τον όρο. </a:t>
            </a:r>
          </a:p>
          <a:p>
            <a:pPr algn="just">
              <a:buClr>
                <a:srgbClr val="F15822"/>
              </a:buClr>
            </a:pPr>
            <a:r>
              <a:rPr lang="el-GR" sz="1200" dirty="0">
                <a:latin typeface="Calibri"/>
                <a:ea typeface="Calibri"/>
                <a:cs typeface="Calibri"/>
              </a:rPr>
              <a:t>Σημείωση: Η αρχή είναι ότι το άθροισμα των βαρών όλων των όρων πρέπει να είναι 100%.</a:t>
            </a:r>
          </a:p>
          <a:p>
            <a:pPr marL="228600" indent="-228600" algn="just">
              <a:buClr>
                <a:srgbClr val="F15822"/>
              </a:buClr>
              <a:buAutoNum type="arabicPeriod" startAt="2"/>
            </a:pPr>
            <a:r>
              <a:rPr lang="el-GR" sz="1200" dirty="0">
                <a:latin typeface="Calibri"/>
                <a:ea typeface="Calibri"/>
                <a:cs typeface="Calibri"/>
              </a:rPr>
              <a:t>Εφαρμόστε το σύστημα </a:t>
            </a:r>
            <a:r>
              <a:rPr lang="el-GR" sz="1200" b="1" dirty="0">
                <a:latin typeface="Calibri"/>
                <a:ea typeface="Calibri"/>
                <a:cs typeface="Calibri"/>
              </a:rPr>
              <a:t>Αυτόματη βαθμολόγηση.</a:t>
            </a:r>
            <a:r>
              <a:rPr lang="el-GR" sz="1200" dirty="0">
                <a:latin typeface="Calibri"/>
                <a:ea typeface="Calibri"/>
                <a:cs typeface="Calibri"/>
              </a:rPr>
              <a:t> Με αυτόν τον τρόπο o Βαθμός θα αποδοθεί αυτόματα σε αυτόν τον όρο από το σύστημα. Σημείωση: Οι </a:t>
            </a:r>
            <a:r>
              <a:rPr lang="el-GR" sz="1200" b="1" dirty="0" err="1">
                <a:latin typeface="Calibri"/>
                <a:ea typeface="Calibri"/>
                <a:cs typeface="Calibri"/>
              </a:rPr>
              <a:t>Αξιολογητές</a:t>
            </a:r>
            <a:r>
              <a:rPr lang="el-GR" sz="1200" b="1" dirty="0">
                <a:latin typeface="Calibri"/>
                <a:ea typeface="Calibri"/>
                <a:cs typeface="Calibri"/>
              </a:rPr>
              <a:t> </a:t>
            </a:r>
            <a:r>
              <a:rPr lang="el-GR" sz="1200" dirty="0">
                <a:latin typeface="Calibri"/>
                <a:ea typeface="Calibri"/>
                <a:cs typeface="Calibri"/>
              </a:rPr>
              <a:t>δεν θα αξιολογήσουν τις απαντήσεις του Προμηθευτή χειροκίνητα.</a:t>
            </a:r>
          </a:p>
          <a:p>
            <a:pPr marL="228600" indent="-228600" algn="just">
              <a:buClr>
                <a:srgbClr val="F15822"/>
              </a:buClr>
              <a:buFont typeface="+mj-lt"/>
              <a:buAutoNum type="arabicPeriod" startAt="2"/>
            </a:pPr>
            <a:r>
              <a:rPr lang="el-GR" sz="1200" dirty="0">
                <a:latin typeface="Calibri"/>
                <a:ea typeface="Calibri"/>
                <a:cs typeface="Calibri"/>
              </a:rPr>
              <a:t>Ενεργοποιήστε τη λειτουργία κάνοντας κλικ στο κουμπί ,</a:t>
            </a:r>
          </a:p>
          <a:p>
            <a:pPr marL="228600" indent="-228600" algn="just">
              <a:buClr>
                <a:srgbClr val="F15822"/>
              </a:buClr>
              <a:buFont typeface="+mj-lt"/>
              <a:buAutoNum type="arabicPeriod" startAt="2"/>
            </a:pPr>
            <a:r>
              <a:rPr lang="el-GR" sz="1200" dirty="0">
                <a:latin typeface="Calibri"/>
                <a:ea typeface="Calibri"/>
                <a:cs typeface="Calibri"/>
              </a:rPr>
              <a:t>Επιλέξτε την επιλογή Όσο χαμηλότερη η τιμή, τόσο το καλύτερο. Σε αυτή την περίπτωση το Σύστημα θα αποδώσει το 100% στη χαμηλότερη προσφορά.</a:t>
            </a:r>
          </a:p>
          <a:p>
            <a:pPr marL="228600" indent="-228600" algn="just">
              <a:buClr>
                <a:srgbClr val="F15822"/>
              </a:buClr>
              <a:buFont typeface="+mj-lt"/>
              <a:buAutoNum type="arabicPeriod" startAt="2"/>
            </a:pPr>
            <a:r>
              <a:rPr lang="el-GR" sz="1200" dirty="0">
                <a:latin typeface="Calibri"/>
                <a:ea typeface="Calibri"/>
                <a:cs typeface="Calibri"/>
              </a:rPr>
              <a:t>Κάντε κλικ στο κουμπί Αποθήκευση,</a:t>
            </a:r>
            <a:endParaRPr lang="en-US" sz="1200" dirty="0">
              <a:latin typeface="Calibri"/>
              <a:ea typeface="Calibri"/>
              <a:cs typeface="Calibri"/>
            </a:endParaRPr>
          </a:p>
        </p:txBody>
      </p:sp>
      <p:sp>
        <p:nvSpPr>
          <p:cNvPr id="4" name="Rectangle 5">
            <a:extLst>
              <a:ext uri="{FF2B5EF4-FFF2-40B4-BE49-F238E27FC236}">
                <a16:creationId xmlns:a16="http://schemas.microsoft.com/office/drawing/2014/main" id="{3279C3C8-3DE2-E0A6-581F-CB7EE346746A}"/>
              </a:ext>
            </a:extLst>
          </p:cNvPr>
          <p:cNvSpPr/>
          <p:nvPr/>
        </p:nvSpPr>
        <p:spPr>
          <a:xfrm>
            <a:off x="7333048" y="3543300"/>
            <a:ext cx="699619" cy="329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72570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1" name="Rectangle 5">
            <a:extLst>
              <a:ext uri="{FF2B5EF4-FFF2-40B4-BE49-F238E27FC236}">
                <a16:creationId xmlns:a16="http://schemas.microsoft.com/office/drawing/2014/main" id="{7BC7F6F0-9E73-ECE2-46DC-D3C81A4CD27B}"/>
              </a:ext>
            </a:extLst>
          </p:cNvPr>
          <p:cNvSpPr/>
          <p:nvPr/>
        </p:nvSpPr>
        <p:spPr>
          <a:xfrm>
            <a:off x="564957" y="4298028"/>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498362" y="4232472"/>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617830" y="4869117"/>
            <a:ext cx="2077745" cy="1219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552274" y="479899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18" idx="3"/>
          </p:cNvCxnSpPr>
          <p:nvPr/>
        </p:nvCxnSpPr>
        <p:spPr>
          <a:xfrm rot="5400000">
            <a:off x="3090814" y="3993514"/>
            <a:ext cx="1277221" cy="93811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5">
            <a:extLst>
              <a:ext uri="{FF2B5EF4-FFF2-40B4-BE49-F238E27FC236}">
                <a16:creationId xmlns:a16="http://schemas.microsoft.com/office/drawing/2014/main" id="{72201F1E-3D33-FEFD-42DF-2529AA2CE5D8}"/>
              </a:ext>
            </a:extLst>
          </p:cNvPr>
          <p:cNvSpPr/>
          <p:nvPr/>
        </p:nvSpPr>
        <p:spPr>
          <a:xfrm>
            <a:off x="2533650" y="5972174"/>
            <a:ext cx="726717" cy="297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8AD253A-BFB9-8FCA-9356-C0205BFDF080}"/>
              </a:ext>
            </a:extLst>
          </p:cNvPr>
          <p:cNvSpPr>
            <a:spLocks noChangeAspect="1"/>
          </p:cNvSpPr>
          <p:nvPr/>
        </p:nvSpPr>
        <p:spPr bwMode="gray">
          <a:xfrm>
            <a:off x="2468094" y="5888839"/>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39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11" name="Picture 10">
            <a:extLst>
              <a:ext uri="{FF2B5EF4-FFF2-40B4-BE49-F238E27FC236}">
                <a16:creationId xmlns:a16="http://schemas.microsoft.com/office/drawing/2014/main" id="{D826650F-E2BD-AE6E-BD4B-E3CCA613442B}"/>
              </a:ext>
            </a:extLst>
          </p:cNvPr>
          <p:cNvPicPr>
            <a:picLocks noChangeAspect="1"/>
          </p:cNvPicPr>
          <p:nvPr/>
        </p:nvPicPr>
        <p:blipFill>
          <a:blip r:embed="rId3"/>
          <a:stretch>
            <a:fillRect/>
          </a:stretch>
        </p:blipFill>
        <p:spPr>
          <a:xfrm>
            <a:off x="460334" y="3801185"/>
            <a:ext cx="2284193" cy="2486256"/>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5</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Επιλέγοντας την επιλογή </a:t>
            </a:r>
            <a:r>
              <a:rPr lang="el-GR" sz="1200" b="1"/>
              <a:t>Αρχική βαθμολόγηση</a:t>
            </a:r>
            <a:r>
              <a:rPr lang="el-GR" sz="1200"/>
              <a:t>, μπορείτε να ενεργοποιήσετε την αυτόματη βαθμολόγηση καθορίζοντας ένα εύρος τιμών, από μια ελάχιστη έως μια μέγιστη. Η βαθμολογία του προμηθευτή θα καθορίζεται με βάση την ιδανική τιμή που έχει οριστεί. </a:t>
            </a:r>
          </a:p>
          <a:p>
            <a:pPr algn="just">
              <a:buClr>
                <a:srgbClr val="F15822"/>
              </a:buClr>
            </a:pPr>
            <a:r>
              <a:rPr lang="el-GR" sz="1200"/>
              <a:t>Παράδειγμα: Εάν η αξιολόγηση βασίζεται στην Συνολική τιμή ενός είδους, η βαθμολόγηση θα μπορούσε να οριστεί ως εξής:</a:t>
            </a:r>
          </a:p>
          <a:p>
            <a:pPr algn="just">
              <a:buClr>
                <a:srgbClr val="F15822"/>
              </a:buClr>
            </a:pPr>
            <a:r>
              <a:rPr lang="el-GR" sz="1200"/>
              <a:t>Από: 0 €</a:t>
            </a:r>
          </a:p>
          <a:p>
            <a:pPr algn="just">
              <a:buClr>
                <a:srgbClr val="F15822"/>
              </a:buClr>
            </a:pPr>
            <a:r>
              <a:rPr lang="el-GR" sz="1200"/>
              <a:t>Σε: 500 €</a:t>
            </a:r>
          </a:p>
          <a:p>
            <a:pPr algn="just">
              <a:buClr>
                <a:srgbClr val="F15822"/>
              </a:buClr>
            </a:pPr>
            <a:r>
              <a:rPr lang="el-GR" sz="1200"/>
              <a:t>Ιδανικό: 250 €</a:t>
            </a:r>
          </a:p>
          <a:p>
            <a:pPr algn="just">
              <a:buClr>
                <a:srgbClr val="F15822"/>
              </a:buClr>
            </a:pPr>
            <a:r>
              <a:rPr lang="el-GR" sz="1200"/>
              <a:t>Η αξιολόγηση των προμηθευτών θα είναι ανάλογη με την ιδανική τιμή που θα εισαχθεί.</a:t>
            </a:r>
            <a:endParaRPr lang="en-US" sz="1200"/>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BC7F6F0-9E73-ECE2-46DC-D3C81A4CD27B}"/>
              </a:ext>
            </a:extLst>
          </p:cNvPr>
          <p:cNvSpPr/>
          <p:nvPr/>
        </p:nvSpPr>
        <p:spPr>
          <a:xfrm>
            <a:off x="542693" y="4117617"/>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480219" y="4058060"/>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11" idx="3"/>
          </p:cNvCxnSpPr>
          <p:nvPr/>
        </p:nvCxnSpPr>
        <p:spPr>
          <a:xfrm rot="5400000">
            <a:off x="2861328" y="3707160"/>
            <a:ext cx="1220352" cy="14539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445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7" name="Picture 6">
            <a:extLst>
              <a:ext uri="{FF2B5EF4-FFF2-40B4-BE49-F238E27FC236}">
                <a16:creationId xmlns:a16="http://schemas.microsoft.com/office/drawing/2014/main" id="{A909FA10-2375-5936-9632-606A1673EB60}"/>
              </a:ext>
            </a:extLst>
          </p:cNvPr>
          <p:cNvPicPr>
            <a:picLocks noChangeAspect="1"/>
          </p:cNvPicPr>
          <p:nvPr/>
        </p:nvPicPr>
        <p:blipFill>
          <a:blip r:embed="rId3"/>
          <a:stretch>
            <a:fillRect/>
          </a:stretch>
        </p:blipFill>
        <p:spPr>
          <a:xfrm>
            <a:off x="347552" y="3878605"/>
            <a:ext cx="2658541" cy="2331416"/>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6</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Τέλος, ένας άλλος τύπος μπορεί να χρησιμοποιηθεί για την αυτόματη βαθμολόγηση. Σε αυτή την περίπτωση το 100% θα δοθεί αυτόματα στην υψηλότερη προσφορά.</a:t>
            </a:r>
          </a:p>
          <a:p>
            <a:pPr marL="228600" indent="-228600" algn="just">
              <a:buClr>
                <a:srgbClr val="F15822"/>
              </a:buClr>
              <a:buFont typeface="+mj-lt"/>
              <a:buAutoNum type="arabicPeriod"/>
            </a:pPr>
            <a:r>
              <a:rPr lang="el-GR" sz="1200"/>
              <a:t>Επιλέξτε </a:t>
            </a:r>
            <a:r>
              <a:rPr lang="el-GR" sz="1200" b="1"/>
              <a:t>Πατήστε κλικ για ενεργοποίηση της Αυτόματης βαθμολόγησης.</a:t>
            </a:r>
            <a:endParaRPr lang="el-GR" sz="1200"/>
          </a:p>
          <a:p>
            <a:pPr marL="228600" indent="-228600" algn="just">
              <a:buClr>
                <a:srgbClr val="F15822"/>
              </a:buClr>
              <a:buFont typeface="+mj-lt"/>
              <a:buAutoNum type="arabicPeriod"/>
            </a:pPr>
            <a:r>
              <a:rPr lang="el-GR" sz="1200"/>
              <a:t>Ενεργοποιήστε τη λειτουργία κάνοντας κλικ στο κουμπί,</a:t>
            </a:r>
          </a:p>
          <a:p>
            <a:pPr marL="228600" indent="-228600" algn="just">
              <a:buClr>
                <a:srgbClr val="F15822"/>
              </a:buClr>
              <a:buFont typeface="+mj-lt"/>
              <a:buAutoNum type="arabicPeriod"/>
            </a:pPr>
            <a:r>
              <a:rPr lang="el-GR" sz="1200"/>
              <a:t>Επιλέξτε </a:t>
            </a:r>
            <a:r>
              <a:rPr lang="el-GR" sz="1200" b="1"/>
              <a:t>Όσο υψηλότερη είναι η τιμή, τόσο το καλύτερο.</a:t>
            </a:r>
            <a:r>
              <a:rPr lang="el-GR" sz="1200"/>
              <a:t> Σε αυτή την περίπτωση το Σύστημα θα αποδώσει το 100% στην υψηλότερη προσφορά. </a:t>
            </a:r>
          </a:p>
          <a:p>
            <a:pPr marL="228600" indent="-228600" algn="just">
              <a:buClr>
                <a:srgbClr val="F15822"/>
              </a:buClr>
              <a:buFont typeface="+mj-lt"/>
              <a:buAutoNum type="arabicPeriod"/>
            </a:pPr>
            <a:r>
              <a:rPr lang="el-GR" sz="1200"/>
              <a:t>Κάντε κλικ στο κουμπί </a:t>
            </a:r>
            <a:r>
              <a:rPr lang="el-GR" sz="1200" b="1"/>
              <a:t>Αποθήκευση</a:t>
            </a:r>
            <a:r>
              <a:rPr lang="el-GR" sz="1200"/>
              <a:t>,</a:t>
            </a:r>
            <a:endParaRPr lang="en-US" sz="1200"/>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BC7F6F0-9E73-ECE2-46DC-D3C81A4CD27B}"/>
              </a:ext>
            </a:extLst>
          </p:cNvPr>
          <p:cNvSpPr/>
          <p:nvPr/>
        </p:nvSpPr>
        <p:spPr>
          <a:xfrm>
            <a:off x="414147" y="4243816"/>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347552" y="4178260"/>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13108" y="4943685"/>
            <a:ext cx="1931824" cy="2340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40441" y="4894814"/>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7" idx="3"/>
          </p:cNvCxnSpPr>
          <p:nvPr/>
        </p:nvCxnSpPr>
        <p:spPr>
          <a:xfrm rot="5400000">
            <a:off x="2992111" y="3837943"/>
            <a:ext cx="1220352" cy="119238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5">
            <a:extLst>
              <a:ext uri="{FF2B5EF4-FFF2-40B4-BE49-F238E27FC236}">
                <a16:creationId xmlns:a16="http://schemas.microsoft.com/office/drawing/2014/main" id="{72201F1E-3D33-FEFD-42DF-2529AA2CE5D8}"/>
              </a:ext>
            </a:extLst>
          </p:cNvPr>
          <p:cNvSpPr/>
          <p:nvPr/>
        </p:nvSpPr>
        <p:spPr>
          <a:xfrm>
            <a:off x="2279376" y="5912648"/>
            <a:ext cx="726717" cy="297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8AD253A-BFB9-8FCA-9356-C0205BFDF080}"/>
              </a:ext>
            </a:extLst>
          </p:cNvPr>
          <p:cNvSpPr>
            <a:spLocks noChangeAspect="1"/>
          </p:cNvSpPr>
          <p:nvPr/>
        </p:nvSpPr>
        <p:spPr bwMode="gray">
          <a:xfrm>
            <a:off x="2213820" y="582931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29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BFAF38C-E4D2-B06A-EC51-6165E4EE9CAC}"/>
              </a:ext>
            </a:extLst>
          </p:cNvPr>
          <p:cNvGrpSpPr/>
          <p:nvPr/>
        </p:nvGrpSpPr>
        <p:grpSpPr>
          <a:xfrm>
            <a:off x="228600" y="1181100"/>
            <a:ext cx="7458075" cy="1466850"/>
            <a:chOff x="228600" y="1181100"/>
            <a:chExt cx="7458075" cy="1466850"/>
          </a:xfrm>
        </p:grpSpPr>
        <p:pic>
          <p:nvPicPr>
            <p:cNvPr id="14" name="Picture 13">
              <a:extLst>
                <a:ext uri="{FF2B5EF4-FFF2-40B4-BE49-F238E27FC236}">
                  <a16:creationId xmlns:a16="http://schemas.microsoft.com/office/drawing/2014/main" id="{CB9F7825-8C7B-65AD-4D62-BDEB94951918}"/>
                </a:ext>
              </a:extLst>
            </p:cNvPr>
            <p:cNvPicPr>
              <a:picLocks noChangeAspect="1"/>
            </p:cNvPicPr>
            <p:nvPr/>
          </p:nvPicPr>
          <p:blipFill>
            <a:blip r:embed="rId2"/>
            <a:stretch>
              <a:fillRect/>
            </a:stretch>
          </p:blipFill>
          <p:spPr>
            <a:xfrm>
              <a:off x="228600" y="1181100"/>
              <a:ext cx="5885435" cy="1466850"/>
            </a:xfrm>
            <a:prstGeom prst="rect">
              <a:avLst/>
            </a:prstGeom>
          </p:spPr>
        </p:pic>
        <p:pic>
          <p:nvPicPr>
            <p:cNvPr id="18" name="Picture 17">
              <a:extLst>
                <a:ext uri="{FF2B5EF4-FFF2-40B4-BE49-F238E27FC236}">
                  <a16:creationId xmlns:a16="http://schemas.microsoft.com/office/drawing/2014/main" id="{BF3E7D9B-2D8C-F539-2C18-285A9D8860B7}"/>
                </a:ext>
              </a:extLst>
            </p:cNvPr>
            <p:cNvPicPr>
              <a:picLocks noChangeAspect="1"/>
            </p:cNvPicPr>
            <p:nvPr/>
          </p:nvPicPr>
          <p:blipFill>
            <a:blip r:embed="rId3"/>
            <a:stretch>
              <a:fillRect/>
            </a:stretch>
          </p:blipFill>
          <p:spPr>
            <a:xfrm>
              <a:off x="5983341" y="1784973"/>
              <a:ext cx="1703334" cy="836183"/>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7</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Στην καρτέλα εργασίες</a:t>
            </a:r>
            <a:r>
              <a:rPr lang="it-IT" sz="1200"/>
              <a:t>:</a:t>
            </a:r>
          </a:p>
          <a:p>
            <a:pPr marL="228600" indent="-228600" algn="just">
              <a:buClr>
                <a:srgbClr val="F15822"/>
              </a:buClr>
              <a:buAutoNum type="arabicPeriod"/>
            </a:pPr>
            <a:r>
              <a:rPr lang="el-GR" sz="1200"/>
              <a:t>Κάντε κλικ στο</a:t>
            </a:r>
            <a:r>
              <a:rPr lang="it-IT" sz="1200"/>
              <a:t> </a:t>
            </a:r>
            <a:r>
              <a:rPr lang="el-GR" sz="1200" b="1"/>
              <a:t>Ορίστε σε ολοκληρωμένο.</a:t>
            </a:r>
            <a:endParaRPr lang="it-IT" sz="1200" b="1"/>
          </a:p>
          <a:p>
            <a:pPr marL="228600" indent="-228600" algn="just">
              <a:buClr>
                <a:srgbClr val="F15822"/>
              </a:buClr>
              <a:buAutoNum type="arabicPeriod"/>
            </a:pPr>
            <a:endParaRPr lang="it-IT" sz="1200" b="1"/>
          </a:p>
          <a:p>
            <a:pPr algn="just">
              <a:buClr>
                <a:srgbClr val="F15822"/>
              </a:buClr>
            </a:pPr>
            <a:r>
              <a:rPr lang="el-GR" sz="1200" i="1" u="sng"/>
              <a:t>Σημείωση: τα βήματα αυτά πρέπει να εκτελούνται μόνο εάν η ερώτηση του υποδείγματος «Θα χρησιμοποιήσετε </a:t>
            </a:r>
            <a:r>
              <a:rPr lang="el-GR" sz="1200" u="sng"/>
              <a:t>βαθμολόγηση για τις απαντήσεις των προμηθευτών</a:t>
            </a:r>
            <a:r>
              <a:rPr lang="el-GR" sz="1200" i="1" u="sng"/>
              <a:t>;» απαντήθηκε με Ναι.</a:t>
            </a:r>
            <a:endParaRPr lang="en-US" sz="1200" i="1" u="sng"/>
          </a:p>
        </p:txBody>
      </p:sp>
      <p:sp>
        <p:nvSpPr>
          <p:cNvPr id="4" name="Rectangle 5">
            <a:extLst>
              <a:ext uri="{FF2B5EF4-FFF2-40B4-BE49-F238E27FC236}">
                <a16:creationId xmlns:a16="http://schemas.microsoft.com/office/drawing/2014/main" id="{66E1A2BC-105B-4A84-37A8-6241F0912614}"/>
              </a:ext>
            </a:extLst>
          </p:cNvPr>
          <p:cNvSpPr/>
          <p:nvPr/>
        </p:nvSpPr>
        <p:spPr>
          <a:xfrm>
            <a:off x="6263555" y="2343102"/>
            <a:ext cx="1423119" cy="2780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DCC7E42A-F7AB-0A9D-92D7-676C663A60F5}"/>
              </a:ext>
            </a:extLst>
          </p:cNvPr>
          <p:cNvSpPr>
            <a:spLocks noChangeAspect="1"/>
          </p:cNvSpPr>
          <p:nvPr/>
        </p:nvSpPr>
        <p:spPr bwMode="gray">
          <a:xfrm>
            <a:off x="6195661" y="22484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66899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BEAAC-ECB1-8908-DEDD-2F57018376B8}"/>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0F3B8B08-6A55-95C5-57DC-24384FFC4C1E}"/>
              </a:ext>
            </a:extLst>
          </p:cNvPr>
          <p:cNvSpPr>
            <a:spLocks noGrp="1"/>
          </p:cNvSpPr>
          <p:nvPr>
            <p:ph type="body" sz="quarter" idx="14"/>
          </p:nvPr>
        </p:nvSpPr>
        <p:spPr/>
        <p:txBody>
          <a:bodyPr/>
          <a:lstStyle/>
          <a:p>
            <a:pPr algn="l" rtl="0"/>
            <a:r>
              <a:rPr lang="it-IT"/>
              <a:t>Διεπαφή χρήστη</a:t>
            </a:r>
            <a:endParaRPr lang="en-US"/>
          </a:p>
        </p:txBody>
      </p:sp>
      <p:sp>
        <p:nvSpPr>
          <p:cNvPr id="4" name="Text Placeholder 3">
            <a:extLst>
              <a:ext uri="{FF2B5EF4-FFF2-40B4-BE49-F238E27FC236}">
                <a16:creationId xmlns:a16="http://schemas.microsoft.com/office/drawing/2014/main" id="{0CDE1066-462B-0506-DBE1-CB7D8F7B2713}"/>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C6146BF2-0BF3-588B-D439-2D1A32EF80AE}"/>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882E5BAD-B865-0574-10D4-749310752F96}"/>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F5C0E928-6C57-3A41-32A0-6233ED8785F5}"/>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377CBFFB-0EE5-AD61-8A5D-62F16E28F3D0}"/>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915AABC2-DEB7-B65A-2AE2-A423548979AE}"/>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3582950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egnaposto testo 8">
            <a:extLst>
              <a:ext uri="{FF2B5EF4-FFF2-40B4-BE49-F238E27FC236}">
                <a16:creationId xmlns:a16="http://schemas.microsoft.com/office/drawing/2014/main" id="{01AC6EE8-69BD-3D79-E568-D482019D4943}"/>
              </a:ext>
            </a:extLst>
          </p:cNvPr>
          <p:cNvSpPr>
            <a:spLocks noGrp="1"/>
          </p:cNvSpPr>
          <p:nvPr>
            <p:ph type="body" sz="quarter" idx="10"/>
          </p:nvPr>
        </p:nvSpPr>
        <p:spPr>
          <a:xfrm>
            <a:off x="289968" y="1201793"/>
            <a:ext cx="1209600" cy="496800"/>
          </a:xfrm>
        </p:spPr>
        <p:txBody>
          <a:bodyPr/>
          <a:lstStyle/>
          <a:p>
            <a:r>
              <a:rPr lang="en-US"/>
              <a:t>4</a:t>
            </a:r>
          </a:p>
        </p:txBody>
      </p:sp>
      <p:sp>
        <p:nvSpPr>
          <p:cNvPr id="39" name="Text Placeholder 2">
            <a:extLst>
              <a:ext uri="{FF2B5EF4-FFF2-40B4-BE49-F238E27FC236}">
                <a16:creationId xmlns:a16="http://schemas.microsoft.com/office/drawing/2014/main" id="{914E6945-FDF0-E115-17F0-ED7A0F4B0C04}"/>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0" name="Text Placeholder 3">
            <a:extLst>
              <a:ext uri="{FF2B5EF4-FFF2-40B4-BE49-F238E27FC236}">
                <a16:creationId xmlns:a16="http://schemas.microsoft.com/office/drawing/2014/main" id="{75D57EF6-D938-E11B-3910-92D0685BC39F}"/>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41" name="Text Placeholder 4">
            <a:extLst>
              <a:ext uri="{FF2B5EF4-FFF2-40B4-BE49-F238E27FC236}">
                <a16:creationId xmlns:a16="http://schemas.microsoft.com/office/drawing/2014/main" id="{808E7076-0145-8CEF-2975-1187A8BE860A}"/>
              </a:ext>
            </a:extLst>
          </p:cNvPr>
          <p:cNvSpPr>
            <a:spLocks noGrp="1"/>
          </p:cNvSpPr>
          <p:nvPr>
            <p:ph type="body" sz="quarter" idx="17"/>
          </p:nvPr>
        </p:nvSpPr>
        <p:spPr>
          <a:xfrm>
            <a:off x="2206848" y="1880876"/>
            <a:ext cx="7232720" cy="460911"/>
          </a:xfrm>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42" name="Text Placeholder 5">
            <a:extLst>
              <a:ext uri="{FF2B5EF4-FFF2-40B4-BE49-F238E27FC236}">
                <a16:creationId xmlns:a16="http://schemas.microsoft.com/office/drawing/2014/main" id="{54488145-1709-9F6B-2599-A9CA6FEA1B36}"/>
              </a:ext>
            </a:extLst>
          </p:cNvPr>
          <p:cNvSpPr>
            <a:spLocks noGrp="1"/>
          </p:cNvSpPr>
          <p:nvPr>
            <p:ph type="body" sz="quarter" idx="18"/>
          </p:nvPr>
        </p:nvSpPr>
        <p:spPr>
          <a:xfrm>
            <a:off x="2206848" y="2508960"/>
            <a:ext cx="7232720" cy="460911"/>
          </a:xfrm>
        </p:spPr>
        <p:txBody>
          <a:bodyPr>
            <a:normAutofit/>
          </a:bodyPr>
          <a:lstStyle/>
          <a:p>
            <a:pPr algn="l"/>
            <a:r>
              <a:rPr lang="el-GR" sz="2000"/>
              <a:t>Ρυθμίσεις Διαγωνισμού</a:t>
            </a:r>
            <a:endParaRPr lang="en-US" sz="2000"/>
          </a:p>
        </p:txBody>
      </p:sp>
      <p:sp>
        <p:nvSpPr>
          <p:cNvPr id="43" name="Text Placeholder 7">
            <a:extLst>
              <a:ext uri="{FF2B5EF4-FFF2-40B4-BE49-F238E27FC236}">
                <a16:creationId xmlns:a16="http://schemas.microsoft.com/office/drawing/2014/main" id="{408EE499-7C44-F0D4-1BEC-FEED6D14A991}"/>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44" name="Text Placeholder 24">
            <a:extLst>
              <a:ext uri="{FF2B5EF4-FFF2-40B4-BE49-F238E27FC236}">
                <a16:creationId xmlns:a16="http://schemas.microsoft.com/office/drawing/2014/main" id="{C6ED8099-6F64-F014-A865-B9EE80B8D93A}"/>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25">
            <a:extLst>
              <a:ext uri="{FF2B5EF4-FFF2-40B4-BE49-F238E27FC236}">
                <a16:creationId xmlns:a16="http://schemas.microsoft.com/office/drawing/2014/main" id="{25E2B7A4-C419-B6E7-02B7-00D2DF95B1E5}"/>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3">
            <a:extLst>
              <a:ext uri="{FF2B5EF4-FFF2-40B4-BE49-F238E27FC236}">
                <a16:creationId xmlns:a16="http://schemas.microsoft.com/office/drawing/2014/main" id="{E71452DA-4E69-9F1D-9D46-31A0309ECADD}"/>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Text Placeholder 7">
            <a:extLst>
              <a:ext uri="{FF2B5EF4-FFF2-40B4-BE49-F238E27FC236}">
                <a16:creationId xmlns:a16="http://schemas.microsoft.com/office/drawing/2014/main" id="{2618FFD2-E8B1-7712-0065-50BD6685A93E}"/>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48" name="Text Placeholder 5">
            <a:extLst>
              <a:ext uri="{FF2B5EF4-FFF2-40B4-BE49-F238E27FC236}">
                <a16:creationId xmlns:a16="http://schemas.microsoft.com/office/drawing/2014/main" id="{AE6A0AD9-362E-1606-9F69-13D8B222BC2B}"/>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Text Placeholder 7">
            <a:extLst>
              <a:ext uri="{FF2B5EF4-FFF2-40B4-BE49-F238E27FC236}">
                <a16:creationId xmlns:a16="http://schemas.microsoft.com/office/drawing/2014/main" id="{D539DA14-48AB-F3CC-FBA2-45C23D105AE0}"/>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50" name="Text Placeholder 4">
            <a:extLst>
              <a:ext uri="{FF2B5EF4-FFF2-40B4-BE49-F238E27FC236}">
                <a16:creationId xmlns:a16="http://schemas.microsoft.com/office/drawing/2014/main" id="{AA3EDA5E-6F82-DEF5-081F-4740E4476E76}"/>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51" name="Text Placeholder 3">
            <a:extLst>
              <a:ext uri="{FF2B5EF4-FFF2-40B4-BE49-F238E27FC236}">
                <a16:creationId xmlns:a16="http://schemas.microsoft.com/office/drawing/2014/main" id="{33C9075B-6568-3955-512B-7A049C87C6B9}"/>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 name="Text Placeholder 4">
            <a:extLst>
              <a:ext uri="{FF2B5EF4-FFF2-40B4-BE49-F238E27FC236}">
                <a16:creationId xmlns:a16="http://schemas.microsoft.com/office/drawing/2014/main" id="{DBC5089A-8045-2D93-E1CB-A6B0E62966E9}"/>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Text Placeholder 5">
            <a:extLst>
              <a:ext uri="{FF2B5EF4-FFF2-40B4-BE49-F238E27FC236}">
                <a16:creationId xmlns:a16="http://schemas.microsoft.com/office/drawing/2014/main" id="{30934BC1-A52B-4D0C-D538-21041840FAA8}"/>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 name="Text Placeholder 4">
            <a:extLst>
              <a:ext uri="{FF2B5EF4-FFF2-40B4-BE49-F238E27FC236}">
                <a16:creationId xmlns:a16="http://schemas.microsoft.com/office/drawing/2014/main" id="{149A069A-00E8-2237-7F99-5750CB776E94}"/>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6068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2E06C0-7736-F6C6-AD88-DE2BAB00FF7C}"/>
              </a:ext>
            </a:extLst>
          </p:cNvPr>
          <p:cNvPicPr>
            <a:picLocks noChangeAspect="1"/>
          </p:cNvPicPr>
          <p:nvPr/>
        </p:nvPicPr>
        <p:blipFill>
          <a:blip r:embed="rId2"/>
          <a:stretch>
            <a:fillRect/>
          </a:stretch>
        </p:blipFill>
        <p:spPr>
          <a:xfrm>
            <a:off x="2316468" y="2778049"/>
            <a:ext cx="2839731" cy="3306184"/>
          </a:xfrm>
          <a:prstGeom prst="rect">
            <a:avLst/>
          </a:prstGeom>
        </p:spPr>
      </p:pic>
      <p:pic>
        <p:nvPicPr>
          <p:cNvPr id="10" name="Picture 9">
            <a:extLst>
              <a:ext uri="{FF2B5EF4-FFF2-40B4-BE49-F238E27FC236}">
                <a16:creationId xmlns:a16="http://schemas.microsoft.com/office/drawing/2014/main" id="{7F51832B-CC83-DD55-3F6B-2902A65810CE}"/>
              </a:ext>
            </a:extLst>
          </p:cNvPr>
          <p:cNvPicPr>
            <a:picLocks noChangeAspect="1"/>
          </p:cNvPicPr>
          <p:nvPr/>
        </p:nvPicPr>
        <p:blipFill rotWithShape="1">
          <a:blip r:embed="rId3"/>
          <a:srcRect r="6844" b="45509"/>
          <a:stretch/>
        </p:blipFill>
        <p:spPr>
          <a:xfrm>
            <a:off x="213138" y="1280774"/>
            <a:ext cx="7957195" cy="13656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(1/6)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διαγωνισμός</a:t>
            </a:r>
            <a:r>
              <a:rPr lang="it-IT" sz="1200"/>
              <a:t> RFP μπορεί </a:t>
            </a:r>
            <a:r>
              <a:rPr lang="el-GR" sz="1200"/>
              <a:t>να σταλεί πλέον για έγκριση.</a:t>
            </a:r>
            <a:endParaRPr lang="it-IT" sz="1200"/>
          </a:p>
          <a:p>
            <a:pPr marL="228600" indent="-228600" algn="just" rtl="0">
              <a:buClr>
                <a:srgbClr val="F15822"/>
              </a:buClr>
              <a:buFont typeface="+mj-lt"/>
              <a:buAutoNum type="arabicPeriod"/>
            </a:pPr>
            <a:r>
              <a:rPr lang="it-IT" sz="1200"/>
              <a:t>Ο</a:t>
            </a:r>
            <a:r>
              <a:rPr lang="el-GR" sz="1200"/>
              <a:t> </a:t>
            </a:r>
            <a:r>
              <a:rPr lang="it-IT" sz="1200" b="1"/>
              <a:t>Αγοραστής</a:t>
            </a:r>
            <a:r>
              <a:rPr lang="el-GR" sz="1200" b="1"/>
              <a:t> </a:t>
            </a:r>
            <a:r>
              <a:rPr lang="it-IT" sz="1200"/>
              <a:t>κάνει κλικ</a:t>
            </a:r>
            <a:r>
              <a:rPr lang="el-GR" sz="1200"/>
              <a:t> στην</a:t>
            </a:r>
            <a:r>
              <a:rPr lang="el-GR" sz="1200" b="1"/>
              <a:t> Υποβολή.</a:t>
            </a:r>
            <a:endParaRPr lang="it-IT" sz="1200"/>
          </a:p>
          <a:p>
            <a:pPr marL="228600" indent="-228600" algn="just" rtl="0">
              <a:buClr>
                <a:srgbClr val="F15822"/>
              </a:buClr>
              <a:buFont typeface="+mj-lt"/>
              <a:buAutoNum type="arabicPeriod"/>
            </a:pPr>
            <a:r>
              <a:rPr lang="el-GR" sz="1200"/>
              <a:t>Όταν δημοσιευτεί ο διαγωνισμός, μπορείτε να παρακολουθήσετε την εξέλιξη και την κατάστασή του κάνοντας κλικ στην ένδειξη </a:t>
            </a:r>
            <a:r>
              <a:rPr lang="el-GR" sz="1200" b="1"/>
              <a:t>Παρακολούθηση διαγωνισμού</a:t>
            </a:r>
            <a:r>
              <a:rPr lang="el-GR" sz="1200"/>
              <a:t>.</a:t>
            </a:r>
            <a:endParaRPr lang="it-IT" sz="1200"/>
          </a:p>
        </p:txBody>
      </p:sp>
      <p:sp>
        <p:nvSpPr>
          <p:cNvPr id="6" name="Rectangle 5">
            <a:extLst>
              <a:ext uri="{FF2B5EF4-FFF2-40B4-BE49-F238E27FC236}">
                <a16:creationId xmlns:a16="http://schemas.microsoft.com/office/drawing/2014/main" id="{00ECBC63-965A-0047-4A7E-047212DCB564}"/>
              </a:ext>
            </a:extLst>
          </p:cNvPr>
          <p:cNvSpPr/>
          <p:nvPr/>
        </p:nvSpPr>
        <p:spPr>
          <a:xfrm>
            <a:off x="7586133" y="1227708"/>
            <a:ext cx="584200" cy="3693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25" idx="3"/>
          </p:cNvCxnSpPr>
          <p:nvPr/>
        </p:nvCxnSpPr>
        <p:spPr>
          <a:xfrm rot="10800000" flipV="1">
            <a:off x="5149849" y="1412374"/>
            <a:ext cx="2436284" cy="427705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F14BD526-CC74-7B0C-5DE4-161842242005}"/>
              </a:ext>
            </a:extLst>
          </p:cNvPr>
          <p:cNvSpPr/>
          <p:nvPr/>
        </p:nvSpPr>
        <p:spPr>
          <a:xfrm>
            <a:off x="3729983" y="5545475"/>
            <a:ext cx="1419866" cy="2879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89DF8883-4FC6-627B-9418-1D0C7287B455}"/>
              </a:ext>
            </a:extLst>
          </p:cNvPr>
          <p:cNvSpPr>
            <a:spLocks noChangeAspect="1"/>
          </p:cNvSpPr>
          <p:nvPr/>
        </p:nvSpPr>
        <p:spPr bwMode="gray">
          <a:xfrm>
            <a:off x="7518240" y="11598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8">
            <a:extLst>
              <a:ext uri="{FF2B5EF4-FFF2-40B4-BE49-F238E27FC236}">
                <a16:creationId xmlns:a16="http://schemas.microsoft.com/office/drawing/2014/main" id="{E4417C7F-7A21-428C-AC04-0341D120C2FE}"/>
              </a:ext>
            </a:extLst>
          </p:cNvPr>
          <p:cNvSpPr>
            <a:spLocks noChangeAspect="1"/>
          </p:cNvSpPr>
          <p:nvPr/>
        </p:nvSpPr>
        <p:spPr bwMode="gray">
          <a:xfrm>
            <a:off x="3668440" y="54775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672191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ACD32-9ED2-7E96-A9D6-8A6FE9FF64DA}"/>
              </a:ext>
            </a:extLst>
          </p:cNvPr>
          <p:cNvPicPr>
            <a:picLocks noChangeAspect="1"/>
          </p:cNvPicPr>
          <p:nvPr/>
        </p:nvPicPr>
        <p:blipFill>
          <a:blip r:embed="rId2"/>
          <a:stretch>
            <a:fillRect/>
          </a:stretch>
        </p:blipFill>
        <p:spPr>
          <a:xfrm>
            <a:off x="243889" y="1197489"/>
            <a:ext cx="7766636" cy="4046179"/>
          </a:xfrm>
          <a:prstGeom prst="rect">
            <a:avLst/>
          </a:prstGeom>
        </p:spPr>
      </p:pic>
      <p:pic>
        <p:nvPicPr>
          <p:cNvPr id="19" name="Picture 18">
            <a:extLst>
              <a:ext uri="{FF2B5EF4-FFF2-40B4-BE49-F238E27FC236}">
                <a16:creationId xmlns:a16="http://schemas.microsoft.com/office/drawing/2014/main" id="{C84B5613-AF86-65DA-059C-167666CD6CB7}"/>
              </a:ext>
            </a:extLst>
          </p:cNvPr>
          <p:cNvPicPr>
            <a:picLocks noChangeAspect="1"/>
          </p:cNvPicPr>
          <p:nvPr/>
        </p:nvPicPr>
        <p:blipFill>
          <a:blip r:embed="rId3"/>
          <a:stretch>
            <a:fillRect/>
          </a:stretch>
        </p:blipFill>
        <p:spPr>
          <a:xfrm>
            <a:off x="3861250" y="2507899"/>
            <a:ext cx="3578968" cy="3613851"/>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60148" cy="440940"/>
          </a:xfrm>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(2/6)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απευθείας από το e-mail:</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n-US" sz="1200" err="1"/>
              <a:t>στον</a:t>
            </a:r>
            <a:r>
              <a:rPr lang="en-US" sz="1200"/>
              <a:t> </a:t>
            </a:r>
            <a:r>
              <a:rPr lang="en-US" sz="1200" err="1"/>
              <a:t>σύνδεσμο</a:t>
            </a:r>
            <a:r>
              <a:rPr lang="en-US" sz="1200"/>
              <a:t> </a:t>
            </a:r>
            <a:r>
              <a:rPr lang="en-US" sz="1200" err="1"/>
              <a:t>στην</a:t>
            </a:r>
            <a:r>
              <a:rPr lang="en-US" sz="1200"/>
              <a:t> κα</a:t>
            </a:r>
            <a:r>
              <a:rPr lang="en-US" sz="1200" err="1"/>
              <a:t>τάλληλη</a:t>
            </a:r>
            <a:r>
              <a:rPr lang="en-US" sz="1200"/>
              <a:t> </a:t>
            </a:r>
            <a:r>
              <a:rPr lang="en-US" sz="1200" err="1"/>
              <a:t>ενέργει</a:t>
            </a:r>
            <a:r>
              <a:rPr lang="en-US" sz="1200"/>
              <a:t>α</a:t>
            </a:r>
            <a:r>
              <a:rPr lang="el-GR" sz="1200"/>
              <a:t> </a:t>
            </a:r>
            <a:r>
              <a:rPr lang="el-GR" sz="1200" err="1"/>
              <a:t>διπλα</a:t>
            </a:r>
            <a:r>
              <a:rPr lang="el-GR" sz="1200"/>
              <a:t> από την Έγκριση ή Άρνηση</a:t>
            </a:r>
            <a:r>
              <a:rPr lang="en-US" sz="1200"/>
              <a:t>.</a:t>
            </a:r>
          </a:p>
          <a:p>
            <a:pPr marL="228600" indent="-228600" algn="just" rtl="0">
              <a:buClr>
                <a:srgbClr val="F15822"/>
              </a:buClr>
              <a:buFont typeface="+mj-lt"/>
              <a:buAutoNum type="arabicPeriod"/>
            </a:pPr>
            <a:r>
              <a:rPr lang="en-US" sz="1200"/>
              <a:t>Θα α</a:t>
            </a:r>
            <a:r>
              <a:rPr lang="en-US" sz="1200" err="1"/>
              <a:t>νοίξει</a:t>
            </a:r>
            <a:r>
              <a:rPr lang="en-US" sz="1200"/>
              <a:t> </a:t>
            </a:r>
            <a:r>
              <a:rPr lang="en-US" sz="1200" err="1"/>
              <a:t>έν</a:t>
            </a:r>
            <a:r>
              <a:rPr lang="en-US" sz="1200"/>
              <a:t>α e-mail που δημιουργείται αυτόματα, προαιρετικά ο χρήστης μπορεί να εισάγει ένα σχόλιο που υποστηρίζει την απόφαση </a:t>
            </a:r>
            <a:r>
              <a:rPr lang="el-GR" sz="1200"/>
              <a:t>του, όπως φαίνεται στην εικόνα.</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a:t>
            </a:r>
            <a:r>
              <a:rPr lang="el-GR" sz="1200" b="1"/>
              <a:t>Αποστολή</a:t>
            </a:r>
            <a:r>
              <a:rPr lang="el-GR" sz="1200"/>
              <a:t> </a:t>
            </a:r>
            <a:endParaRPr lang="en-US" sz="1200"/>
          </a:p>
        </p:txBody>
      </p:sp>
      <p:sp>
        <p:nvSpPr>
          <p:cNvPr id="4" name="Rectangle 5">
            <a:extLst>
              <a:ext uri="{FF2B5EF4-FFF2-40B4-BE49-F238E27FC236}">
                <a16:creationId xmlns:a16="http://schemas.microsoft.com/office/drawing/2014/main" id="{6E59F45C-A782-9BA3-F585-27CD488A7AD5}"/>
              </a:ext>
            </a:extLst>
          </p:cNvPr>
          <p:cNvSpPr/>
          <p:nvPr/>
        </p:nvSpPr>
        <p:spPr>
          <a:xfrm>
            <a:off x="358695" y="3921425"/>
            <a:ext cx="1280267" cy="393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ctor: Elbow 9">
            <a:extLst>
              <a:ext uri="{FF2B5EF4-FFF2-40B4-BE49-F238E27FC236}">
                <a16:creationId xmlns:a16="http://schemas.microsoft.com/office/drawing/2014/main" id="{0CAB4703-32B9-906C-9FDD-CC019D0697F0}"/>
              </a:ext>
            </a:extLst>
          </p:cNvPr>
          <p:cNvCxnSpPr>
            <a:cxnSpLocks/>
            <a:stCxn id="4" idx="3"/>
          </p:cNvCxnSpPr>
          <p:nvPr/>
        </p:nvCxnSpPr>
        <p:spPr>
          <a:xfrm>
            <a:off x="1638962" y="4118125"/>
            <a:ext cx="2198026" cy="27119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290802" y="38469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Speech Bubble: Oval 8">
            <a:extLst>
              <a:ext uri="{FF2B5EF4-FFF2-40B4-BE49-F238E27FC236}">
                <a16:creationId xmlns:a16="http://schemas.microsoft.com/office/drawing/2014/main" id="{1E66E9B7-3CA0-6446-BBB2-ACD2D2AA7D24}"/>
              </a:ext>
            </a:extLst>
          </p:cNvPr>
          <p:cNvSpPr/>
          <p:nvPr/>
        </p:nvSpPr>
        <p:spPr>
          <a:xfrm>
            <a:off x="6280283" y="3072103"/>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0196B816-D86B-7002-E71F-AB7EAAE79845}"/>
              </a:ext>
            </a:extLst>
          </p:cNvPr>
          <p:cNvSpPr/>
          <p:nvPr/>
        </p:nvSpPr>
        <p:spPr>
          <a:xfrm>
            <a:off x="3884426" y="5814194"/>
            <a:ext cx="1039999" cy="2818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996FE3F-7019-0BD5-FADE-3FE77978635D}"/>
              </a:ext>
            </a:extLst>
          </p:cNvPr>
          <p:cNvSpPr>
            <a:spLocks noChangeAspect="1"/>
          </p:cNvSpPr>
          <p:nvPr/>
        </p:nvSpPr>
        <p:spPr bwMode="gray">
          <a:xfrm>
            <a:off x="3816533" y="57177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17" name="Picture 16">
            <a:extLst>
              <a:ext uri="{FF2B5EF4-FFF2-40B4-BE49-F238E27FC236}">
                <a16:creationId xmlns:a16="http://schemas.microsoft.com/office/drawing/2014/main" id="{F005E2EB-A761-28E1-9C1A-90B59178EBCE}"/>
              </a:ext>
            </a:extLst>
          </p:cNvPr>
          <p:cNvPicPr>
            <a:picLocks noChangeAspect="1"/>
          </p:cNvPicPr>
          <p:nvPr/>
        </p:nvPicPr>
        <p:blipFill>
          <a:blip r:embed="rId4"/>
          <a:stretch>
            <a:fillRect/>
          </a:stretch>
        </p:blipFill>
        <p:spPr>
          <a:xfrm>
            <a:off x="3929143" y="3404686"/>
            <a:ext cx="1934033" cy="577879"/>
          </a:xfrm>
          <a:prstGeom prst="rect">
            <a:avLst/>
          </a:prstGeom>
        </p:spPr>
      </p:pic>
      <p:sp>
        <p:nvSpPr>
          <p:cNvPr id="8" name="Rectangle 5">
            <a:extLst>
              <a:ext uri="{FF2B5EF4-FFF2-40B4-BE49-F238E27FC236}">
                <a16:creationId xmlns:a16="http://schemas.microsoft.com/office/drawing/2014/main" id="{2F34A8F7-09CB-370D-6A7B-B348E47BD3AA}"/>
              </a:ext>
            </a:extLst>
          </p:cNvPr>
          <p:cNvSpPr/>
          <p:nvPr/>
        </p:nvSpPr>
        <p:spPr>
          <a:xfrm>
            <a:off x="3941577" y="3592027"/>
            <a:ext cx="2586991" cy="1873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F8586A6-0656-2E26-E747-239D79CEF42A}"/>
              </a:ext>
            </a:extLst>
          </p:cNvPr>
          <p:cNvSpPr>
            <a:spLocks noChangeAspect="1"/>
          </p:cNvSpPr>
          <p:nvPr/>
        </p:nvSpPr>
        <p:spPr bwMode="gray">
          <a:xfrm>
            <a:off x="3884425" y="35241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0937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4DD50E-1252-E247-FA87-5718F62D0ECC}"/>
              </a:ext>
            </a:extLst>
          </p:cNvPr>
          <p:cNvGrpSpPr/>
          <p:nvPr/>
        </p:nvGrpSpPr>
        <p:grpSpPr>
          <a:xfrm>
            <a:off x="221243" y="1105626"/>
            <a:ext cx="7976499" cy="3579585"/>
            <a:chOff x="221243" y="1105626"/>
            <a:chExt cx="7976499" cy="3579585"/>
          </a:xfrm>
        </p:grpSpPr>
        <p:pic>
          <p:nvPicPr>
            <p:cNvPr id="6" name="Picture 5">
              <a:extLst>
                <a:ext uri="{FF2B5EF4-FFF2-40B4-BE49-F238E27FC236}">
                  <a16:creationId xmlns:a16="http://schemas.microsoft.com/office/drawing/2014/main" id="{84606769-1024-E663-DB6B-BC1D3857B2A6}"/>
                </a:ext>
              </a:extLst>
            </p:cNvPr>
            <p:cNvPicPr>
              <a:picLocks noChangeAspect="1"/>
            </p:cNvPicPr>
            <p:nvPr/>
          </p:nvPicPr>
          <p:blipFill>
            <a:blip r:embed="rId2"/>
            <a:stretch>
              <a:fillRect/>
            </a:stretch>
          </p:blipFill>
          <p:spPr>
            <a:xfrm>
              <a:off x="221243" y="1114336"/>
              <a:ext cx="7976499" cy="3570875"/>
            </a:xfrm>
            <a:prstGeom prst="rect">
              <a:avLst/>
            </a:prstGeom>
          </p:spPr>
        </p:pic>
        <p:pic>
          <p:nvPicPr>
            <p:cNvPr id="11" name="Picture 10">
              <a:extLst>
                <a:ext uri="{FF2B5EF4-FFF2-40B4-BE49-F238E27FC236}">
                  <a16:creationId xmlns:a16="http://schemas.microsoft.com/office/drawing/2014/main" id="{548F40D9-2F26-A71E-C978-D3B52835FD62}"/>
                </a:ext>
              </a:extLst>
            </p:cNvPr>
            <p:cNvPicPr>
              <a:picLocks noChangeAspect="1"/>
            </p:cNvPicPr>
            <p:nvPr/>
          </p:nvPicPr>
          <p:blipFill>
            <a:blip r:embed="rId3"/>
            <a:stretch>
              <a:fillRect/>
            </a:stretch>
          </p:blipFill>
          <p:spPr>
            <a:xfrm>
              <a:off x="221243" y="1105626"/>
              <a:ext cx="1531348" cy="203742"/>
            </a:xfrm>
            <a:prstGeom prst="rect">
              <a:avLst/>
            </a:prstGeom>
          </p:spPr>
        </p:pic>
        <p:pic>
          <p:nvPicPr>
            <p:cNvPr id="13" name="Picture 12">
              <a:extLst>
                <a:ext uri="{FF2B5EF4-FFF2-40B4-BE49-F238E27FC236}">
                  <a16:creationId xmlns:a16="http://schemas.microsoft.com/office/drawing/2014/main" id="{2F17D1BC-C1B6-FE67-8007-8A07F74DDFA8}"/>
                </a:ext>
              </a:extLst>
            </p:cNvPr>
            <p:cNvPicPr>
              <a:picLocks noChangeAspect="1"/>
            </p:cNvPicPr>
            <p:nvPr/>
          </p:nvPicPr>
          <p:blipFill>
            <a:blip r:embed="rId4"/>
            <a:stretch>
              <a:fillRect/>
            </a:stretch>
          </p:blipFill>
          <p:spPr>
            <a:xfrm>
              <a:off x="2888288" y="1374505"/>
              <a:ext cx="769312" cy="12164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a:t>
            </a:r>
            <a:r>
              <a:rPr lang="el-GR" sz="2000" b="1" dirty="0"/>
              <a:t>Προβολή του σχολίου του </a:t>
            </a:r>
            <a:r>
              <a:rPr lang="el-GR" sz="2000" b="1" dirty="0" err="1"/>
              <a:t>Εγκριτή</a:t>
            </a:r>
            <a:r>
              <a:rPr lang="el-GR" sz="2000" b="1" dirty="0"/>
              <a:t> </a:t>
            </a:r>
            <a:r>
              <a:rPr lang="en-US" sz="2000" b="1" dirty="0"/>
              <a:t>(3/6)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να ελέγξει αν έχει αφήσει κάποιο σχόλιο ο Έγκριτής. </a:t>
            </a:r>
          </a:p>
          <a:p>
            <a:pPr marL="342900" indent="-342900" algn="just">
              <a:buClr>
                <a:srgbClr val="F15822"/>
              </a:buClr>
              <a:buFont typeface="+mj-lt"/>
              <a:buAutoNum type="arabicPeriod"/>
            </a:pPr>
            <a:r>
              <a:rPr lang="el-GR" dirty="0"/>
              <a:t>Μέσα στη σελίδα διαγωνισμού, κάντε κλικ στην εργασία </a:t>
            </a:r>
            <a:r>
              <a:rPr lang="el-GR" b="1" dirty="0"/>
              <a:t>Έγκριση της δημοσίευσης της πρόσκλησης </a:t>
            </a:r>
            <a:endParaRPr lang="en-US" dirty="0"/>
          </a:p>
        </p:txBody>
      </p:sp>
      <p:sp>
        <p:nvSpPr>
          <p:cNvPr id="4" name="Rectangle 5">
            <a:extLst>
              <a:ext uri="{FF2B5EF4-FFF2-40B4-BE49-F238E27FC236}">
                <a16:creationId xmlns:a16="http://schemas.microsoft.com/office/drawing/2014/main" id="{6E59F45C-A782-9BA3-F585-27CD488A7AD5}"/>
              </a:ext>
            </a:extLst>
          </p:cNvPr>
          <p:cNvSpPr/>
          <p:nvPr/>
        </p:nvSpPr>
        <p:spPr>
          <a:xfrm>
            <a:off x="501653" y="4438722"/>
            <a:ext cx="1831824" cy="2464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2263471" y="43708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93761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93FE865-F4A3-E28A-27DD-739955218321}"/>
              </a:ext>
            </a:extLst>
          </p:cNvPr>
          <p:cNvGrpSpPr/>
          <p:nvPr/>
        </p:nvGrpSpPr>
        <p:grpSpPr>
          <a:xfrm>
            <a:off x="186133" y="1105908"/>
            <a:ext cx="7980788" cy="3901521"/>
            <a:chOff x="186133" y="1105908"/>
            <a:chExt cx="7980788" cy="3901521"/>
          </a:xfrm>
        </p:grpSpPr>
        <p:pic>
          <p:nvPicPr>
            <p:cNvPr id="6" name="Picture 5">
              <a:extLst>
                <a:ext uri="{FF2B5EF4-FFF2-40B4-BE49-F238E27FC236}">
                  <a16:creationId xmlns:a16="http://schemas.microsoft.com/office/drawing/2014/main" id="{DDCCA8DB-3226-1669-C9E6-C8E9AF5DB427}"/>
                </a:ext>
              </a:extLst>
            </p:cNvPr>
            <p:cNvPicPr>
              <a:picLocks noChangeAspect="1"/>
            </p:cNvPicPr>
            <p:nvPr/>
          </p:nvPicPr>
          <p:blipFill>
            <a:blip r:embed="rId2"/>
            <a:stretch>
              <a:fillRect/>
            </a:stretch>
          </p:blipFill>
          <p:spPr>
            <a:xfrm>
              <a:off x="186133" y="1105908"/>
              <a:ext cx="7980788" cy="3901521"/>
            </a:xfrm>
            <a:prstGeom prst="rect">
              <a:avLst/>
            </a:prstGeom>
          </p:spPr>
        </p:pic>
        <p:sp>
          <p:nvSpPr>
            <p:cNvPr id="14" name="Rectangle 13">
              <a:extLst>
                <a:ext uri="{FF2B5EF4-FFF2-40B4-BE49-F238E27FC236}">
                  <a16:creationId xmlns:a16="http://schemas.microsoft.com/office/drawing/2014/main" id="{027D18FB-C7E9-1958-1F5D-6F8829284E26}"/>
                </a:ext>
              </a:extLst>
            </p:cNvPr>
            <p:cNvSpPr/>
            <p:nvPr/>
          </p:nvSpPr>
          <p:spPr>
            <a:xfrm>
              <a:off x="210886" y="1117446"/>
              <a:ext cx="675605"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a:t>
            </a:r>
            <a:r>
              <a:rPr lang="el-GR" sz="2000" b="1" dirty="0"/>
              <a:t>Προβολή του σχολίου του </a:t>
            </a:r>
            <a:r>
              <a:rPr lang="el-GR" sz="2000" b="1" dirty="0" err="1"/>
              <a:t>Εγκριτή</a:t>
            </a:r>
            <a:r>
              <a:rPr lang="el-GR" sz="2000" b="1" dirty="0"/>
              <a:t> </a:t>
            </a:r>
            <a:r>
              <a:rPr lang="en-US" sz="2000" b="1" dirty="0"/>
              <a:t>(4/</a:t>
            </a:r>
            <a:r>
              <a:rPr lang="en-US" b="1" dirty="0"/>
              <a:t>6</a:t>
            </a:r>
            <a:r>
              <a:rPr lang="en-US" sz="2000"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a:t>
            </a:r>
          </a:p>
          <a:p>
            <a:pPr marL="342900" indent="-342900" algn="just">
              <a:buClr>
                <a:srgbClr val="F15822"/>
              </a:buClr>
              <a:buFont typeface="+mj-lt"/>
              <a:buAutoNum type="arabicPeriod" startAt="2"/>
            </a:pPr>
            <a:r>
              <a:rPr lang="el-GR" dirty="0"/>
              <a:t>Εδώ ο χρήστης μπορεί να ελέγξει αν έχει αφήσει κάποιο σχόλιο ο Έγκριτής.</a:t>
            </a:r>
          </a:p>
          <a:p>
            <a:pPr algn="just">
              <a:buClr>
                <a:srgbClr val="F15822"/>
              </a:buClr>
            </a:pPr>
            <a:r>
              <a:rPr lang="el-GR" dirty="0"/>
              <a:t>(Το σχόλιο «</a:t>
            </a:r>
            <a:r>
              <a:rPr lang="el-GR" b="0" i="0" dirty="0">
                <a:solidFill>
                  <a:srgbClr val="000000"/>
                </a:solidFill>
                <a:effectLst/>
                <a:latin typeface="Calibri" panose="020F0502020204030204" pitchFamily="34" charset="0"/>
              </a:rPr>
              <a:t>Σχόλιο που υποστηρίζει την απόφαση.</a:t>
            </a:r>
            <a:r>
              <a:rPr lang="el-GR" dirty="0"/>
              <a:t>» έχει αφεθεί από τον </a:t>
            </a:r>
            <a:r>
              <a:rPr lang="el-GR" dirty="0" err="1"/>
              <a:t>Εγκριτή</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p:txBody>
      </p:sp>
      <p:sp>
        <p:nvSpPr>
          <p:cNvPr id="4" name="Rectangle 5">
            <a:extLst>
              <a:ext uri="{FF2B5EF4-FFF2-40B4-BE49-F238E27FC236}">
                <a16:creationId xmlns:a16="http://schemas.microsoft.com/office/drawing/2014/main" id="{6E59F45C-A782-9BA3-F585-27CD488A7AD5}"/>
              </a:ext>
            </a:extLst>
          </p:cNvPr>
          <p:cNvSpPr/>
          <p:nvPr/>
        </p:nvSpPr>
        <p:spPr>
          <a:xfrm>
            <a:off x="250984" y="3702004"/>
            <a:ext cx="1900028" cy="759612"/>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peech Bubble: Oval 8">
            <a:extLst>
              <a:ext uri="{FF2B5EF4-FFF2-40B4-BE49-F238E27FC236}">
                <a16:creationId xmlns:a16="http://schemas.microsoft.com/office/drawing/2014/main" id="{1E66E9B7-3CA0-6446-BBB2-ACD2D2AA7D24}"/>
              </a:ext>
            </a:extLst>
          </p:cNvPr>
          <p:cNvSpPr/>
          <p:nvPr/>
        </p:nvSpPr>
        <p:spPr>
          <a:xfrm>
            <a:off x="1929622" y="3208252"/>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177830" y="36341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0196B816-D86B-7002-E71F-AB7EAAE79845}"/>
              </a:ext>
            </a:extLst>
          </p:cNvPr>
          <p:cNvSpPr/>
          <p:nvPr/>
        </p:nvSpPr>
        <p:spPr>
          <a:xfrm>
            <a:off x="7740454" y="1105908"/>
            <a:ext cx="377724" cy="2946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996FE3F-7019-0BD5-FADE-3FE77978635D}"/>
              </a:ext>
            </a:extLst>
          </p:cNvPr>
          <p:cNvSpPr>
            <a:spLocks noChangeAspect="1"/>
          </p:cNvSpPr>
          <p:nvPr/>
        </p:nvSpPr>
        <p:spPr bwMode="gray">
          <a:xfrm>
            <a:off x="8055889" y="10116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7" name="Picture 6">
            <a:extLst>
              <a:ext uri="{FF2B5EF4-FFF2-40B4-BE49-F238E27FC236}">
                <a16:creationId xmlns:a16="http://schemas.microsoft.com/office/drawing/2014/main" id="{5004B3C8-0079-2DC5-033C-F39690DFEA66}"/>
              </a:ext>
            </a:extLst>
          </p:cNvPr>
          <p:cNvPicPr>
            <a:picLocks noChangeAspect="1"/>
          </p:cNvPicPr>
          <p:nvPr/>
        </p:nvPicPr>
        <p:blipFill>
          <a:blip r:embed="rId3"/>
          <a:stretch>
            <a:fillRect/>
          </a:stretch>
        </p:blipFill>
        <p:spPr>
          <a:xfrm>
            <a:off x="638217" y="4706995"/>
            <a:ext cx="669474" cy="137833"/>
          </a:xfrm>
          <a:prstGeom prst="rect">
            <a:avLst/>
          </a:prstGeom>
        </p:spPr>
      </p:pic>
      <p:pic>
        <p:nvPicPr>
          <p:cNvPr id="15" name="Picture 14">
            <a:extLst>
              <a:ext uri="{FF2B5EF4-FFF2-40B4-BE49-F238E27FC236}">
                <a16:creationId xmlns:a16="http://schemas.microsoft.com/office/drawing/2014/main" id="{D6E2FAD3-9002-076D-96D3-5F027F23A240}"/>
              </a:ext>
            </a:extLst>
          </p:cNvPr>
          <p:cNvPicPr>
            <a:picLocks noChangeAspect="1"/>
          </p:cNvPicPr>
          <p:nvPr/>
        </p:nvPicPr>
        <p:blipFill>
          <a:blip r:embed="rId4"/>
          <a:stretch>
            <a:fillRect/>
          </a:stretch>
        </p:blipFill>
        <p:spPr>
          <a:xfrm>
            <a:off x="638217" y="4188174"/>
            <a:ext cx="1396795" cy="139680"/>
          </a:xfrm>
          <a:prstGeom prst="rect">
            <a:avLst/>
          </a:prstGeom>
        </p:spPr>
      </p:pic>
    </p:spTree>
    <p:extLst>
      <p:ext uri="{BB962C8B-B14F-4D97-AF65-F5344CB8AC3E}">
        <p14:creationId xmlns:p14="http://schemas.microsoft.com/office/powerpoint/2010/main" val="2717670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0E631A8-D865-BE9C-0588-123206CE87A9}"/>
              </a:ext>
            </a:extLst>
          </p:cNvPr>
          <p:cNvPicPr>
            <a:picLocks noChangeAspect="1"/>
          </p:cNvPicPr>
          <p:nvPr/>
        </p:nvPicPr>
        <p:blipFill>
          <a:blip r:embed="rId3"/>
          <a:stretch>
            <a:fillRect/>
          </a:stretch>
        </p:blipFill>
        <p:spPr>
          <a:xfrm>
            <a:off x="1015828" y="2431154"/>
            <a:ext cx="5642319" cy="3522898"/>
          </a:xfrm>
          <a:prstGeom prst="rect">
            <a:avLst/>
          </a:prstGeom>
        </p:spPr>
      </p:pic>
      <p:pic>
        <p:nvPicPr>
          <p:cNvPr id="13" name="Picture 12">
            <a:extLst>
              <a:ext uri="{FF2B5EF4-FFF2-40B4-BE49-F238E27FC236}">
                <a16:creationId xmlns:a16="http://schemas.microsoft.com/office/drawing/2014/main" id="{79146AE8-4EF2-CE4D-37D4-5910BD3B3DDC}"/>
              </a:ext>
            </a:extLst>
          </p:cNvPr>
          <p:cNvPicPr>
            <a:picLocks noChangeAspect="1"/>
          </p:cNvPicPr>
          <p:nvPr/>
        </p:nvPicPr>
        <p:blipFill>
          <a:blip r:embed="rId4"/>
          <a:stretch>
            <a:fillRect/>
          </a:stretch>
        </p:blipFill>
        <p:spPr>
          <a:xfrm>
            <a:off x="290005" y="1434192"/>
            <a:ext cx="7930717" cy="7427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 </a:t>
            </a:r>
            <a:r>
              <a:rPr lang="el-GR" b="1" dirty="0"/>
              <a:t>Έγκριση μέσω </a:t>
            </a:r>
            <a:r>
              <a:rPr lang="en-US" sz="2000" b="1" dirty="0"/>
              <a:t>Ariba (5/6)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μέσω Ariba:</a:t>
            </a:r>
          </a:p>
          <a:p>
            <a:pPr marL="228600" indent="-228600" algn="just" rtl="0">
              <a:buClr>
                <a:srgbClr val="F15822"/>
              </a:buClr>
              <a:buFont typeface="+mj-lt"/>
              <a:buAutoNum type="arabicPeriod"/>
            </a:pPr>
            <a:r>
              <a:rPr lang="el-GR" sz="1200"/>
              <a:t>Συνδεθείτε στο σύστημα </a:t>
            </a:r>
            <a:r>
              <a:rPr lang="en-US" sz="1200"/>
              <a:t>ARIBA και, </a:t>
            </a:r>
            <a:r>
              <a:rPr lang="en-US" sz="1200" err="1"/>
              <a:t>στην</a:t>
            </a:r>
            <a:r>
              <a:rPr lang="en-US" sz="1200"/>
              <a:t> α</a:t>
            </a:r>
            <a:r>
              <a:rPr lang="en-US" sz="1200" err="1"/>
              <a:t>ρχική</a:t>
            </a:r>
            <a:r>
              <a:rPr lang="en-US" sz="1200"/>
              <a:t> </a:t>
            </a:r>
            <a:r>
              <a:rPr lang="en-US" sz="1200" err="1"/>
              <a:t>σελίδ</a:t>
            </a:r>
            <a:r>
              <a:rPr lang="en-US" sz="1200"/>
              <a:t>α, μεταβείτε </a:t>
            </a:r>
            <a:r>
              <a:rPr lang="el-GR" sz="1200"/>
              <a:t>στην καρτέλα </a:t>
            </a:r>
            <a:r>
              <a:rPr lang="el-GR" sz="1200" b="1"/>
              <a:t>Διαχείριση</a:t>
            </a:r>
            <a:r>
              <a:rPr lang="en-US" sz="1200"/>
              <a:t> και </a:t>
            </a:r>
            <a:r>
              <a:rPr lang="en-US" sz="1200" err="1"/>
              <a:t>κάντε</a:t>
            </a:r>
            <a:r>
              <a:rPr lang="en-US" sz="1200"/>
              <a:t> </a:t>
            </a:r>
            <a:r>
              <a:rPr lang="en-US" sz="1200" err="1"/>
              <a:t>κλικ</a:t>
            </a:r>
            <a:r>
              <a:rPr lang="en-US" sz="1200"/>
              <a:t> </a:t>
            </a:r>
            <a:r>
              <a:rPr lang="el-GR" sz="1200"/>
              <a:t>στην επιλογή </a:t>
            </a:r>
            <a:r>
              <a:rPr lang="en-US" sz="1200" b="1" err="1"/>
              <a:t>Οι</a:t>
            </a:r>
            <a:r>
              <a:rPr lang="en-US" sz="1200" b="1"/>
              <a:t> </a:t>
            </a:r>
            <a:r>
              <a:rPr lang="en-US" sz="1200" b="1" err="1"/>
              <a:t>εργ</a:t>
            </a:r>
            <a:r>
              <a:rPr lang="en-US" sz="1200" b="1"/>
              <a:t>ασίες μου</a:t>
            </a:r>
            <a:r>
              <a:rPr lang="el-GR" sz="1200" b="1"/>
              <a:t>.</a:t>
            </a:r>
            <a:endParaRPr lang="en-US" sz="1200"/>
          </a:p>
          <a:p>
            <a:pPr marL="228600" indent="-228600" algn="just" rtl="0">
              <a:buClr>
                <a:srgbClr val="F15822"/>
              </a:buClr>
              <a:buFont typeface="+mj-lt"/>
              <a:buAutoNum type="arabicPeriod"/>
            </a:pPr>
            <a:r>
              <a:rPr lang="en-US" sz="1200"/>
              <a:t>Σ</a:t>
            </a:r>
            <a:r>
              <a:rPr lang="el-GR" sz="1200"/>
              <a:t>τη σελίδα </a:t>
            </a:r>
            <a:r>
              <a:rPr lang="en-US" sz="1200" b="1" err="1"/>
              <a:t>Οι</a:t>
            </a:r>
            <a:r>
              <a:rPr lang="en-US" sz="1200" b="1"/>
              <a:t> </a:t>
            </a:r>
            <a:r>
              <a:rPr lang="en-US" sz="1200" b="1" err="1"/>
              <a:t>εργ</a:t>
            </a:r>
            <a:r>
              <a:rPr lang="en-US" sz="1200" b="1"/>
              <a:t>ασίες μου</a:t>
            </a:r>
            <a:r>
              <a:rPr lang="en-US" sz="1200"/>
              <a:t>, αναζητήστε το </a:t>
            </a:r>
            <a:r>
              <a:rPr lang="el-GR" sz="1200"/>
              <a:t>Έργο/διαγωνισμό</a:t>
            </a:r>
            <a:r>
              <a:rPr lang="en-US" sz="1200"/>
              <a:t> </a:t>
            </a:r>
            <a:r>
              <a:rPr lang="el-GR" sz="1200"/>
              <a:t> για τον οποίο</a:t>
            </a:r>
            <a:r>
              <a:rPr lang="en-US" sz="1200"/>
              <a:t> </a:t>
            </a:r>
            <a:r>
              <a:rPr lang="en-US" sz="1200" err="1"/>
              <a:t>θέλετε</a:t>
            </a:r>
            <a:r>
              <a:rPr lang="en-US" sz="1200"/>
              <a:t> να </a:t>
            </a:r>
            <a:r>
              <a:rPr lang="en-US" sz="1200" err="1"/>
              <a:t>ολοκληρώσετε</a:t>
            </a:r>
            <a:r>
              <a:rPr lang="en-US" sz="1200"/>
              <a:t> </a:t>
            </a:r>
            <a:r>
              <a:rPr lang="en-US" sz="1200" err="1"/>
              <a:t>την</a:t>
            </a:r>
            <a:r>
              <a:rPr lang="en-US" sz="1200"/>
              <a:t> </a:t>
            </a:r>
            <a:r>
              <a:rPr lang="en-US" sz="1200" err="1"/>
              <a:t>εργ</a:t>
            </a:r>
            <a:r>
              <a:rPr lang="en-US" sz="1200"/>
              <a:t>ασία έγκρισης και κάντε κλικ στο</a:t>
            </a:r>
            <a:r>
              <a:rPr lang="el-GR" sz="1200"/>
              <a:t> βέλος </a:t>
            </a:r>
            <a:r>
              <a:rPr lang="en-US" sz="1200" b="1"/>
              <a:t>V</a:t>
            </a:r>
            <a:r>
              <a:rPr lang="el-GR" sz="1200"/>
              <a:t> </a:t>
            </a:r>
            <a:r>
              <a:rPr lang="en-US" sz="1200" err="1"/>
              <a:t>δί</a:t>
            </a:r>
            <a:r>
              <a:rPr lang="en-US" sz="1200"/>
              <a:t>πλα</a:t>
            </a:r>
            <a:r>
              <a:rPr lang="el-GR" sz="1200"/>
              <a:t> από την επιλογή </a:t>
            </a:r>
            <a:r>
              <a:rPr lang="en-US" sz="1200" b="1" err="1"/>
              <a:t>Έγκριση</a:t>
            </a:r>
            <a:r>
              <a:rPr lang="en-US" sz="1200" b="1"/>
              <a:t> </a:t>
            </a:r>
            <a:r>
              <a:rPr lang="el-GR" sz="1200" b="1"/>
              <a:t>δημοσίευσης της πρόσκλησης.</a:t>
            </a:r>
            <a:endParaRPr lang="en-US" sz="1200"/>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Έγκριση</a:t>
            </a:r>
            <a:r>
              <a:rPr lang="el-GR" sz="1200"/>
              <a:t>.</a:t>
            </a:r>
            <a:endParaRPr lang="en-US" sz="1200"/>
          </a:p>
          <a:p>
            <a:pPr algn="just" rtl="0">
              <a:buClr>
                <a:srgbClr val="F15822"/>
              </a:buClr>
            </a:pPr>
            <a:r>
              <a:rPr lang="en-US" sz="1200" err="1"/>
              <a:t>Σημείω</a:t>
            </a:r>
            <a:r>
              <a:rPr lang="el-GR" sz="1200" err="1"/>
              <a:t>ση</a:t>
            </a:r>
            <a:r>
              <a:rPr lang="en-US" sz="1200"/>
              <a:t>:</a:t>
            </a:r>
            <a:r>
              <a:rPr lang="el-GR" sz="1200"/>
              <a:t> </a:t>
            </a:r>
            <a:r>
              <a:rPr lang="en-US" sz="1200" i="1" err="1"/>
              <a:t>Εάν</a:t>
            </a:r>
            <a:r>
              <a:rPr lang="en-US" sz="1200" i="1"/>
              <a:t> </a:t>
            </a:r>
            <a:r>
              <a:rPr lang="en-US" sz="1200" i="1" err="1"/>
              <a:t>χρειάζετ</a:t>
            </a:r>
            <a:r>
              <a:rPr lang="en-US" sz="1200" i="1"/>
              <a:t>αι, οι χρήστες μπορούν να φιλτράρουν τις εργασίες τους χρησιμοποιώντας την ενότητα Φίλτρο.</a:t>
            </a:r>
            <a:endParaRPr lang="en-US" sz="1200"/>
          </a:p>
        </p:txBody>
      </p:sp>
      <p:sp>
        <p:nvSpPr>
          <p:cNvPr id="9" name="Rectangle 5">
            <a:extLst>
              <a:ext uri="{FF2B5EF4-FFF2-40B4-BE49-F238E27FC236}">
                <a16:creationId xmlns:a16="http://schemas.microsoft.com/office/drawing/2014/main" id="{C5873005-AFDE-B1FD-38DA-97152BF708B1}"/>
              </a:ext>
            </a:extLst>
          </p:cNvPr>
          <p:cNvSpPr/>
          <p:nvPr/>
        </p:nvSpPr>
        <p:spPr>
          <a:xfrm>
            <a:off x="7014633" y="1681386"/>
            <a:ext cx="516289" cy="1371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F26F76F-42F4-2864-18E5-1C0472733484}"/>
              </a:ext>
            </a:extLst>
          </p:cNvPr>
          <p:cNvSpPr/>
          <p:nvPr/>
        </p:nvSpPr>
        <p:spPr>
          <a:xfrm>
            <a:off x="1230868" y="4062595"/>
            <a:ext cx="1641509" cy="5354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DCF93BD2-A480-789E-36B9-0FAADD055AA1}"/>
              </a:ext>
            </a:extLst>
          </p:cNvPr>
          <p:cNvSpPr/>
          <p:nvPr/>
        </p:nvSpPr>
        <p:spPr>
          <a:xfrm>
            <a:off x="1441450" y="5338233"/>
            <a:ext cx="586317" cy="161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tangolo 18">
            <a:extLst>
              <a:ext uri="{FF2B5EF4-FFF2-40B4-BE49-F238E27FC236}">
                <a16:creationId xmlns:a16="http://schemas.microsoft.com/office/drawing/2014/main" id="{79D308DE-23C3-4F03-2A81-EBE02969B3C4}"/>
              </a:ext>
            </a:extLst>
          </p:cNvPr>
          <p:cNvSpPr/>
          <p:nvPr/>
        </p:nvSpPr>
        <p:spPr>
          <a:xfrm>
            <a:off x="5433906" y="4180294"/>
            <a:ext cx="1151841" cy="38622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CA8CC391-5DB9-9FB7-4639-366B3E95885F}"/>
              </a:ext>
            </a:extLst>
          </p:cNvPr>
          <p:cNvCxnSpPr>
            <a:cxnSpLocks/>
            <a:stCxn id="11" idx="1"/>
            <a:endCxn id="15" idx="1"/>
          </p:cNvCxnSpPr>
          <p:nvPr/>
        </p:nvCxnSpPr>
        <p:spPr>
          <a:xfrm rot="10800000" flipH="1" flipV="1">
            <a:off x="1230868" y="4330341"/>
            <a:ext cx="210582" cy="1088461"/>
          </a:xfrm>
          <a:prstGeom prst="bentConnector3">
            <a:avLst>
              <a:gd name="adj1" fmla="val -10855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5">
            <a:extLst>
              <a:ext uri="{FF2B5EF4-FFF2-40B4-BE49-F238E27FC236}">
                <a16:creationId xmlns:a16="http://schemas.microsoft.com/office/drawing/2014/main" id="{D8D06A76-AE55-EAB9-EC86-5560A92C15EF}"/>
              </a:ext>
            </a:extLst>
          </p:cNvPr>
          <p:cNvSpPr/>
          <p:nvPr/>
        </p:nvSpPr>
        <p:spPr>
          <a:xfrm>
            <a:off x="7051147" y="1965866"/>
            <a:ext cx="1005417" cy="1213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89953F62-13D8-E7FA-9A53-1C5FEB2C01E3}"/>
              </a:ext>
            </a:extLst>
          </p:cNvPr>
          <p:cNvSpPr>
            <a:spLocks noChangeAspect="1"/>
          </p:cNvSpPr>
          <p:nvPr/>
        </p:nvSpPr>
        <p:spPr bwMode="gray">
          <a:xfrm>
            <a:off x="6928484" y="19552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Oval 8">
            <a:extLst>
              <a:ext uri="{FF2B5EF4-FFF2-40B4-BE49-F238E27FC236}">
                <a16:creationId xmlns:a16="http://schemas.microsoft.com/office/drawing/2014/main" id="{B5D4F171-DBD8-29B8-30A3-CFF9FBFF6F6D}"/>
              </a:ext>
            </a:extLst>
          </p:cNvPr>
          <p:cNvSpPr>
            <a:spLocks noChangeAspect="1"/>
          </p:cNvSpPr>
          <p:nvPr/>
        </p:nvSpPr>
        <p:spPr bwMode="gray">
          <a:xfrm>
            <a:off x="2804484" y="44986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Oval 8">
            <a:extLst>
              <a:ext uri="{FF2B5EF4-FFF2-40B4-BE49-F238E27FC236}">
                <a16:creationId xmlns:a16="http://schemas.microsoft.com/office/drawing/2014/main" id="{34567B41-676B-6E13-6F6A-9E903756A0A5}"/>
              </a:ext>
            </a:extLst>
          </p:cNvPr>
          <p:cNvSpPr>
            <a:spLocks noChangeAspect="1"/>
          </p:cNvSpPr>
          <p:nvPr/>
        </p:nvSpPr>
        <p:spPr bwMode="gray">
          <a:xfrm>
            <a:off x="1983729" y="543148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43828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5DAFF8-E60B-7525-635C-25D37A261C66}"/>
              </a:ext>
            </a:extLst>
          </p:cNvPr>
          <p:cNvPicPr>
            <a:picLocks noChangeAspect="1"/>
          </p:cNvPicPr>
          <p:nvPr/>
        </p:nvPicPr>
        <p:blipFill>
          <a:blip r:embed="rId3"/>
          <a:stretch>
            <a:fillRect/>
          </a:stretch>
        </p:blipFill>
        <p:spPr>
          <a:xfrm>
            <a:off x="349447" y="1278698"/>
            <a:ext cx="7708392" cy="3542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 </a:t>
            </a:r>
            <a:r>
              <a:rPr lang="el-GR" b="1" dirty="0"/>
              <a:t>Έγκριση μέσω </a:t>
            </a:r>
            <a:r>
              <a:rPr lang="en-US" sz="2000" b="1" dirty="0"/>
              <a:t>Ariba (6/6)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err="1"/>
              <a:t>Γι</a:t>
            </a:r>
            <a:r>
              <a:rPr lang="en-US" sz="1200"/>
              <a:t>α να ολοκληρώσετε την εργασία έγκρισης:</a:t>
            </a:r>
          </a:p>
          <a:p>
            <a:pPr marL="228600" indent="-228600" algn="l"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ΟΚ.</a:t>
            </a:r>
            <a:endParaRPr lang="en-US" sz="1200" b="1"/>
          </a:p>
        </p:txBody>
      </p:sp>
      <p:sp>
        <p:nvSpPr>
          <p:cNvPr id="8" name="Rectangle 5">
            <a:extLst>
              <a:ext uri="{FF2B5EF4-FFF2-40B4-BE49-F238E27FC236}">
                <a16:creationId xmlns:a16="http://schemas.microsoft.com/office/drawing/2014/main" id="{68F80BF8-EBD8-729F-FBB3-93499AE5735D}"/>
              </a:ext>
            </a:extLst>
          </p:cNvPr>
          <p:cNvSpPr/>
          <p:nvPr/>
        </p:nvSpPr>
        <p:spPr>
          <a:xfrm>
            <a:off x="6626225" y="1233488"/>
            <a:ext cx="654049" cy="3336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D3898473-E467-C064-D508-E42B907D33F4}"/>
              </a:ext>
            </a:extLst>
          </p:cNvPr>
          <p:cNvSpPr>
            <a:spLocks noChangeAspect="1"/>
          </p:cNvSpPr>
          <p:nvPr/>
        </p:nvSpPr>
        <p:spPr bwMode="gray">
          <a:xfrm>
            <a:off x="6541083" y="14646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534476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CE7293-B644-EFB7-BFE1-B3B5D5B46589}"/>
              </a:ext>
            </a:extLst>
          </p:cNvPr>
          <p:cNvSpPr>
            <a:spLocks noGrp="1"/>
          </p:cNvSpPr>
          <p:nvPr>
            <p:ph type="body" sz="quarter" idx="10"/>
          </p:nvPr>
        </p:nvSpPr>
        <p:spPr/>
        <p:txBody>
          <a:bodyPr/>
          <a:lstStyle/>
          <a:p>
            <a:r>
              <a:rPr lang="en-US"/>
              <a:t>4</a:t>
            </a:r>
          </a:p>
        </p:txBody>
      </p:sp>
      <p:sp>
        <p:nvSpPr>
          <p:cNvPr id="6" name="Text Placeholder 5">
            <a:extLst>
              <a:ext uri="{FF2B5EF4-FFF2-40B4-BE49-F238E27FC236}">
                <a16:creationId xmlns:a16="http://schemas.microsoft.com/office/drawing/2014/main" id="{A0449F74-BF0E-988C-5070-60AEAD5F8247}"/>
              </a:ext>
            </a:extLst>
          </p:cNvPr>
          <p:cNvSpPr>
            <a:spLocks noGrp="1"/>
          </p:cNvSpPr>
          <p:nvPr>
            <p:ph type="body" sz="quarter" idx="14"/>
          </p:nvPr>
        </p:nvSpPr>
        <p:spPr/>
        <p:txBody>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7" name="Text Placeholder 6">
            <a:extLst>
              <a:ext uri="{FF2B5EF4-FFF2-40B4-BE49-F238E27FC236}">
                <a16:creationId xmlns:a16="http://schemas.microsoft.com/office/drawing/2014/main" id="{0B18C33A-55F0-0F60-3318-9BAD0C28B3E4}"/>
              </a:ext>
            </a:extLst>
          </p:cNvPr>
          <p:cNvSpPr>
            <a:spLocks noGrp="1"/>
          </p:cNvSpPr>
          <p:nvPr>
            <p:ph type="body" sz="quarter" idx="16"/>
          </p:nvPr>
        </p:nvSpPr>
        <p:spPr/>
        <p:txBody>
          <a:bodyPr anchor="ctr">
            <a:normAutofit fontScale="77500" lnSpcReduction="20000"/>
          </a:bodyPr>
          <a:lstStyle/>
          <a:p>
            <a:r>
              <a:rPr lang="it-IT" sz="2400"/>
              <a:t>4.1</a:t>
            </a:r>
            <a:endParaRPr lang="en-US" sz="2400"/>
          </a:p>
        </p:txBody>
      </p:sp>
      <p:sp>
        <p:nvSpPr>
          <p:cNvPr id="8" name="Text Placeholder 7">
            <a:extLst>
              <a:ext uri="{FF2B5EF4-FFF2-40B4-BE49-F238E27FC236}">
                <a16:creationId xmlns:a16="http://schemas.microsoft.com/office/drawing/2014/main" id="{6D23D44C-FBCD-C63A-C839-CEBF7450EE0A}"/>
              </a:ext>
            </a:extLst>
          </p:cNvPr>
          <p:cNvSpPr>
            <a:spLocks noGrp="1"/>
          </p:cNvSpPr>
          <p:nvPr>
            <p:ph type="body" sz="quarter" idx="17"/>
          </p:nvPr>
        </p:nvSpPr>
        <p:spPr/>
        <p:txBody>
          <a:bodyPr anchor="ctr">
            <a:normAutofit/>
          </a:bodyPr>
          <a:lstStyle/>
          <a:p>
            <a:pPr algn="l"/>
            <a:r>
              <a:rPr lang="el-GR" sz="2400"/>
              <a:t>Δημιουργία </a:t>
            </a:r>
            <a:r>
              <a:rPr lang="el-GR" sz="2000"/>
              <a:t>Μοναδικού Διαγωνισμού </a:t>
            </a:r>
            <a:r>
              <a:rPr lang="it-IT" sz="2000"/>
              <a:t>RFP</a:t>
            </a:r>
            <a:endParaRPr lang="en-US" sz="2400"/>
          </a:p>
        </p:txBody>
      </p:sp>
      <p:sp>
        <p:nvSpPr>
          <p:cNvPr id="9" name="Text Placeholder 8">
            <a:extLst>
              <a:ext uri="{FF2B5EF4-FFF2-40B4-BE49-F238E27FC236}">
                <a16:creationId xmlns:a16="http://schemas.microsoft.com/office/drawing/2014/main" id="{C0724055-59FD-78DA-976E-44F58C0B5E89}"/>
              </a:ext>
            </a:extLst>
          </p:cNvPr>
          <p:cNvSpPr>
            <a:spLocks noGrp="1"/>
          </p:cNvSpPr>
          <p:nvPr>
            <p:ph type="body" sz="quarter" idx="18"/>
          </p:nvPr>
        </p:nvSpPr>
        <p:spPr/>
        <p:txBody>
          <a:bodyPr anchor="ctr">
            <a:normAutofit/>
          </a:bodyPr>
          <a:lstStyle/>
          <a:p>
            <a:pPr algn="l"/>
            <a:r>
              <a:rPr lang="el-GR" sz="2000"/>
              <a:t>Ρυθμίσεις Διαγωνισμού</a:t>
            </a:r>
            <a:endParaRPr lang="en-US" sz="2000"/>
          </a:p>
        </p:txBody>
      </p:sp>
      <p:sp>
        <p:nvSpPr>
          <p:cNvPr id="11" name="Text Placeholder 10">
            <a:extLst>
              <a:ext uri="{FF2B5EF4-FFF2-40B4-BE49-F238E27FC236}">
                <a16:creationId xmlns:a16="http://schemas.microsoft.com/office/drawing/2014/main" id="{B7E465E4-49C5-1701-971A-04F6DF6A34E7}"/>
              </a:ext>
            </a:extLst>
          </p:cNvPr>
          <p:cNvSpPr>
            <a:spLocks noGrp="1"/>
          </p:cNvSpPr>
          <p:nvPr>
            <p:ph type="body" sz="quarter" idx="21"/>
          </p:nvPr>
        </p:nvSpPr>
        <p:spPr/>
        <p:txBody>
          <a:bodyPr anchor="ctr">
            <a:normAutofit fontScale="77500" lnSpcReduction="20000"/>
          </a:bodyPr>
          <a:lstStyle/>
          <a:p>
            <a:r>
              <a:rPr lang="it-IT"/>
              <a:t>4.4</a:t>
            </a:r>
            <a:endParaRPr lang="en-US"/>
          </a:p>
        </p:txBody>
      </p:sp>
      <p:sp>
        <p:nvSpPr>
          <p:cNvPr id="12" name="Text Placeholder 11">
            <a:extLst>
              <a:ext uri="{FF2B5EF4-FFF2-40B4-BE49-F238E27FC236}">
                <a16:creationId xmlns:a16="http://schemas.microsoft.com/office/drawing/2014/main" id="{00C76D22-744C-CA6C-A45F-42C031C6455D}"/>
              </a:ext>
            </a:extLst>
          </p:cNvPr>
          <p:cNvSpPr>
            <a:spLocks noGrp="1"/>
          </p:cNvSpPr>
          <p:nvPr>
            <p:ph type="body" sz="quarter" idx="22"/>
          </p:nvPr>
        </p:nvSpPr>
        <p:spPr/>
        <p:txBody>
          <a:bodyPr anchor="ctr">
            <a:normAutofit/>
          </a:bodyPr>
          <a:lstStyle/>
          <a:p>
            <a:pPr algn="l"/>
            <a:r>
              <a:rPr lang="el-GR" sz="2000"/>
              <a:t>Τροποποιήσεις Χρονοδιαγράμματος Διαγωνισμού</a:t>
            </a:r>
            <a:endParaRPr lang="en-US" sz="2000"/>
          </a:p>
        </p:txBody>
      </p:sp>
      <p:sp>
        <p:nvSpPr>
          <p:cNvPr id="13" name="Text Placeholder 12">
            <a:extLst>
              <a:ext uri="{FF2B5EF4-FFF2-40B4-BE49-F238E27FC236}">
                <a16:creationId xmlns:a16="http://schemas.microsoft.com/office/drawing/2014/main" id="{3F928921-9AED-A2A2-2CB5-99B3D1F7DC33}"/>
              </a:ext>
            </a:extLst>
          </p:cNvPr>
          <p:cNvSpPr>
            <a:spLocks noGrp="1"/>
          </p:cNvSpPr>
          <p:nvPr>
            <p:ph type="body" sz="quarter" idx="23"/>
          </p:nvPr>
        </p:nvSpPr>
        <p:spPr/>
        <p:txBody>
          <a:bodyPr anchor="ctr">
            <a:normAutofit/>
          </a:bodyPr>
          <a:lstStyle/>
          <a:p>
            <a:pPr algn="l"/>
            <a:r>
              <a:rPr lang="el-GR" sz="2000"/>
              <a:t>Επισκόπηση Απαντήσεων</a:t>
            </a:r>
            <a:endParaRPr lang="en-US" sz="2000"/>
          </a:p>
        </p:txBody>
      </p:sp>
      <p:sp>
        <p:nvSpPr>
          <p:cNvPr id="14" name="Text Placeholder 13">
            <a:extLst>
              <a:ext uri="{FF2B5EF4-FFF2-40B4-BE49-F238E27FC236}">
                <a16:creationId xmlns:a16="http://schemas.microsoft.com/office/drawing/2014/main" id="{89EF464B-5BC5-CBB5-4FC8-EABED36BBF0A}"/>
              </a:ext>
            </a:extLst>
          </p:cNvPr>
          <p:cNvSpPr>
            <a:spLocks noGrp="1"/>
          </p:cNvSpPr>
          <p:nvPr>
            <p:ph type="body" sz="quarter" idx="24"/>
          </p:nvPr>
        </p:nvSpPr>
        <p:spPr/>
        <p:txBody>
          <a:bodyPr anchor="ctr">
            <a:normAutofit fontScale="77500" lnSpcReduction="20000"/>
          </a:bodyPr>
          <a:lstStyle/>
          <a:p>
            <a:r>
              <a:rPr lang="it-IT" sz="2400"/>
              <a:t>4.5</a:t>
            </a:r>
            <a:endParaRPr lang="en-US" sz="2400"/>
          </a:p>
        </p:txBody>
      </p:sp>
      <p:sp>
        <p:nvSpPr>
          <p:cNvPr id="15" name="Text Placeholder 14">
            <a:extLst>
              <a:ext uri="{FF2B5EF4-FFF2-40B4-BE49-F238E27FC236}">
                <a16:creationId xmlns:a16="http://schemas.microsoft.com/office/drawing/2014/main" id="{6B18F828-B736-9A0C-90FF-4060C9FE061E}"/>
              </a:ext>
            </a:extLst>
          </p:cNvPr>
          <p:cNvSpPr>
            <a:spLocks noGrp="1"/>
          </p:cNvSpPr>
          <p:nvPr>
            <p:ph type="body" sz="quarter" idx="25"/>
          </p:nvPr>
        </p:nvSpPr>
        <p:spPr/>
        <p:txBody>
          <a:bodyPr anchor="ctr">
            <a:normAutofit/>
          </a:bodyPr>
          <a:lstStyle/>
          <a:p>
            <a:pPr algn="l"/>
            <a:r>
              <a:rPr lang="el-GR" sz="2000"/>
              <a:t>Δημοσίευση Διαγωνισμού</a:t>
            </a:r>
            <a:r>
              <a:rPr lang="en-US" sz="2000"/>
              <a:t> RFP</a:t>
            </a:r>
          </a:p>
        </p:txBody>
      </p:sp>
      <p:sp>
        <p:nvSpPr>
          <p:cNvPr id="16" name="Text Placeholder 15">
            <a:extLst>
              <a:ext uri="{FF2B5EF4-FFF2-40B4-BE49-F238E27FC236}">
                <a16:creationId xmlns:a16="http://schemas.microsoft.com/office/drawing/2014/main" id="{C9C1D436-C117-EB84-1001-7F76F34DC0FB}"/>
              </a:ext>
            </a:extLst>
          </p:cNvPr>
          <p:cNvSpPr>
            <a:spLocks noGrp="1"/>
          </p:cNvSpPr>
          <p:nvPr>
            <p:ph type="body" sz="quarter" idx="27"/>
          </p:nvPr>
        </p:nvSpPr>
        <p:spPr/>
        <p:txBody>
          <a:bodyPr anchor="ctr">
            <a:normAutofit/>
          </a:bodyPr>
          <a:lstStyle/>
          <a:p>
            <a:pPr algn="l"/>
            <a:r>
              <a:rPr lang="el-GR" sz="2000"/>
              <a:t>Δημιουργία Νέου Γύρου</a:t>
            </a:r>
            <a:endParaRPr lang="en-US" sz="2000"/>
          </a:p>
        </p:txBody>
      </p:sp>
      <p:sp>
        <p:nvSpPr>
          <p:cNvPr id="19" name="Text Placeholder 18">
            <a:extLst>
              <a:ext uri="{FF2B5EF4-FFF2-40B4-BE49-F238E27FC236}">
                <a16:creationId xmlns:a16="http://schemas.microsoft.com/office/drawing/2014/main" id="{643BC5AB-24BE-3678-E6E2-86C299981D27}"/>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0" name="Text Placeholder 19">
            <a:extLst>
              <a:ext uri="{FF2B5EF4-FFF2-40B4-BE49-F238E27FC236}">
                <a16:creationId xmlns:a16="http://schemas.microsoft.com/office/drawing/2014/main" id="{970F91BE-408B-3618-C907-6812DA9E26C3}"/>
              </a:ext>
            </a:extLst>
          </p:cNvPr>
          <p:cNvSpPr>
            <a:spLocks noGrp="1"/>
          </p:cNvSpPr>
          <p:nvPr>
            <p:ph type="body" sz="quarter" idx="31"/>
          </p:nvPr>
        </p:nvSpPr>
        <p:spPr/>
        <p:txBody>
          <a:bodyPr anchor="ctr">
            <a:normAutofit fontScale="77500" lnSpcReduction="20000"/>
          </a:bodyPr>
          <a:lstStyle/>
          <a:p>
            <a:r>
              <a:rPr lang="it-IT" sz="2400"/>
              <a:t>4.7</a:t>
            </a:r>
            <a:endParaRPr lang="en-US" sz="2400"/>
          </a:p>
        </p:txBody>
      </p:sp>
      <p:sp>
        <p:nvSpPr>
          <p:cNvPr id="21" name="Text Placeholder 6">
            <a:extLst>
              <a:ext uri="{FF2B5EF4-FFF2-40B4-BE49-F238E27FC236}">
                <a16:creationId xmlns:a16="http://schemas.microsoft.com/office/drawing/2014/main" id="{1D0521B0-AE5A-4EF1-3F4F-705A7CC8B29E}"/>
              </a:ext>
            </a:extLst>
          </p:cNvPr>
          <p:cNvSpPr>
            <a:spLocks noGrp="1"/>
          </p:cNvSpPr>
          <p:nvPr>
            <p:ph type="body" sz="quarter" idx="20"/>
          </p:nvPr>
        </p:nvSpPr>
        <p:spPr>
          <a:xfrm>
            <a:off x="1566863" y="2514600"/>
            <a:ext cx="501650" cy="461963"/>
          </a:xfrm>
        </p:spPr>
        <p:txBody>
          <a:bodyPr anchor="ctr">
            <a:normAutofit fontScale="77500" lnSpcReduction="20000"/>
          </a:bodyPr>
          <a:lstStyle/>
          <a:p>
            <a:r>
              <a:rPr lang="it-IT" sz="2400"/>
              <a:t>4.2</a:t>
            </a:r>
            <a:endParaRPr lang="en-US" sz="2400"/>
          </a:p>
        </p:txBody>
      </p:sp>
      <p:sp>
        <p:nvSpPr>
          <p:cNvPr id="22" name="Text Placeholder 6">
            <a:extLst>
              <a:ext uri="{FF2B5EF4-FFF2-40B4-BE49-F238E27FC236}">
                <a16:creationId xmlns:a16="http://schemas.microsoft.com/office/drawing/2014/main" id="{A8CDEDD4-AC82-DA4B-205A-A84D171F346A}"/>
              </a:ext>
            </a:extLst>
          </p:cNvPr>
          <p:cNvSpPr>
            <a:spLocks noGrp="1"/>
          </p:cNvSpPr>
          <p:nvPr>
            <p:ph type="body" sz="quarter" idx="29"/>
          </p:nvPr>
        </p:nvSpPr>
        <p:spPr>
          <a:xfrm>
            <a:off x="1568450" y="3136900"/>
            <a:ext cx="501650" cy="460375"/>
          </a:xfrm>
        </p:spPr>
        <p:txBody>
          <a:bodyPr anchor="ctr">
            <a:normAutofit fontScale="77500" lnSpcReduction="20000"/>
          </a:bodyPr>
          <a:lstStyle/>
          <a:p>
            <a:r>
              <a:rPr lang="it-IT" sz="2400"/>
              <a:t>4.3</a:t>
            </a:r>
            <a:endParaRPr lang="en-US" sz="2400"/>
          </a:p>
        </p:txBody>
      </p:sp>
      <p:sp>
        <p:nvSpPr>
          <p:cNvPr id="24" name="Text Placeholder 13">
            <a:extLst>
              <a:ext uri="{FF2B5EF4-FFF2-40B4-BE49-F238E27FC236}">
                <a16:creationId xmlns:a16="http://schemas.microsoft.com/office/drawing/2014/main" id="{92A4A023-BC0A-65E6-F59C-4505750E6C5E}"/>
              </a:ext>
            </a:extLst>
          </p:cNvPr>
          <p:cNvSpPr>
            <a:spLocks noGrp="1"/>
          </p:cNvSpPr>
          <p:nvPr>
            <p:ph type="body" sz="quarter" idx="28"/>
          </p:nvPr>
        </p:nvSpPr>
        <p:spPr>
          <a:xfrm>
            <a:off x="1568450" y="4922838"/>
            <a:ext cx="501650" cy="461962"/>
          </a:xfrm>
        </p:spPr>
        <p:txBody>
          <a:bodyPr anchor="ctr">
            <a:normAutofit fontScale="77500" lnSpcReduction="20000"/>
          </a:bodyPr>
          <a:lstStyle/>
          <a:p>
            <a:r>
              <a:rPr lang="it-IT" sz="2400"/>
              <a:t>4.6</a:t>
            </a:r>
            <a:endParaRPr lang="en-US" sz="2400"/>
          </a:p>
        </p:txBody>
      </p:sp>
    </p:spTree>
    <p:extLst>
      <p:ext uri="{BB962C8B-B14F-4D97-AF65-F5344CB8AC3E}">
        <p14:creationId xmlns:p14="http://schemas.microsoft.com/office/powerpoint/2010/main" val="1319529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0D647C-31AB-0EAA-A263-F204589D081B}"/>
              </a:ext>
            </a:extLst>
          </p:cNvPr>
          <p:cNvPicPr>
            <a:picLocks noChangeAspect="1"/>
          </p:cNvPicPr>
          <p:nvPr/>
        </p:nvPicPr>
        <p:blipFill>
          <a:blip r:embed="rId3"/>
          <a:stretch>
            <a:fillRect/>
          </a:stretch>
        </p:blipFill>
        <p:spPr>
          <a:xfrm>
            <a:off x="226676" y="1238398"/>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Καρτέλα Παρακολούθησης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Ο</a:t>
            </a:r>
            <a:r>
              <a:rPr lang="el-GR" sz="1200"/>
              <a:t> </a:t>
            </a:r>
            <a:r>
              <a:rPr lang="it-IT" sz="1200" b="1"/>
              <a:t>Αγοραστής</a:t>
            </a:r>
            <a:r>
              <a:rPr lang="el-GR" sz="1200" b="1"/>
              <a:t> </a:t>
            </a:r>
            <a:r>
              <a:rPr lang="it-IT" sz="1200"/>
              <a:t>μπορεί να παρακολουθεί τ</a:t>
            </a:r>
            <a:r>
              <a:rPr lang="el-GR" sz="1200"/>
              <a:t>ην εξέλιξη του</a:t>
            </a:r>
            <a:r>
              <a:rPr lang="it-IT" sz="1200"/>
              <a:t> </a:t>
            </a:r>
            <a:r>
              <a:rPr lang="el-GR" sz="1200"/>
              <a:t>διαγωνισμού</a:t>
            </a:r>
            <a:r>
              <a:rPr lang="it-IT" sz="1200"/>
              <a:t> στο</a:t>
            </a:r>
            <a:r>
              <a:rPr lang="el-GR" sz="1200"/>
              <a:t> τμήμα </a:t>
            </a:r>
            <a:r>
              <a:rPr lang="it-IT" sz="1200" b="1"/>
              <a:t>Παρακολούθησ</a:t>
            </a:r>
            <a:r>
              <a:rPr lang="el-GR" sz="1200" b="1"/>
              <a:t>η</a:t>
            </a:r>
            <a:r>
              <a:rPr lang="it-IT" sz="1200" b="1"/>
              <a:t> </a:t>
            </a:r>
            <a:r>
              <a:rPr lang="el-GR" sz="1200" b="1"/>
              <a:t>διαγωνισμού.</a:t>
            </a:r>
            <a:endParaRPr lang="it-IT" sz="1200"/>
          </a:p>
          <a:p>
            <a:pPr algn="just" rtl="0">
              <a:buClr>
                <a:srgbClr val="F15822"/>
              </a:buClr>
            </a:pPr>
            <a:r>
              <a:rPr lang="en-US" sz="1200"/>
              <a:t>Σε αυτήν την ενότητα, ο Αγοραστής μπορεί να παρακολουθεί τις ακόλουθες πληροφορίες:</a:t>
            </a:r>
          </a:p>
          <a:p>
            <a:pPr marL="171450" indent="-171450" algn="just" rtl="0">
              <a:buClr>
                <a:srgbClr val="F15822"/>
              </a:buClr>
              <a:buFontTx/>
              <a:buChar char="-"/>
            </a:pPr>
            <a:r>
              <a:rPr lang="en-US" sz="1200" err="1"/>
              <a:t>Το</a:t>
            </a:r>
            <a:r>
              <a:rPr lang="en-US" sz="1200"/>
              <a:t> </a:t>
            </a:r>
            <a:r>
              <a:rPr lang="el-GR" sz="1200"/>
              <a:t>επίπεδο</a:t>
            </a:r>
            <a:r>
              <a:rPr lang="en-US" sz="1200"/>
              <a:t> </a:t>
            </a:r>
            <a:r>
              <a:rPr lang="en-US" sz="1200" err="1"/>
              <a:t>συμμετοχής</a:t>
            </a:r>
            <a:r>
              <a:rPr lang="en-US" sz="1200"/>
              <a:t> </a:t>
            </a:r>
            <a:r>
              <a:rPr lang="el-GR" sz="1200"/>
              <a:t>των προμηθευτών στην ενότητα </a:t>
            </a:r>
            <a:r>
              <a:rPr lang="en-US" sz="1200" b="1" err="1"/>
              <a:t>Συμμετοχή</a:t>
            </a:r>
            <a:r>
              <a:rPr lang="en-US" sz="1200" b="1"/>
              <a:t> </a:t>
            </a:r>
            <a:r>
              <a:rPr lang="el-GR" sz="1200" b="1"/>
              <a:t>προμηθευτών.</a:t>
            </a:r>
            <a:endParaRPr lang="en-US" sz="1200"/>
          </a:p>
          <a:p>
            <a:pPr marL="171450" indent="-171450" algn="just" rtl="0">
              <a:buClr>
                <a:srgbClr val="F15822"/>
              </a:buClr>
              <a:buFontTx/>
              <a:buChar char="-"/>
            </a:pPr>
            <a:r>
              <a:rPr lang="el-GR" sz="1200"/>
              <a:t>Το</a:t>
            </a:r>
            <a:r>
              <a:rPr lang="en-US" sz="1200"/>
              <a:t> </a:t>
            </a:r>
            <a:r>
              <a:rPr lang="en-US" sz="1200" err="1"/>
              <a:t>χρόνο</a:t>
            </a:r>
            <a:r>
              <a:rPr lang="en-US" sz="1200"/>
              <a:t> που απομένει για το τέλος της </a:t>
            </a:r>
            <a:r>
              <a:rPr lang="el-GR" sz="1200"/>
              <a:t>διαγωνισμού</a:t>
            </a:r>
            <a:r>
              <a:rPr lang="en-US" sz="1200"/>
              <a:t> </a:t>
            </a:r>
            <a:r>
              <a:rPr lang="el-GR" sz="1200"/>
              <a:t>στην ενότητα </a:t>
            </a:r>
            <a:r>
              <a:rPr lang="el-GR" sz="1200" b="1"/>
              <a:t>Διάρκεια διαγωνισμού.</a:t>
            </a:r>
            <a:endParaRPr lang="en-US" sz="1200" b="1"/>
          </a:p>
          <a:p>
            <a:pPr marL="171450" indent="-171450" algn="just" rtl="0">
              <a:buClr>
                <a:srgbClr val="F15822"/>
              </a:buClr>
              <a:buFontTx/>
              <a:buChar char="-"/>
            </a:pPr>
            <a:r>
              <a:rPr lang="el-GR" sz="1200"/>
              <a:t>Τον αριθμό των στοιχείων που έλαβαν τουλάχιστον μία προσφορά από προμηθευτές στο πεδίο </a:t>
            </a:r>
            <a:r>
              <a:rPr lang="el-GR" sz="1200" b="1"/>
              <a:t>Συνολική κάλυψη στοιχείου.</a:t>
            </a:r>
            <a:endParaRPr lang="it-IT" sz="1200" b="1"/>
          </a:p>
        </p:txBody>
      </p:sp>
      <p:sp>
        <p:nvSpPr>
          <p:cNvPr id="6" name="Rectangle 5">
            <a:extLst>
              <a:ext uri="{FF2B5EF4-FFF2-40B4-BE49-F238E27FC236}">
                <a16:creationId xmlns:a16="http://schemas.microsoft.com/office/drawing/2014/main" id="{E1F35E32-D80D-D7A5-13C1-33BF1C5194E7}"/>
              </a:ext>
            </a:extLst>
          </p:cNvPr>
          <p:cNvSpPr/>
          <p:nvPr/>
        </p:nvSpPr>
        <p:spPr>
          <a:xfrm>
            <a:off x="284019" y="1667632"/>
            <a:ext cx="1201881" cy="1802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4DCA511-06BD-9464-E3BE-A01D50D7804D}"/>
              </a:ext>
            </a:extLst>
          </p:cNvPr>
          <p:cNvSpPr/>
          <p:nvPr/>
        </p:nvSpPr>
        <p:spPr>
          <a:xfrm>
            <a:off x="2859810" y="165772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913108-5D6D-43EF-F324-F4FCE490595D}"/>
              </a:ext>
            </a:extLst>
          </p:cNvPr>
          <p:cNvSpPr/>
          <p:nvPr/>
        </p:nvSpPr>
        <p:spPr>
          <a:xfrm>
            <a:off x="5391104" y="1639435"/>
            <a:ext cx="1276395" cy="2084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4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0BD35-0ED9-3B46-A404-0678ADF72A8F}"/>
              </a:ext>
            </a:extLst>
          </p:cNvPr>
          <p:cNvPicPr>
            <a:picLocks noChangeAspect="1"/>
          </p:cNvPicPr>
          <p:nvPr/>
        </p:nvPicPr>
        <p:blipFill>
          <a:blip r:embed="rId3"/>
          <a:stretch>
            <a:fillRect/>
          </a:stretch>
        </p:blipFill>
        <p:spPr>
          <a:xfrm>
            <a:off x="315623" y="1116196"/>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1" y="317505"/>
            <a:ext cx="11302421" cy="440940"/>
          </a:xfrm>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Επεξεργασία Διάρκειας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rtl="0">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t>Διάρκεια</a:t>
            </a:r>
            <a:r>
              <a:rPr lang="en-US" sz="1200" dirty="0"/>
              <a:t> </a:t>
            </a:r>
            <a:r>
              <a:rPr lang="en-US" sz="1200" b="1" dirty="0">
                <a:solidFill>
                  <a:srgbClr val="FF0000"/>
                </a:solidFill>
              </a:rPr>
              <a:t>(</a:t>
            </a:r>
            <a:r>
              <a:rPr lang="el-GR" sz="1200" b="1" dirty="0">
                <a:solidFill>
                  <a:srgbClr val="FF0000"/>
                </a:solidFill>
              </a:rPr>
              <a:t>Α</a:t>
            </a:r>
            <a:r>
              <a:rPr lang="en-US" sz="1200" b="1" dirty="0">
                <a:solidFill>
                  <a:srgbClr val="FF0000"/>
                </a:solidFill>
              </a:rPr>
              <a:t>)</a:t>
            </a:r>
            <a:r>
              <a:rPr lang="el-GR" sz="1200" b="1" dirty="0">
                <a:solidFill>
                  <a:srgbClr val="FF0000"/>
                </a:solidFill>
              </a:rPr>
              <a:t> </a:t>
            </a:r>
            <a:r>
              <a:rPr lang="en-US" sz="1200" dirty="0"/>
              <a:t>ή </a:t>
            </a:r>
            <a:r>
              <a:rPr lang="el-GR" sz="1200" dirty="0"/>
              <a:t>να </a:t>
            </a:r>
            <a:r>
              <a:rPr lang="en-US" sz="1200" dirty="0"/>
              <a:t>επ</a:t>
            </a:r>
            <a:r>
              <a:rPr lang="en-US" sz="1200" dirty="0" err="1"/>
              <a:t>ιλέξ</a:t>
            </a:r>
            <a:r>
              <a:rPr lang="el-GR" sz="1200" dirty="0"/>
              <a:t>ε</a:t>
            </a:r>
            <a:r>
              <a:rPr lang="en-US" sz="1200" dirty="0" err="1"/>
              <a:t>τε</a:t>
            </a:r>
            <a:r>
              <a:rPr lang="el-GR" sz="1200" dirty="0"/>
              <a:t> συγκεκριμένη</a:t>
            </a:r>
            <a:r>
              <a:rPr lang="en-US" sz="1200" dirty="0"/>
              <a:t> </a:t>
            </a:r>
            <a:r>
              <a:rPr lang="el-GR" sz="1200" b="1" dirty="0"/>
              <a:t>Ημερομηνία</a:t>
            </a:r>
            <a:r>
              <a:rPr lang="en-US" sz="1200" b="1" dirty="0">
                <a:solidFill>
                  <a:srgbClr val="FF0000"/>
                </a:solidFill>
              </a:rPr>
              <a:t>(Β)</a:t>
            </a:r>
            <a:r>
              <a:rPr lang="en-US" sz="1200" dirty="0">
                <a:solidFill>
                  <a:srgbClr val="FF0000"/>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rtl="0">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dirty="0"/>
              <a:t>.</a:t>
            </a:r>
          </a:p>
        </p:txBody>
      </p:sp>
      <p:pic>
        <p:nvPicPr>
          <p:cNvPr id="7" name="Picture 6">
            <a:extLst>
              <a:ext uri="{FF2B5EF4-FFF2-40B4-BE49-F238E27FC236}">
                <a16:creationId xmlns:a16="http://schemas.microsoft.com/office/drawing/2014/main" id="{2F377AF0-C114-2C28-C0BC-0D5CEC69651E}"/>
              </a:ext>
            </a:extLst>
          </p:cNvPr>
          <p:cNvPicPr>
            <a:picLocks noChangeAspect="1"/>
          </p:cNvPicPr>
          <p:nvPr/>
        </p:nvPicPr>
        <p:blipFill>
          <a:blip r:embed="rId5"/>
          <a:stretch>
            <a:fillRect/>
          </a:stretch>
        </p:blipFill>
        <p:spPr>
          <a:xfrm>
            <a:off x="5283095" y="2332393"/>
            <a:ext cx="2883048" cy="1880249"/>
          </a:xfrm>
          <a:prstGeom prst="rect">
            <a:avLst/>
          </a:prstGeom>
          <a:ln>
            <a:solidFill>
              <a:srgbClr val="FF0000"/>
            </a:solidFill>
            <a:prstDash val="dash"/>
          </a:ln>
        </p:spPr>
      </p:pic>
      <p:pic>
        <p:nvPicPr>
          <p:cNvPr id="9" name="Picture 8">
            <a:extLst>
              <a:ext uri="{FF2B5EF4-FFF2-40B4-BE49-F238E27FC236}">
                <a16:creationId xmlns:a16="http://schemas.microsoft.com/office/drawing/2014/main" id="{D98AD795-0E7B-CA44-9C68-D81CD036063D}"/>
              </a:ext>
            </a:extLst>
          </p:cNvPr>
          <p:cNvPicPr>
            <a:picLocks noChangeAspect="1"/>
          </p:cNvPicPr>
          <p:nvPr/>
        </p:nvPicPr>
        <p:blipFill>
          <a:blip r:embed="rId6"/>
          <a:stretch>
            <a:fillRect/>
          </a:stretch>
        </p:blipFill>
        <p:spPr>
          <a:xfrm>
            <a:off x="1749280" y="2336760"/>
            <a:ext cx="2982761" cy="1880249"/>
          </a:xfrm>
          <a:prstGeom prst="rect">
            <a:avLst/>
          </a:prstGeom>
          <a:ln>
            <a:solidFill>
              <a:srgbClr val="FF0000"/>
            </a:solidFill>
            <a:prstDash val="dash"/>
          </a:ln>
        </p:spPr>
      </p:pic>
      <p:sp>
        <p:nvSpPr>
          <p:cNvPr id="10" name="Rectangle 9">
            <a:extLst>
              <a:ext uri="{FF2B5EF4-FFF2-40B4-BE49-F238E27FC236}">
                <a16:creationId xmlns:a16="http://schemas.microsoft.com/office/drawing/2014/main" id="{ED8150DF-3B45-C05F-0D46-4BC3E1F7BE1B}"/>
              </a:ext>
            </a:extLst>
          </p:cNvPr>
          <p:cNvSpPr/>
          <p:nvPr/>
        </p:nvSpPr>
        <p:spPr>
          <a:xfrm>
            <a:off x="5419725" y="2984574"/>
            <a:ext cx="676275" cy="28794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628331-C5A1-7282-D985-EB101174F51C}"/>
              </a:ext>
            </a:extLst>
          </p:cNvPr>
          <p:cNvSpPr/>
          <p:nvPr/>
        </p:nvSpPr>
        <p:spPr>
          <a:xfrm>
            <a:off x="6438900" y="3900068"/>
            <a:ext cx="1107209" cy="22978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981FE1-5A3C-5633-8E20-FEE51186D799}"/>
              </a:ext>
            </a:extLst>
          </p:cNvPr>
          <p:cNvSpPr/>
          <p:nvPr/>
        </p:nvSpPr>
        <p:spPr>
          <a:xfrm>
            <a:off x="2484726" y="3016534"/>
            <a:ext cx="572799"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3E8BFCC-7D79-2AD9-C4C5-DABA86B47A3A}"/>
              </a:ext>
            </a:extLst>
          </p:cNvPr>
          <p:cNvSpPr/>
          <p:nvPr/>
        </p:nvSpPr>
        <p:spPr>
          <a:xfrm>
            <a:off x="2931535" y="3915264"/>
            <a:ext cx="1173016"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A5E69C-E6A5-124A-BF6A-33013D5EF3C7}"/>
              </a:ext>
            </a:extLst>
          </p:cNvPr>
          <p:cNvSpPr/>
          <p:nvPr/>
        </p:nvSpPr>
        <p:spPr>
          <a:xfrm>
            <a:off x="4886326" y="1496660"/>
            <a:ext cx="627784" cy="236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1CC61955-04DC-03A9-9181-03A7E4B13876}"/>
              </a:ext>
            </a:extLst>
          </p:cNvPr>
          <p:cNvCxnSpPr>
            <a:cxnSpLocks/>
            <a:stCxn id="17" idx="2"/>
            <a:endCxn id="9" idx="0"/>
          </p:cNvCxnSpPr>
          <p:nvPr/>
        </p:nvCxnSpPr>
        <p:spPr>
          <a:xfrm rot="5400000">
            <a:off x="3918835" y="1055376"/>
            <a:ext cx="603211" cy="195955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9">
            <a:extLst>
              <a:ext uri="{FF2B5EF4-FFF2-40B4-BE49-F238E27FC236}">
                <a16:creationId xmlns:a16="http://schemas.microsoft.com/office/drawing/2014/main" id="{3F3FCA7B-211F-B0D2-4E29-DE0896A0ACFF}"/>
              </a:ext>
            </a:extLst>
          </p:cNvPr>
          <p:cNvCxnSpPr>
            <a:cxnSpLocks/>
            <a:stCxn id="17" idx="2"/>
            <a:endCxn id="7" idx="0"/>
          </p:cNvCxnSpPr>
          <p:nvPr/>
        </p:nvCxnSpPr>
        <p:spPr>
          <a:xfrm rot="16200000" flipH="1">
            <a:off x="5662996" y="1270770"/>
            <a:ext cx="598844" cy="152440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36DB07A-E7D9-4B3A-6792-33E903C4486F}"/>
              </a:ext>
            </a:extLst>
          </p:cNvPr>
          <p:cNvSpPr>
            <a:spLocks noChangeAspect="1"/>
          </p:cNvSpPr>
          <p:nvPr/>
        </p:nvSpPr>
        <p:spPr bwMode="gray">
          <a:xfrm>
            <a:off x="1670015" y="22794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12" name="Oval 11">
            <a:extLst>
              <a:ext uri="{FF2B5EF4-FFF2-40B4-BE49-F238E27FC236}">
                <a16:creationId xmlns:a16="http://schemas.microsoft.com/office/drawing/2014/main" id="{B9EEF77A-78C3-6D5E-AA26-F1B42487ED2C}"/>
              </a:ext>
            </a:extLst>
          </p:cNvPr>
          <p:cNvSpPr>
            <a:spLocks noChangeAspect="1"/>
          </p:cNvSpPr>
          <p:nvPr/>
        </p:nvSpPr>
        <p:spPr bwMode="gray">
          <a:xfrm>
            <a:off x="5215202" y="22794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Β</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1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26C-DF2F-9BF3-5C0D-7B705B44AEF5}"/>
              </a:ext>
            </a:extLst>
          </p:cNvPr>
          <p:cNvSpPr>
            <a:spLocks noGrp="1"/>
          </p:cNvSpPr>
          <p:nvPr>
            <p:ph type="title"/>
          </p:nvPr>
        </p:nvSpPr>
        <p:spPr/>
        <p:txBody>
          <a:bodyPr/>
          <a:lstStyle/>
          <a:p>
            <a:pPr algn="l" rtl="0"/>
            <a:r>
              <a:rPr lang="it-IT" b="1"/>
              <a:t>2.3 Πώς να προσαρμόσετε τις προτιμήσεις των χρηστών</a:t>
            </a:r>
            <a:endParaRPr lang="en-US" b="1"/>
          </a:p>
        </p:txBody>
      </p:sp>
      <p:sp>
        <p:nvSpPr>
          <p:cNvPr id="3" name="Text Placeholder 2">
            <a:extLst>
              <a:ext uri="{FF2B5EF4-FFF2-40B4-BE49-F238E27FC236}">
                <a16:creationId xmlns:a16="http://schemas.microsoft.com/office/drawing/2014/main" id="{7A4BE41C-329A-E2DC-A105-8E6BA402EE89}"/>
              </a:ext>
            </a:extLst>
          </p:cNvPr>
          <p:cNvSpPr>
            <a:spLocks noGrp="1"/>
          </p:cNvSpPr>
          <p:nvPr>
            <p:ph type="body" sz="quarter" idx="12"/>
          </p:nvPr>
        </p:nvSpPr>
        <p:spPr/>
        <p:txBody>
          <a:bodyPr/>
          <a:lstStyle/>
          <a:p>
            <a:pPr marL="342900" indent="-342900" algn="just" rtl="0">
              <a:buClr>
                <a:srgbClr val="F15822"/>
              </a:buClr>
              <a:buFont typeface="+mj-lt"/>
              <a:buAutoNum type="arabicPeriod"/>
            </a:pPr>
            <a:r>
              <a:rPr lang="el" sz="1400"/>
              <a:t>Κάντε κλικ στο όνομα χρήστη σας</a:t>
            </a:r>
          </a:p>
          <a:p>
            <a:pPr marL="342900" indent="-342900" algn="just" rtl="0">
              <a:buClr>
                <a:srgbClr val="F15822"/>
              </a:buClr>
              <a:buFont typeface="+mj-lt"/>
              <a:buAutoNum type="arabicPeriod"/>
            </a:pPr>
            <a:r>
              <a:rPr lang="el"/>
              <a:t>Ορίστε τις προτιμήσεις σας από την λίστα επιλογών</a:t>
            </a:r>
          </a:p>
          <a:p>
            <a:pPr algn="just" rtl="0">
              <a:buClr>
                <a:srgbClr val="F15822"/>
              </a:buClr>
            </a:pPr>
            <a:r>
              <a:rPr lang="el"/>
              <a:t>Για παράδειγμα, ορισμένες προτιμήσεις που μπορείτε να ορίσετε είναι:</a:t>
            </a:r>
          </a:p>
          <a:p>
            <a:pPr marL="285750" indent="-285750" algn="just" rtl="0">
              <a:buClr>
                <a:srgbClr val="F15822"/>
              </a:buClr>
              <a:buFont typeface="Arial" panose="020B0604020202020204" pitchFamily="34" charset="0"/>
              <a:buChar char="•"/>
            </a:pPr>
            <a:r>
              <a:rPr lang="el" sz="1400" b="1"/>
              <a:t>Ενημέρωση προφίλ</a:t>
            </a:r>
            <a:r>
              <a:rPr lang="el" sz="1400"/>
              <a:t>: ενημερώστε προσωπικά στοιχεία, όπως στοιχεία επικοινωνίας, αριθμό τηλεφώνου, διεύθυνση email.</a:t>
            </a:r>
          </a:p>
          <a:p>
            <a:pPr marL="285750" indent="-285750" algn="just" rtl="0">
              <a:buClr>
                <a:srgbClr val="F15822"/>
              </a:buClr>
              <a:buFont typeface="Arial" panose="020B0604020202020204" pitchFamily="34" charset="0"/>
              <a:buChar char="•"/>
            </a:pPr>
            <a:r>
              <a:rPr lang="el" sz="1400" b="1">
                <a:solidFill>
                  <a:schemeClr val="tx1"/>
                </a:solidFill>
              </a:rPr>
              <a:t>Αλλαγή προεπιλεγμένων τοπικών ρυθμίσεων και νομίσματος </a:t>
            </a:r>
            <a:r>
              <a:rPr lang="el" sz="1400">
                <a:solidFill>
                  <a:schemeClr val="tx1"/>
                </a:solidFill>
              </a:rPr>
              <a:t>: ενημερώστε την προεπιλεγμενη γλώσσα προβολής του </a:t>
            </a:r>
            <a:r>
              <a:rPr lang="en-US" sz="1400">
                <a:solidFill>
                  <a:schemeClr val="tx1"/>
                </a:solidFill>
              </a:rPr>
              <a:t>Ariba </a:t>
            </a:r>
            <a:r>
              <a:rPr lang="el-GR"/>
              <a:t>και το προεπιλεγμένο νόμισμα.</a:t>
            </a:r>
            <a:endParaRPr lang="el" sz="1400">
              <a:solidFill>
                <a:schemeClr val="tx1"/>
              </a:solidFill>
            </a:endParaRPr>
          </a:p>
          <a:p>
            <a:pPr marL="285750" indent="-285750" algn="just" rtl="0">
              <a:buClr>
                <a:srgbClr val="F15822"/>
              </a:buClr>
              <a:buFont typeface="Arial" panose="020B0604020202020204" pitchFamily="34" charset="0"/>
              <a:buChar char="•"/>
            </a:pPr>
            <a:r>
              <a:rPr lang="el-GR" b="1"/>
              <a:t>Αλλαγή προτιμήσεων ειδοποίησης :</a:t>
            </a:r>
            <a:r>
              <a:rPr lang="el-GR"/>
              <a:t> </a:t>
            </a:r>
            <a:r>
              <a:rPr lang="el-GR" b="0" i="0">
                <a:solidFill>
                  <a:srgbClr val="32363A"/>
                </a:solidFill>
                <a:effectLst/>
                <a:latin typeface="SAP-72-Regular"/>
              </a:rPr>
              <a:t>Για να επιλέξετε τις ειδοποιήσεις που θέλετε να λαμβάνετε μέσω e-</a:t>
            </a:r>
            <a:r>
              <a:rPr lang="el-GR" b="0" i="0" err="1">
                <a:solidFill>
                  <a:srgbClr val="32363A"/>
                </a:solidFill>
                <a:effectLst/>
                <a:latin typeface="SAP-72-Regular"/>
              </a:rPr>
              <a:t>mail</a:t>
            </a:r>
            <a:endParaRPr lang="el-GR" b="0" i="0">
              <a:solidFill>
                <a:srgbClr val="32363A"/>
              </a:solidFill>
              <a:effectLst/>
              <a:latin typeface="SAP-72-Regular"/>
            </a:endParaRPr>
          </a:p>
          <a:p>
            <a:pPr marL="285750" indent="-285750" algn="just" rtl="0">
              <a:buClr>
                <a:srgbClr val="F15822"/>
              </a:buClr>
              <a:buFont typeface="Arial" panose="020B0604020202020204" pitchFamily="34" charset="0"/>
              <a:buChar char="•"/>
            </a:pPr>
            <a:r>
              <a:rPr lang="el" sz="1400" b="1">
                <a:solidFill>
                  <a:schemeClr val="tx1"/>
                </a:solidFill>
              </a:rPr>
              <a:t>Θέμα</a:t>
            </a:r>
            <a:r>
              <a:rPr lang="el" sz="1400">
                <a:solidFill>
                  <a:schemeClr val="tx1"/>
                </a:solidFill>
              </a:rPr>
              <a:t>: αλλάξτε το χρώμα και το φόντο του ιστότοπου.</a:t>
            </a:r>
          </a:p>
          <a:p>
            <a:pPr algn="just" rtl="0">
              <a:buClr>
                <a:schemeClr val="accent1"/>
              </a:buClr>
            </a:pPr>
            <a:endParaRPr lang="it-IT" sz="1400">
              <a:solidFill>
                <a:schemeClr val="tx1"/>
              </a:solidFill>
            </a:endParaRPr>
          </a:p>
          <a:p>
            <a:pPr algn="l" rtl="0">
              <a:buClr>
                <a:schemeClr val="accent1"/>
              </a:buClr>
            </a:pPr>
            <a:endParaRPr lang="it-IT" sz="1400">
              <a:solidFill>
                <a:schemeClr val="tx1"/>
              </a:solidFill>
            </a:endParaRPr>
          </a:p>
        </p:txBody>
      </p:sp>
      <p:sp>
        <p:nvSpPr>
          <p:cNvPr id="4" name="Text Placeholder 3">
            <a:extLst>
              <a:ext uri="{FF2B5EF4-FFF2-40B4-BE49-F238E27FC236}">
                <a16:creationId xmlns:a16="http://schemas.microsoft.com/office/drawing/2014/main" id="{3798C533-F467-CD65-8C9E-7FE5FA30B44F}"/>
              </a:ext>
            </a:extLst>
          </p:cNvPr>
          <p:cNvSpPr>
            <a:spLocks noGrp="1"/>
          </p:cNvSpPr>
          <p:nvPr>
            <p:ph type="body" sz="quarter" idx="13"/>
          </p:nvPr>
        </p:nvSpPr>
        <p:spPr/>
        <p:txBody>
          <a:bodyPr/>
          <a:lstStyle/>
          <a:p>
            <a:pPr algn="l" rtl="0"/>
            <a:endParaRPr lang="en-US"/>
          </a:p>
        </p:txBody>
      </p:sp>
      <p:pic>
        <p:nvPicPr>
          <p:cNvPr id="13" name="Picture 12">
            <a:extLst>
              <a:ext uri="{FF2B5EF4-FFF2-40B4-BE49-F238E27FC236}">
                <a16:creationId xmlns:a16="http://schemas.microsoft.com/office/drawing/2014/main" id="{57BA2083-3A44-6547-D745-CDAAA06DB55B}"/>
              </a:ext>
            </a:extLst>
          </p:cNvPr>
          <p:cNvPicPr>
            <a:picLocks noChangeAspect="1"/>
          </p:cNvPicPr>
          <p:nvPr/>
        </p:nvPicPr>
        <p:blipFill>
          <a:blip r:embed="rId2"/>
          <a:stretch>
            <a:fillRect/>
          </a:stretch>
        </p:blipFill>
        <p:spPr>
          <a:xfrm>
            <a:off x="161961" y="1079500"/>
            <a:ext cx="8056943" cy="456636"/>
          </a:xfrm>
          <a:prstGeom prst="rect">
            <a:avLst/>
          </a:prstGeom>
        </p:spPr>
      </p:pic>
      <p:pic>
        <p:nvPicPr>
          <p:cNvPr id="15" name="Picture 14">
            <a:extLst>
              <a:ext uri="{FF2B5EF4-FFF2-40B4-BE49-F238E27FC236}">
                <a16:creationId xmlns:a16="http://schemas.microsoft.com/office/drawing/2014/main" id="{2A839A15-481E-25AF-DA9A-1EA51D14EE93}"/>
              </a:ext>
            </a:extLst>
          </p:cNvPr>
          <p:cNvPicPr>
            <a:picLocks noChangeAspect="1"/>
          </p:cNvPicPr>
          <p:nvPr/>
        </p:nvPicPr>
        <p:blipFill>
          <a:blip r:embed="rId3"/>
          <a:stretch>
            <a:fillRect/>
          </a:stretch>
        </p:blipFill>
        <p:spPr>
          <a:xfrm>
            <a:off x="169539" y="2125842"/>
            <a:ext cx="8117419" cy="2930720"/>
          </a:xfrm>
          <a:prstGeom prst="rect">
            <a:avLst/>
          </a:prstGeom>
        </p:spPr>
      </p:pic>
      <p:sp>
        <p:nvSpPr>
          <p:cNvPr id="16" name="Rectangle 15">
            <a:extLst>
              <a:ext uri="{FF2B5EF4-FFF2-40B4-BE49-F238E27FC236}">
                <a16:creationId xmlns:a16="http://schemas.microsoft.com/office/drawing/2014/main" id="{94C64562-D99B-473A-34C0-C18E0FA04D2C}"/>
              </a:ext>
            </a:extLst>
          </p:cNvPr>
          <p:cNvSpPr/>
          <p:nvPr/>
        </p:nvSpPr>
        <p:spPr>
          <a:xfrm>
            <a:off x="7937745" y="1112930"/>
            <a:ext cx="287676" cy="2850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70B200CF-6200-6E81-4580-F0999826D486}"/>
              </a:ext>
            </a:extLst>
          </p:cNvPr>
          <p:cNvCxnSpPr>
            <a:cxnSpLocks/>
            <a:stCxn id="16" idx="2"/>
            <a:endCxn id="17" idx="0"/>
          </p:cNvCxnSpPr>
          <p:nvPr/>
        </p:nvCxnSpPr>
        <p:spPr>
          <a:xfrm rot="5400000">
            <a:off x="7146313" y="955350"/>
            <a:ext cx="492625" cy="1377916"/>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E02F145-1184-EAF2-9D20-761E0AB9BBC9}"/>
              </a:ext>
            </a:extLst>
          </p:cNvPr>
          <p:cNvSpPr txBox="1"/>
          <p:nvPr/>
        </p:nvSpPr>
        <p:spPr>
          <a:xfrm>
            <a:off x="7707422" y="1022257"/>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3C36148-FC8A-769A-8F75-424BAD17434A}"/>
              </a:ext>
            </a:extLst>
          </p:cNvPr>
          <p:cNvPicPr>
            <a:picLocks noChangeAspect="1"/>
          </p:cNvPicPr>
          <p:nvPr/>
        </p:nvPicPr>
        <p:blipFill>
          <a:blip r:embed="rId4"/>
          <a:stretch>
            <a:fillRect/>
          </a:stretch>
        </p:blipFill>
        <p:spPr>
          <a:xfrm>
            <a:off x="5120377" y="1902325"/>
            <a:ext cx="3132553" cy="4107125"/>
          </a:xfrm>
          <a:prstGeom prst="rect">
            <a:avLst/>
          </a:prstGeom>
        </p:spPr>
      </p:pic>
      <p:sp>
        <p:nvSpPr>
          <p:cNvPr id="17" name="Rectangle 16">
            <a:extLst>
              <a:ext uri="{FF2B5EF4-FFF2-40B4-BE49-F238E27FC236}">
                <a16:creationId xmlns:a16="http://schemas.microsoft.com/office/drawing/2014/main" id="{0851F820-87B9-CD78-74C3-3A3A9FD3A4FD}"/>
              </a:ext>
            </a:extLst>
          </p:cNvPr>
          <p:cNvSpPr/>
          <p:nvPr/>
        </p:nvSpPr>
        <p:spPr>
          <a:xfrm>
            <a:off x="5120377" y="1890621"/>
            <a:ext cx="3166580" cy="42434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E87A9BF-E0DB-DC6E-C9DB-0B90F76FFC99}"/>
              </a:ext>
            </a:extLst>
          </p:cNvPr>
          <p:cNvSpPr txBox="1"/>
          <p:nvPr/>
        </p:nvSpPr>
        <p:spPr>
          <a:xfrm>
            <a:off x="6350483" y="1487859"/>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471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E74540-F010-E357-DEC5-62D5210A1105}"/>
              </a:ext>
            </a:extLst>
          </p:cNvPr>
          <p:cNvPicPr>
            <a:picLocks noChangeAspect="1"/>
          </p:cNvPicPr>
          <p:nvPr/>
        </p:nvPicPr>
        <p:blipFill>
          <a:blip r:embed="rId3"/>
          <a:stretch>
            <a:fillRect/>
          </a:stretch>
        </p:blipFill>
        <p:spPr>
          <a:xfrm>
            <a:off x="217894" y="1079500"/>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Παύση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p:txBody>
      </p:sp>
      <p:pic>
        <p:nvPicPr>
          <p:cNvPr id="9" name="Picture 8">
            <a:extLst>
              <a:ext uri="{FF2B5EF4-FFF2-40B4-BE49-F238E27FC236}">
                <a16:creationId xmlns:a16="http://schemas.microsoft.com/office/drawing/2014/main" id="{FB7CF1DC-167D-0A22-CA15-B022BC36C00E}"/>
              </a:ext>
            </a:extLst>
          </p:cNvPr>
          <p:cNvPicPr>
            <a:picLocks noChangeAspect="1"/>
          </p:cNvPicPr>
          <p:nvPr/>
        </p:nvPicPr>
        <p:blipFill>
          <a:blip r:embed="rId5"/>
          <a:stretch>
            <a:fillRect/>
          </a:stretch>
        </p:blipFill>
        <p:spPr>
          <a:xfrm>
            <a:off x="2295818" y="3038436"/>
            <a:ext cx="3663607" cy="2409714"/>
          </a:xfrm>
          <a:prstGeom prst="rect">
            <a:avLst/>
          </a:prstGeom>
          <a:ln>
            <a:solidFill>
              <a:srgbClr val="FF0000"/>
            </a:solidFill>
            <a:prstDash val="dash"/>
          </a:ln>
        </p:spPr>
      </p:pic>
      <p:sp>
        <p:nvSpPr>
          <p:cNvPr id="10" name="Rectangle 9">
            <a:extLst>
              <a:ext uri="{FF2B5EF4-FFF2-40B4-BE49-F238E27FC236}">
                <a16:creationId xmlns:a16="http://schemas.microsoft.com/office/drawing/2014/main" id="{ADA5E69C-E6A5-124A-BF6A-33013D5EF3C7}"/>
              </a:ext>
            </a:extLst>
          </p:cNvPr>
          <p:cNvSpPr/>
          <p:nvPr/>
        </p:nvSpPr>
        <p:spPr>
          <a:xfrm>
            <a:off x="4851557" y="150244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stCxn id="10" idx="2"/>
            <a:endCxn id="9" idx="0"/>
          </p:cNvCxnSpPr>
          <p:nvPr/>
        </p:nvCxnSpPr>
        <p:spPr>
          <a:xfrm rot="5400000">
            <a:off x="3940840" y="1849328"/>
            <a:ext cx="1375891" cy="10023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94C3C318-2890-154C-81BF-B99DD70A3563}"/>
              </a:ext>
            </a:extLst>
          </p:cNvPr>
          <p:cNvSpPr/>
          <p:nvPr/>
        </p:nvSpPr>
        <p:spPr>
          <a:xfrm>
            <a:off x="2412713" y="4371314"/>
            <a:ext cx="478270" cy="1958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617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38AF1-978D-2ACF-8C60-008AB7F3C26E}"/>
              </a:ext>
            </a:extLst>
          </p:cNvPr>
          <p:cNvPicPr>
            <a:picLocks noChangeAspect="1"/>
          </p:cNvPicPr>
          <p:nvPr/>
        </p:nvPicPr>
        <p:blipFill>
          <a:blip r:embed="rId3"/>
          <a:stretch>
            <a:fillRect/>
          </a:stretch>
        </p:blipFill>
        <p:spPr>
          <a:xfrm>
            <a:off x="262081" y="1171722"/>
            <a:ext cx="7862744" cy="29114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Διακοπή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a:p>
            <a:pPr algn="l" rtl="0">
              <a:buClr>
                <a:srgbClr val="F15822"/>
              </a:buClr>
            </a:pPr>
            <a:endParaRPr lang="en-US" sz="1200" dirty="0"/>
          </a:p>
          <a:p>
            <a:pPr algn="l" rtl="0">
              <a:buClr>
                <a:srgbClr val="F15822"/>
              </a:buClr>
            </a:pPr>
            <a:endParaRPr lang="it-IT" sz="1200" dirty="0"/>
          </a:p>
        </p:txBody>
      </p:sp>
      <p:pic>
        <p:nvPicPr>
          <p:cNvPr id="7" name="Picture 6">
            <a:extLst>
              <a:ext uri="{FF2B5EF4-FFF2-40B4-BE49-F238E27FC236}">
                <a16:creationId xmlns:a16="http://schemas.microsoft.com/office/drawing/2014/main" id="{BDE6A014-A48E-C586-B546-23E32140B467}"/>
              </a:ext>
            </a:extLst>
          </p:cNvPr>
          <p:cNvPicPr>
            <a:picLocks noChangeAspect="1"/>
          </p:cNvPicPr>
          <p:nvPr/>
        </p:nvPicPr>
        <p:blipFill>
          <a:blip r:embed="rId5"/>
          <a:stretch>
            <a:fillRect/>
          </a:stretch>
        </p:blipFill>
        <p:spPr>
          <a:xfrm>
            <a:off x="2295818" y="3038436"/>
            <a:ext cx="3663607" cy="2409714"/>
          </a:xfrm>
          <a:prstGeom prst="rect">
            <a:avLst/>
          </a:prstGeom>
          <a:ln>
            <a:solidFill>
              <a:srgbClr val="FF0000"/>
            </a:solidFill>
            <a:prstDash val="dash"/>
          </a:ln>
        </p:spPr>
      </p:pic>
      <p:sp>
        <p:nvSpPr>
          <p:cNvPr id="8" name="Rectangle 7">
            <a:extLst>
              <a:ext uri="{FF2B5EF4-FFF2-40B4-BE49-F238E27FC236}">
                <a16:creationId xmlns:a16="http://schemas.microsoft.com/office/drawing/2014/main" id="{5BB0D41B-C415-2E15-18D1-359E071B8C47}"/>
              </a:ext>
            </a:extLst>
          </p:cNvPr>
          <p:cNvSpPr/>
          <p:nvPr/>
        </p:nvSpPr>
        <p:spPr>
          <a:xfrm>
            <a:off x="4848226" y="1571625"/>
            <a:ext cx="608734" cy="261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a:endCxn id="7" idx="0"/>
          </p:cNvCxnSpPr>
          <p:nvPr/>
        </p:nvCxnSpPr>
        <p:spPr>
          <a:xfrm rot="5400000">
            <a:off x="4037683" y="1923526"/>
            <a:ext cx="1204850" cy="10249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435BEA5-DEA7-E5A9-2103-3D67131659C4}"/>
              </a:ext>
            </a:extLst>
          </p:cNvPr>
          <p:cNvSpPr/>
          <p:nvPr/>
        </p:nvSpPr>
        <p:spPr>
          <a:xfrm>
            <a:off x="2966894" y="4335581"/>
            <a:ext cx="1143287" cy="199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43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B5351B-BD72-FAD0-C057-4DAAA14D3F29}"/>
              </a:ext>
            </a:extLst>
          </p:cNvPr>
          <p:cNvPicPr>
            <a:picLocks noChangeAspect="1"/>
          </p:cNvPicPr>
          <p:nvPr/>
        </p:nvPicPr>
        <p:blipFill>
          <a:blip r:embed="rId3"/>
          <a:stretch>
            <a:fillRect/>
          </a:stretch>
        </p:blipFill>
        <p:spPr>
          <a:xfrm>
            <a:off x="268930" y="1361305"/>
            <a:ext cx="7827530" cy="23931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Νέο Άνοιγμα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rtl="0">
              <a:buClr>
                <a:srgbClr val="F15822"/>
              </a:buClr>
              <a:buFont typeface="+mj-lt"/>
              <a:buAutoNum type="arabicPeriod"/>
            </a:pPr>
            <a:r>
              <a:rPr lang="it-IT" sz="1200" dirty="0"/>
              <a:t>Κάντε κλικ στ</a:t>
            </a:r>
            <a:r>
              <a:rPr lang="el-GR" sz="1200" dirty="0" err="1"/>
              <a:t>ις</a:t>
            </a:r>
            <a:r>
              <a:rPr lang="el-GR" sz="1200" dirty="0"/>
              <a:t> τρεις τελείες</a:t>
            </a:r>
            <a:r>
              <a:rPr lang="it-IT" sz="1200" dirty="0"/>
              <a:t> •••</a:t>
            </a:r>
          </a:p>
          <a:p>
            <a:pPr marL="228600" indent="-228600" algn="just" rtl="0">
              <a:buClr>
                <a:srgbClr val="F15822"/>
              </a:buClr>
              <a:buFont typeface="+mj-lt"/>
              <a:buAutoNum type="arabicPeriod"/>
            </a:pPr>
            <a:r>
              <a:rPr lang="el-GR" sz="1200" dirty="0"/>
              <a:t>Επιλέξτε </a:t>
            </a:r>
            <a:r>
              <a:rPr lang="it-IT" sz="1200" b="1" dirty="0"/>
              <a:t>Επιλογές </a:t>
            </a:r>
            <a:r>
              <a:rPr lang="el-GR" sz="1200" b="1" dirty="0"/>
              <a:t>διαγωνισμού</a:t>
            </a:r>
          </a:p>
          <a:p>
            <a:pPr marL="228600" indent="-228600" algn="just" rtl="0">
              <a:buClr>
                <a:srgbClr val="F15822"/>
              </a:buClr>
              <a:buFont typeface="+mj-lt"/>
              <a:buAutoNum type="arabicPeriod"/>
            </a:pPr>
            <a:r>
              <a:rPr lang="el-GR" sz="1200" dirty="0"/>
              <a:t>Κάντε</a:t>
            </a:r>
            <a:r>
              <a:rPr lang="el-GR" sz="1200" b="1" dirty="0"/>
              <a:t> </a:t>
            </a:r>
            <a:r>
              <a:rPr lang="it-IT" sz="1200" dirty="0"/>
              <a:t>Κλικ</a:t>
            </a:r>
            <a:r>
              <a:rPr lang="el-GR" sz="1200" dirty="0"/>
              <a:t> στην ένδειξη </a:t>
            </a:r>
            <a:r>
              <a:rPr lang="el-GR" sz="1200" b="1" dirty="0"/>
              <a:t>Νέο άνοιγμα διαγωνισμού</a:t>
            </a:r>
            <a:r>
              <a:rPr lang="el-GR" sz="1200" dirty="0"/>
              <a:t>.</a:t>
            </a:r>
          </a:p>
          <a:p>
            <a:pPr marL="228600" indent="-228600" algn="just" rtl="0">
              <a:buClr>
                <a:srgbClr val="F15822"/>
              </a:buClr>
              <a:buFont typeface="+mj-lt"/>
              <a:buAutoNum type="arabicPeriod"/>
            </a:pPr>
            <a:r>
              <a:rPr lang="it-IT" sz="1200" dirty="0"/>
              <a:t>Ορίστε </a:t>
            </a:r>
            <a:r>
              <a:rPr lang="el-GR" sz="1200" dirty="0"/>
              <a:t>μια νέα διάρκεια ή συγκεκριμένη ημερομηνία λήξης </a:t>
            </a:r>
            <a:r>
              <a:rPr lang="it-IT" sz="1200" dirty="0"/>
              <a:t>και κάντε κλικ </a:t>
            </a:r>
            <a:r>
              <a:rPr lang="el-GR" sz="1200" dirty="0"/>
              <a:t>στην επιλογή </a:t>
            </a:r>
            <a:r>
              <a:rPr lang="el-GR" sz="1200" b="1" dirty="0"/>
              <a:t>Αποστολή για έγκριση</a:t>
            </a:r>
            <a:r>
              <a:rPr lang="el-GR" sz="1200" dirty="0"/>
              <a:t>. </a:t>
            </a:r>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p:txBody>
      </p:sp>
      <p:sp>
        <p:nvSpPr>
          <p:cNvPr id="7" name="Rectangle 6">
            <a:extLst>
              <a:ext uri="{FF2B5EF4-FFF2-40B4-BE49-F238E27FC236}">
                <a16:creationId xmlns:a16="http://schemas.microsoft.com/office/drawing/2014/main" id="{78262D4D-FF30-9B63-DC11-F375195B950C}"/>
              </a:ext>
            </a:extLst>
          </p:cNvPr>
          <p:cNvSpPr/>
          <p:nvPr/>
        </p:nvSpPr>
        <p:spPr>
          <a:xfrm>
            <a:off x="7875905" y="1387046"/>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0DFE7-478A-2B1A-64B4-BFB816A59A78}"/>
              </a:ext>
            </a:extLst>
          </p:cNvPr>
          <p:cNvSpPr/>
          <p:nvPr/>
        </p:nvSpPr>
        <p:spPr>
          <a:xfrm>
            <a:off x="7071941" y="1583513"/>
            <a:ext cx="978170"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ctor: Elbow 9">
            <a:extLst>
              <a:ext uri="{FF2B5EF4-FFF2-40B4-BE49-F238E27FC236}">
                <a16:creationId xmlns:a16="http://schemas.microsoft.com/office/drawing/2014/main" id="{104F05EA-E0F5-BEF2-0029-9E560F76FB27}"/>
              </a:ext>
            </a:extLst>
          </p:cNvPr>
          <p:cNvCxnSpPr>
            <a:cxnSpLocks/>
            <a:stCxn id="11" idx="1"/>
            <a:endCxn id="14" idx="0"/>
          </p:cNvCxnSpPr>
          <p:nvPr/>
        </p:nvCxnSpPr>
        <p:spPr>
          <a:xfrm rot="10800000" flipV="1">
            <a:off x="2830321" y="2024601"/>
            <a:ext cx="3233071" cy="103934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64360C4E-5756-124E-7392-B8E7E999F186}"/>
              </a:ext>
            </a:extLst>
          </p:cNvPr>
          <p:cNvSpPr>
            <a:spLocks noChangeAspect="1"/>
          </p:cNvSpPr>
          <p:nvPr/>
        </p:nvSpPr>
        <p:spPr bwMode="gray">
          <a:xfrm>
            <a:off x="7980259" y="12686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Oval 23">
            <a:extLst>
              <a:ext uri="{FF2B5EF4-FFF2-40B4-BE49-F238E27FC236}">
                <a16:creationId xmlns:a16="http://schemas.microsoft.com/office/drawing/2014/main" id="{42CC1EF9-AE47-4535-5668-385764EE74FA}"/>
              </a:ext>
            </a:extLst>
          </p:cNvPr>
          <p:cNvSpPr>
            <a:spLocks noChangeAspect="1"/>
          </p:cNvSpPr>
          <p:nvPr/>
        </p:nvSpPr>
        <p:spPr bwMode="gray">
          <a:xfrm>
            <a:off x="7996397" y="15750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Rectangle 4">
            <a:extLst>
              <a:ext uri="{FF2B5EF4-FFF2-40B4-BE49-F238E27FC236}">
                <a16:creationId xmlns:a16="http://schemas.microsoft.com/office/drawing/2014/main" id="{0F6D75C4-1D63-7B0E-0EB1-AA2773C96B99}"/>
              </a:ext>
            </a:extLst>
          </p:cNvPr>
          <p:cNvSpPr/>
          <p:nvPr/>
        </p:nvSpPr>
        <p:spPr>
          <a:xfrm>
            <a:off x="304651" y="1190703"/>
            <a:ext cx="1173629" cy="2137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88F70BB-CCF4-1E44-3D4C-EFB9B459EADF}"/>
              </a:ext>
            </a:extLst>
          </p:cNvPr>
          <p:cNvPicPr>
            <a:picLocks noChangeAspect="1"/>
          </p:cNvPicPr>
          <p:nvPr/>
        </p:nvPicPr>
        <p:blipFill>
          <a:blip r:embed="rId5"/>
          <a:stretch>
            <a:fillRect/>
          </a:stretch>
        </p:blipFill>
        <p:spPr>
          <a:xfrm>
            <a:off x="872932" y="3063941"/>
            <a:ext cx="3914775" cy="2076450"/>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15AA580A-A930-C8EA-C3C1-ED1276C964DA}"/>
              </a:ext>
            </a:extLst>
          </p:cNvPr>
          <p:cNvSpPr/>
          <p:nvPr/>
        </p:nvSpPr>
        <p:spPr>
          <a:xfrm>
            <a:off x="2406455" y="4723475"/>
            <a:ext cx="1547478" cy="3734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A454068D-9876-B2A7-5C97-A48A98D17402}"/>
              </a:ext>
            </a:extLst>
          </p:cNvPr>
          <p:cNvSpPr>
            <a:spLocks noChangeAspect="1"/>
          </p:cNvSpPr>
          <p:nvPr/>
        </p:nvSpPr>
        <p:spPr bwMode="gray">
          <a:xfrm>
            <a:off x="2338562" y="465522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id="{1B5DA19A-328C-722A-6278-41810E0E9D03}"/>
              </a:ext>
            </a:extLst>
          </p:cNvPr>
          <p:cNvPicPr>
            <a:picLocks noChangeAspect="1"/>
          </p:cNvPicPr>
          <p:nvPr/>
        </p:nvPicPr>
        <p:blipFill>
          <a:blip r:embed="rId6"/>
          <a:stretch>
            <a:fillRect/>
          </a:stretch>
        </p:blipFill>
        <p:spPr>
          <a:xfrm>
            <a:off x="6099113" y="1631950"/>
            <a:ext cx="918501" cy="969957"/>
          </a:xfrm>
          <a:prstGeom prst="rect">
            <a:avLst/>
          </a:prstGeom>
        </p:spPr>
      </p:pic>
      <p:sp>
        <p:nvSpPr>
          <p:cNvPr id="11" name="Rectangle 10">
            <a:extLst>
              <a:ext uri="{FF2B5EF4-FFF2-40B4-BE49-F238E27FC236}">
                <a16:creationId xmlns:a16="http://schemas.microsoft.com/office/drawing/2014/main" id="{61F2ABBD-C21D-7FCD-AE52-799D246E0E9D}"/>
              </a:ext>
            </a:extLst>
          </p:cNvPr>
          <p:cNvSpPr/>
          <p:nvPr/>
        </p:nvSpPr>
        <p:spPr>
          <a:xfrm>
            <a:off x="6063391" y="1934652"/>
            <a:ext cx="847727" cy="1798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4E87DFF-25C0-BF48-B383-513309A41E6C}"/>
              </a:ext>
            </a:extLst>
          </p:cNvPr>
          <p:cNvSpPr>
            <a:spLocks noChangeAspect="1"/>
          </p:cNvSpPr>
          <p:nvPr/>
        </p:nvSpPr>
        <p:spPr bwMode="gray">
          <a:xfrm>
            <a:off x="5974026" y="18714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697343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egnaposto testo 8">
            <a:extLst>
              <a:ext uri="{FF2B5EF4-FFF2-40B4-BE49-F238E27FC236}">
                <a16:creationId xmlns:a16="http://schemas.microsoft.com/office/drawing/2014/main" id="{0263F02D-BEF1-10BC-7B68-99C4CADA951A}"/>
              </a:ext>
            </a:extLst>
          </p:cNvPr>
          <p:cNvSpPr>
            <a:spLocks noGrp="1"/>
          </p:cNvSpPr>
          <p:nvPr>
            <p:ph type="body" sz="quarter" idx="10"/>
          </p:nvPr>
        </p:nvSpPr>
        <p:spPr>
          <a:xfrm>
            <a:off x="289968" y="1201793"/>
            <a:ext cx="1209600" cy="496800"/>
          </a:xfrm>
        </p:spPr>
        <p:txBody>
          <a:bodyPr/>
          <a:lstStyle/>
          <a:p>
            <a:r>
              <a:rPr lang="en-US"/>
              <a:t>4</a:t>
            </a:r>
          </a:p>
        </p:txBody>
      </p:sp>
      <p:sp>
        <p:nvSpPr>
          <p:cNvPr id="56" name="Text Placeholder 2">
            <a:extLst>
              <a:ext uri="{FF2B5EF4-FFF2-40B4-BE49-F238E27FC236}">
                <a16:creationId xmlns:a16="http://schemas.microsoft.com/office/drawing/2014/main" id="{4956DA9B-ABAA-6F50-A4D1-0CE31429CC2F}"/>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57" name="Text Placeholder 3">
            <a:extLst>
              <a:ext uri="{FF2B5EF4-FFF2-40B4-BE49-F238E27FC236}">
                <a16:creationId xmlns:a16="http://schemas.microsoft.com/office/drawing/2014/main" id="{08A5A0AC-0D4E-3537-12C5-CCC2A860FE84}"/>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58" name="Text Placeholder 4">
            <a:extLst>
              <a:ext uri="{FF2B5EF4-FFF2-40B4-BE49-F238E27FC236}">
                <a16:creationId xmlns:a16="http://schemas.microsoft.com/office/drawing/2014/main" id="{80CC14C4-6CF2-B0C4-09A4-3669F5AA11DE}"/>
              </a:ext>
            </a:extLst>
          </p:cNvPr>
          <p:cNvSpPr>
            <a:spLocks noGrp="1"/>
          </p:cNvSpPr>
          <p:nvPr>
            <p:ph type="body" sz="quarter" idx="17"/>
          </p:nvPr>
        </p:nvSpPr>
        <p:spPr>
          <a:xfrm>
            <a:off x="2206848" y="1880876"/>
            <a:ext cx="7232720" cy="460911"/>
          </a:xfrm>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59" name="Text Placeholder 5">
            <a:extLst>
              <a:ext uri="{FF2B5EF4-FFF2-40B4-BE49-F238E27FC236}">
                <a16:creationId xmlns:a16="http://schemas.microsoft.com/office/drawing/2014/main" id="{5E5682B7-B9B5-2E3E-FB32-965E835005F7}"/>
              </a:ext>
            </a:extLst>
          </p:cNvPr>
          <p:cNvSpPr>
            <a:spLocks noGrp="1"/>
          </p:cNvSpPr>
          <p:nvPr>
            <p:ph type="body" sz="quarter" idx="18"/>
          </p:nvPr>
        </p:nvSpPr>
        <p:spPr>
          <a:xfrm>
            <a:off x="2206848" y="2508960"/>
            <a:ext cx="7232720" cy="460911"/>
          </a:xfrm>
        </p:spPr>
        <p:txBody>
          <a:bodyPr>
            <a:normAutofit/>
          </a:bodyPr>
          <a:lstStyle/>
          <a:p>
            <a:pPr algn="l"/>
            <a:r>
              <a:rPr lang="el-GR" sz="2000"/>
              <a:t>Ρυθμίσεις Διαγωνισμού</a:t>
            </a:r>
            <a:endParaRPr lang="en-US" sz="2000"/>
          </a:p>
        </p:txBody>
      </p:sp>
      <p:sp>
        <p:nvSpPr>
          <p:cNvPr id="60" name="Text Placeholder 7">
            <a:extLst>
              <a:ext uri="{FF2B5EF4-FFF2-40B4-BE49-F238E27FC236}">
                <a16:creationId xmlns:a16="http://schemas.microsoft.com/office/drawing/2014/main" id="{F267804A-1DD3-12A2-2AB4-FAAE25EDDB77}"/>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61" name="Text Placeholder 24">
            <a:extLst>
              <a:ext uri="{FF2B5EF4-FFF2-40B4-BE49-F238E27FC236}">
                <a16:creationId xmlns:a16="http://schemas.microsoft.com/office/drawing/2014/main" id="{7D96A430-9667-40D3-C284-8FF44ADD4E00}"/>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25">
            <a:extLst>
              <a:ext uri="{FF2B5EF4-FFF2-40B4-BE49-F238E27FC236}">
                <a16:creationId xmlns:a16="http://schemas.microsoft.com/office/drawing/2014/main" id="{7A068007-2052-65E0-9FA1-4B46133C140B}"/>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Text Placeholder 3">
            <a:extLst>
              <a:ext uri="{FF2B5EF4-FFF2-40B4-BE49-F238E27FC236}">
                <a16:creationId xmlns:a16="http://schemas.microsoft.com/office/drawing/2014/main" id="{2A021E1B-18C3-0728-6138-0A01BBFAADD8}"/>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Text Placeholder 7">
            <a:extLst>
              <a:ext uri="{FF2B5EF4-FFF2-40B4-BE49-F238E27FC236}">
                <a16:creationId xmlns:a16="http://schemas.microsoft.com/office/drawing/2014/main" id="{61BD5B78-29E8-14A3-4B90-65E049B7AF2E}"/>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65" name="Text Placeholder 5">
            <a:extLst>
              <a:ext uri="{FF2B5EF4-FFF2-40B4-BE49-F238E27FC236}">
                <a16:creationId xmlns:a16="http://schemas.microsoft.com/office/drawing/2014/main" id="{4156A2D2-C8D4-3E83-C00B-7F62C6710B7A}"/>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Text Placeholder 7">
            <a:extLst>
              <a:ext uri="{FF2B5EF4-FFF2-40B4-BE49-F238E27FC236}">
                <a16:creationId xmlns:a16="http://schemas.microsoft.com/office/drawing/2014/main" id="{B4AFAE80-93D5-A062-B15F-119947CE28A5}"/>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67" name="Text Placeholder 4">
            <a:extLst>
              <a:ext uri="{FF2B5EF4-FFF2-40B4-BE49-F238E27FC236}">
                <a16:creationId xmlns:a16="http://schemas.microsoft.com/office/drawing/2014/main" id="{1D5C6BD0-8C04-B37F-A945-1B326F696488}"/>
              </a:ext>
            </a:extLst>
          </p:cNvPr>
          <p:cNvSpPr txBox="1">
            <a:spLocks/>
          </p:cNvSpPr>
          <p:nvPr/>
        </p:nvSpPr>
        <p:spPr>
          <a:xfrm>
            <a:off x="2215557" y="3132500"/>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68" name="Text Placeholder 3">
            <a:extLst>
              <a:ext uri="{FF2B5EF4-FFF2-40B4-BE49-F238E27FC236}">
                <a16:creationId xmlns:a16="http://schemas.microsoft.com/office/drawing/2014/main" id="{9CB6BDDD-5C01-FBA3-9072-E20F0147CED8}"/>
              </a:ext>
            </a:extLst>
          </p:cNvPr>
          <p:cNvSpPr txBox="1">
            <a:spLocks/>
          </p:cNvSpPr>
          <p:nvPr/>
        </p:nvSpPr>
        <p:spPr>
          <a:xfrm>
            <a:off x="1570548" y="3132501"/>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Text Placeholder 4">
            <a:extLst>
              <a:ext uri="{FF2B5EF4-FFF2-40B4-BE49-F238E27FC236}">
                <a16:creationId xmlns:a16="http://schemas.microsoft.com/office/drawing/2014/main" id="{8B455293-3B00-3AC5-249C-EC704DF8AAE4}"/>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Text Placeholder 5">
            <a:extLst>
              <a:ext uri="{FF2B5EF4-FFF2-40B4-BE49-F238E27FC236}">
                <a16:creationId xmlns:a16="http://schemas.microsoft.com/office/drawing/2014/main" id="{E1C74180-D42D-B819-1478-E80DB1B21E9F}"/>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Text Placeholder 4">
            <a:extLst>
              <a:ext uri="{FF2B5EF4-FFF2-40B4-BE49-F238E27FC236}">
                <a16:creationId xmlns:a16="http://schemas.microsoft.com/office/drawing/2014/main" id="{D335951E-9B65-F13E-21E9-BF31E44CCE9A}"/>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4212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77BF68-527E-F553-950D-8E5010C4A6F5}"/>
              </a:ext>
            </a:extLst>
          </p:cNvPr>
          <p:cNvPicPr>
            <a:picLocks noChangeAspect="1"/>
          </p:cNvPicPr>
          <p:nvPr/>
        </p:nvPicPr>
        <p:blipFill>
          <a:blip r:embed="rId3"/>
          <a:stretch>
            <a:fillRect/>
          </a:stretch>
        </p:blipFill>
        <p:spPr>
          <a:xfrm>
            <a:off x="180407" y="4286725"/>
            <a:ext cx="8009137" cy="1394893"/>
          </a:xfrm>
          <a:prstGeom prst="rect">
            <a:avLst/>
          </a:prstGeom>
          <a:ln>
            <a:solidFill>
              <a:srgbClr val="FF0000"/>
            </a:solidFill>
          </a:ln>
        </p:spPr>
      </p:pic>
      <p:pic>
        <p:nvPicPr>
          <p:cNvPr id="5" name="Picture 4">
            <a:extLst>
              <a:ext uri="{FF2B5EF4-FFF2-40B4-BE49-F238E27FC236}">
                <a16:creationId xmlns:a16="http://schemas.microsoft.com/office/drawing/2014/main" id="{06AC4E1F-D41A-BE3D-1311-99865A9E131E}"/>
              </a:ext>
            </a:extLst>
          </p:cNvPr>
          <p:cNvPicPr>
            <a:picLocks noChangeAspect="1"/>
          </p:cNvPicPr>
          <p:nvPr/>
        </p:nvPicPr>
        <p:blipFill>
          <a:blip r:embed="rId4"/>
          <a:stretch>
            <a:fillRect/>
          </a:stretch>
        </p:blipFill>
        <p:spPr>
          <a:xfrm>
            <a:off x="190687" y="1109998"/>
            <a:ext cx="8009137" cy="242846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επιλέξει να αποκλείσει την ανταλλαγή μηνυμάτων (μεταξύ αγοραστή και προμηθευτή) τροποποιώντας τους κανόνες διαγωνισμού. Μόλις απενεργοποιηθεί ο πίνακας μηνυμάτων, ο προμηθευτής δεν θα μπορεί πλέον να στέλνει μηνύματα στον υπεύθυνο αγοραστή.</a:t>
            </a:r>
          </a:p>
          <a:p>
            <a:pPr algn="just">
              <a:buClr>
                <a:srgbClr val="F15822"/>
              </a:buClr>
            </a:pPr>
            <a:r>
              <a:rPr lang="el-GR" dirty="0"/>
              <a:t>Για να το κάνετε αυτό:</a:t>
            </a:r>
          </a:p>
          <a:p>
            <a:pPr marL="342900" indent="-342900" algn="just">
              <a:buClr>
                <a:srgbClr val="F15822"/>
              </a:buClr>
              <a:buFont typeface="+mj-lt"/>
              <a:buAutoNum type="arabicPeriod"/>
            </a:pPr>
            <a:r>
              <a:rPr lang="el-GR" dirty="0"/>
              <a:t>Κάντε κλικ στις τρεις τελείες στην επάνω δεξιά γωνία της σελίδας του διαγωνισμού,</a:t>
            </a:r>
          </a:p>
          <a:p>
            <a:pPr marL="342900" indent="-342900" algn="just">
              <a:buClr>
                <a:srgbClr val="F15822"/>
              </a:buClr>
              <a:buFont typeface="+mj-lt"/>
              <a:buAutoNum type="arabicPeriod"/>
            </a:pPr>
            <a:r>
              <a:rPr lang="el-GR" dirty="0"/>
              <a:t>Μεταβείτε στις </a:t>
            </a:r>
            <a:r>
              <a:rPr lang="el-GR" b="1" dirty="0"/>
              <a:t>Επιλογές Διαγωνισμού</a:t>
            </a:r>
            <a:r>
              <a:rPr lang="el-GR" dirty="0"/>
              <a:t>,</a:t>
            </a:r>
          </a:p>
          <a:p>
            <a:pPr marL="342900" indent="-342900" algn="just">
              <a:buClr>
                <a:srgbClr val="F15822"/>
              </a:buClr>
              <a:buFont typeface="+mj-lt"/>
              <a:buAutoNum type="arabicPeriod"/>
            </a:pPr>
            <a:r>
              <a:rPr lang="el-GR" dirty="0"/>
              <a:t>Κάντε κλικ στην επιλογή </a:t>
            </a:r>
            <a:r>
              <a:rPr lang="el-GR" b="1" dirty="0"/>
              <a:t>Επεξεργασία Διαγωνισμού</a:t>
            </a:r>
            <a:endParaRPr lang="en-US" b="1" dirty="0"/>
          </a:p>
          <a:p>
            <a:pPr algn="just">
              <a:buClr>
                <a:srgbClr val="F15822"/>
              </a:buClr>
            </a:pPr>
            <a:r>
              <a:rPr lang="el-GR" b="1" i="1" dirty="0">
                <a:solidFill>
                  <a:srgbClr val="FF0000"/>
                </a:solidFill>
              </a:rPr>
              <a:t>Σημείωση: </a:t>
            </a:r>
            <a:r>
              <a:rPr lang="el-GR" i="1" dirty="0">
                <a:solidFill>
                  <a:srgbClr val="FF0000"/>
                </a:solidFill>
              </a:rPr>
              <a:t>Καθώς ο διαγωνισμός θα είναι </a:t>
            </a:r>
            <a:r>
              <a:rPr lang="el-GR" i="1" dirty="0" err="1">
                <a:solidFill>
                  <a:srgbClr val="FF0000"/>
                </a:solidFill>
              </a:rPr>
              <a:t>υπο</a:t>
            </a:r>
            <a:r>
              <a:rPr lang="el-GR" i="1" dirty="0">
                <a:solidFill>
                  <a:srgbClr val="FF0000"/>
                </a:solidFill>
              </a:rPr>
              <a:t> επεξεργασία, θα περάσει σε κατάσταση </a:t>
            </a:r>
            <a:r>
              <a:rPr lang="el-GR" b="1" i="1" dirty="0">
                <a:solidFill>
                  <a:srgbClr val="FF0000"/>
                </a:solidFill>
              </a:rPr>
              <a:t>Πρόχειρος </a:t>
            </a:r>
            <a:r>
              <a:rPr lang="el-GR" i="1" dirty="0">
                <a:solidFill>
                  <a:srgbClr val="FF0000"/>
                </a:solidFill>
              </a:rPr>
              <a:t>(όπως φαίνεται στην εικόνα). </a:t>
            </a:r>
          </a:p>
          <a:p>
            <a:pPr algn="just">
              <a:buClr>
                <a:srgbClr val="F15822"/>
              </a:buClr>
            </a:pPr>
            <a:r>
              <a:rPr lang="el-GR" i="1" dirty="0">
                <a:solidFill>
                  <a:srgbClr val="FF0000"/>
                </a:solidFill>
              </a:rPr>
              <a:t>Για την αλλαγή απαιτείται έγκριση από τα μέλη της ομάδας </a:t>
            </a:r>
            <a:r>
              <a:rPr lang="en-US" i="1" dirty="0" err="1">
                <a:solidFill>
                  <a:srgbClr val="FF0000"/>
                </a:solidFill>
              </a:rPr>
              <a:t>Εγκρίνοντες</a:t>
            </a:r>
            <a:r>
              <a:rPr lang="en-US" i="1" dirty="0">
                <a:solidFill>
                  <a:srgbClr val="FF0000"/>
                </a:solidFill>
              </a:rPr>
              <a:t> </a:t>
            </a:r>
            <a:r>
              <a:rPr lang="en-US" i="1" dirty="0" err="1">
                <a:solidFill>
                  <a:srgbClr val="FF0000"/>
                </a:solidFill>
              </a:rPr>
              <a:t>Δημοσίευσης</a:t>
            </a:r>
            <a:r>
              <a:rPr lang="en-US" i="1" dirty="0">
                <a:solidFill>
                  <a:srgbClr val="FF0000"/>
                </a:solidFill>
              </a:rPr>
              <a:t> </a:t>
            </a:r>
            <a:r>
              <a:rPr lang="en-US" i="1" dirty="0" err="1">
                <a:solidFill>
                  <a:srgbClr val="FF0000"/>
                </a:solidFill>
              </a:rPr>
              <a:t>Πρόσκλησης</a:t>
            </a:r>
            <a:r>
              <a:rPr lang="en-US" i="1" dirty="0">
                <a:solidFill>
                  <a:srgbClr val="FF0000"/>
                </a:solidFill>
              </a:rPr>
              <a:t> - Approvers of Event Publishing and Changes​</a:t>
            </a:r>
          </a:p>
          <a:p>
            <a:pPr algn="just">
              <a:buClr>
                <a:srgbClr val="F15822"/>
              </a:buClr>
            </a:pPr>
            <a:endParaRPr lang="en-US" i="1" dirty="0">
              <a:solidFill>
                <a:srgbClr val="FF0000"/>
              </a:solidFill>
            </a:endParaRPr>
          </a:p>
        </p:txBody>
      </p:sp>
      <p:sp>
        <p:nvSpPr>
          <p:cNvPr id="10" name="Rectangle 5">
            <a:extLst>
              <a:ext uri="{FF2B5EF4-FFF2-40B4-BE49-F238E27FC236}">
                <a16:creationId xmlns:a16="http://schemas.microsoft.com/office/drawing/2014/main" id="{AF63E609-BE24-D365-0895-362909E9EC47}"/>
              </a:ext>
            </a:extLst>
          </p:cNvPr>
          <p:cNvSpPr/>
          <p:nvPr/>
        </p:nvSpPr>
        <p:spPr>
          <a:xfrm>
            <a:off x="7910942" y="1176382"/>
            <a:ext cx="288882" cy="216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7841270" y="10976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Rectangle 5">
            <a:extLst>
              <a:ext uri="{FF2B5EF4-FFF2-40B4-BE49-F238E27FC236}">
                <a16:creationId xmlns:a16="http://schemas.microsoft.com/office/drawing/2014/main" id="{60586DF6-10FB-FF68-435F-6D5272910761}"/>
              </a:ext>
            </a:extLst>
          </p:cNvPr>
          <p:cNvSpPr/>
          <p:nvPr/>
        </p:nvSpPr>
        <p:spPr>
          <a:xfrm>
            <a:off x="6984278" y="1437639"/>
            <a:ext cx="926664" cy="23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892039" y="13588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F4095219-2294-DA50-ED54-A57285232E38}"/>
              </a:ext>
            </a:extLst>
          </p:cNvPr>
          <p:cNvSpPr/>
          <p:nvPr/>
        </p:nvSpPr>
        <p:spPr>
          <a:xfrm>
            <a:off x="5434149" y="2473956"/>
            <a:ext cx="1149531"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5341910" y="2395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7" name="Connector: Elbow 16">
            <a:extLst>
              <a:ext uri="{FF2B5EF4-FFF2-40B4-BE49-F238E27FC236}">
                <a16:creationId xmlns:a16="http://schemas.microsoft.com/office/drawing/2014/main" id="{CBB197E5-FE7C-B761-ADAE-1160F06822AE}"/>
              </a:ext>
            </a:extLst>
          </p:cNvPr>
          <p:cNvCxnSpPr>
            <a:cxnSpLocks/>
            <a:stCxn id="10" idx="2"/>
            <a:endCxn id="12" idx="3"/>
          </p:cNvCxnSpPr>
          <p:nvPr/>
        </p:nvCxnSpPr>
        <p:spPr>
          <a:xfrm rot="5400000">
            <a:off x="7902428" y="1401886"/>
            <a:ext cx="161471" cy="1444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706C2CD9-06EC-02FE-944A-57D12712601A}"/>
              </a:ext>
            </a:extLst>
          </p:cNvPr>
          <p:cNvCxnSpPr>
            <a:cxnSpLocks/>
            <a:stCxn id="12" idx="2"/>
            <a:endCxn id="14" idx="3"/>
          </p:cNvCxnSpPr>
          <p:nvPr/>
        </p:nvCxnSpPr>
        <p:spPr>
          <a:xfrm rot="5400000">
            <a:off x="6549557" y="1706168"/>
            <a:ext cx="932177" cy="86393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490A0796-90C7-39E6-A95F-CDCAEFE9FAA5}"/>
              </a:ext>
            </a:extLst>
          </p:cNvPr>
          <p:cNvSpPr/>
          <p:nvPr/>
        </p:nvSpPr>
        <p:spPr>
          <a:xfrm>
            <a:off x="3437608" y="4798422"/>
            <a:ext cx="873134" cy="313508"/>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57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34A0F-0EF4-94A7-5703-38E9E0C254F7}"/>
              </a:ext>
            </a:extLst>
          </p:cNvPr>
          <p:cNvPicPr>
            <a:picLocks noChangeAspect="1"/>
          </p:cNvPicPr>
          <p:nvPr/>
        </p:nvPicPr>
        <p:blipFill>
          <a:blip r:embed="rId3"/>
          <a:stretch>
            <a:fillRect/>
          </a:stretch>
        </p:blipFill>
        <p:spPr>
          <a:xfrm>
            <a:off x="181372" y="1112159"/>
            <a:ext cx="8034067" cy="23799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επεξεργαστείτε τους </a:t>
            </a:r>
            <a:r>
              <a:rPr lang="el-GR" b="1" dirty="0"/>
              <a:t>κανόνες του διαγωνισμού</a:t>
            </a:r>
            <a:r>
              <a:rPr lang="el-GR" dirty="0"/>
              <a:t>:</a:t>
            </a:r>
          </a:p>
          <a:p>
            <a:pPr marL="342900" indent="-342900" algn="just">
              <a:buClr>
                <a:srgbClr val="F15822"/>
              </a:buClr>
              <a:buFont typeface="+mj-lt"/>
              <a:buAutoNum type="arabicPeriod"/>
            </a:pPr>
            <a:r>
              <a:rPr lang="el-GR" dirty="0"/>
              <a:t>Κάντε κλικ στις τρεις τελείες στην επάνω δεξιά γωνία της σελίδας</a:t>
            </a:r>
          </a:p>
          <a:p>
            <a:pPr marL="342900" indent="-342900" algn="just">
              <a:buClr>
                <a:srgbClr val="F15822"/>
              </a:buClr>
              <a:buFont typeface="+mj-lt"/>
              <a:buAutoNum type="arabicPeriod"/>
            </a:pPr>
            <a:r>
              <a:rPr lang="el-GR" dirty="0"/>
              <a:t>Μεταβείτε στις </a:t>
            </a:r>
            <a:r>
              <a:rPr lang="el-GR" b="1" dirty="0"/>
              <a:t>Ρυθμίσεις διαγωνισμού</a:t>
            </a:r>
          </a:p>
          <a:p>
            <a:pPr marL="342900" indent="-342900" algn="just">
              <a:buClr>
                <a:srgbClr val="F15822"/>
              </a:buClr>
              <a:buFont typeface="+mj-lt"/>
              <a:buAutoNum type="arabicPeriod"/>
            </a:pPr>
            <a:r>
              <a:rPr lang="el-GR" dirty="0"/>
              <a:t>Κάντε κλικ στην επιλογή </a:t>
            </a:r>
            <a:r>
              <a:rPr lang="el-GR" b="1" dirty="0"/>
              <a:t>Ορισμός κανόνων διαγωνισμού</a:t>
            </a:r>
            <a:endParaRPr lang="en-US" b="1" dirty="0"/>
          </a:p>
        </p:txBody>
      </p:sp>
      <p:sp>
        <p:nvSpPr>
          <p:cNvPr id="10" name="Rectangle 5">
            <a:extLst>
              <a:ext uri="{FF2B5EF4-FFF2-40B4-BE49-F238E27FC236}">
                <a16:creationId xmlns:a16="http://schemas.microsoft.com/office/drawing/2014/main" id="{AF63E609-BE24-D365-0895-362909E9EC47}"/>
              </a:ext>
            </a:extLst>
          </p:cNvPr>
          <p:cNvSpPr/>
          <p:nvPr/>
        </p:nvSpPr>
        <p:spPr>
          <a:xfrm>
            <a:off x="7907383" y="1124128"/>
            <a:ext cx="266314" cy="216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7815141" y="12326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Rectangle 5">
            <a:extLst>
              <a:ext uri="{FF2B5EF4-FFF2-40B4-BE49-F238E27FC236}">
                <a16:creationId xmlns:a16="http://schemas.microsoft.com/office/drawing/2014/main" id="{60586DF6-10FB-FF68-435F-6D5272910761}"/>
              </a:ext>
            </a:extLst>
          </p:cNvPr>
          <p:cNvSpPr/>
          <p:nvPr/>
        </p:nvSpPr>
        <p:spPr>
          <a:xfrm>
            <a:off x="7010623" y="2404098"/>
            <a:ext cx="940303" cy="23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918384" y="2325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F4095219-2294-DA50-ED54-A57285232E38}"/>
              </a:ext>
            </a:extLst>
          </p:cNvPr>
          <p:cNvSpPr/>
          <p:nvPr/>
        </p:nvSpPr>
        <p:spPr>
          <a:xfrm>
            <a:off x="5016136" y="2439120"/>
            <a:ext cx="1384141"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4923898" y="24213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7" name="Connector: Elbow 16">
            <a:extLst>
              <a:ext uri="{FF2B5EF4-FFF2-40B4-BE49-F238E27FC236}">
                <a16:creationId xmlns:a16="http://schemas.microsoft.com/office/drawing/2014/main" id="{CBB197E5-FE7C-B761-ADAE-1160F06822AE}"/>
              </a:ext>
            </a:extLst>
          </p:cNvPr>
          <p:cNvCxnSpPr>
            <a:cxnSpLocks/>
            <a:stCxn id="10" idx="2"/>
            <a:endCxn id="12" idx="3"/>
          </p:cNvCxnSpPr>
          <p:nvPr/>
        </p:nvCxnSpPr>
        <p:spPr>
          <a:xfrm rot="5400000">
            <a:off x="7405641" y="1886402"/>
            <a:ext cx="1180184" cy="8961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706C2CD9-06EC-02FE-944A-57D12712601A}"/>
              </a:ext>
            </a:extLst>
          </p:cNvPr>
          <p:cNvCxnSpPr>
            <a:cxnSpLocks/>
            <a:stCxn id="12" idx="2"/>
          </p:cNvCxnSpPr>
          <p:nvPr/>
        </p:nvCxnSpPr>
        <p:spPr>
          <a:xfrm rot="5400000" flipH="1">
            <a:off x="6899835" y="2057564"/>
            <a:ext cx="81382" cy="1080498"/>
          </a:xfrm>
          <a:prstGeom prst="bentConnector4">
            <a:avLst>
              <a:gd name="adj1" fmla="val -66881"/>
              <a:gd name="adj2" fmla="val 7175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7641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A2449AF-B302-30C1-A6A3-8006C8836F73}"/>
              </a:ext>
            </a:extLst>
          </p:cNvPr>
          <p:cNvPicPr>
            <a:picLocks noChangeAspect="1"/>
          </p:cNvPicPr>
          <p:nvPr/>
        </p:nvPicPr>
        <p:blipFill>
          <a:blip r:embed="rId3"/>
          <a:stretch>
            <a:fillRect/>
          </a:stretch>
        </p:blipFill>
        <p:spPr>
          <a:xfrm>
            <a:off x="263033" y="1153184"/>
            <a:ext cx="7661767" cy="48450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στη σελίδα </a:t>
            </a:r>
            <a:r>
              <a:rPr lang="el-GR" b="1" dirty="0"/>
              <a:t>Ορισμός κανόνων διαγωνισμού</a:t>
            </a:r>
            <a:r>
              <a:rPr lang="el-GR" dirty="0"/>
              <a:t>, ο χρήστης μετακινείται προς τα κάτω μέχρι την ενότητα </a:t>
            </a:r>
            <a:r>
              <a:rPr lang="el-GR" b="1" dirty="0"/>
              <a:t>Πίνακας Μηνυμάτων</a:t>
            </a:r>
            <a:r>
              <a:rPr lang="el-GR" dirty="0"/>
              <a:t>.</a:t>
            </a:r>
          </a:p>
          <a:p>
            <a:pPr algn="just">
              <a:buClr>
                <a:srgbClr val="F15822"/>
              </a:buClr>
            </a:pPr>
            <a:r>
              <a:rPr lang="el-GR" dirty="0"/>
              <a:t>Εδώ ο χρήστης μπορεί να ορίσει πότε θα κλείνει ο πίνακας μηνυμάτων. </a:t>
            </a:r>
            <a:endParaRPr lang="en-US" dirty="0"/>
          </a:p>
          <a:p>
            <a:pPr algn="just">
              <a:buClr>
                <a:srgbClr val="F15822"/>
              </a:buClr>
            </a:pPr>
            <a:r>
              <a:rPr lang="el-GR" dirty="0"/>
              <a:t>Εάν οι χρήστες επιθυμούν να κλείσει ο πίνακας μηνυμάτων μόλις ο διαγωνισμός περάσει στην κατάσταση </a:t>
            </a:r>
            <a:r>
              <a:rPr lang="en-US" dirty="0"/>
              <a:t>Pending Selection- </a:t>
            </a:r>
            <a:r>
              <a:rPr lang="el-GR" dirty="0"/>
              <a:t>Επιλογή </a:t>
            </a:r>
            <a:r>
              <a:rPr lang="el-GR"/>
              <a:t>σε εκκρεμότητα:</a:t>
            </a:r>
            <a:endParaRPr lang="el-GR" dirty="0"/>
          </a:p>
          <a:p>
            <a:pPr marL="342900" indent="-342900" algn="just">
              <a:buClr>
                <a:srgbClr val="F15822"/>
              </a:buClr>
              <a:buFont typeface="+mj-lt"/>
              <a:buAutoNum type="arabicPeriod"/>
            </a:pPr>
            <a:r>
              <a:rPr lang="el-GR" dirty="0"/>
              <a:t>Κάντε κλικ στο εικονίδιο </a:t>
            </a:r>
            <a:r>
              <a:rPr lang="en-US" b="1" dirty="0"/>
              <a:t>V </a:t>
            </a:r>
            <a:r>
              <a:rPr lang="el-GR" dirty="0"/>
              <a:t>στο πεδίο </a:t>
            </a:r>
            <a:r>
              <a:rPr lang="el-GR" dirty="0" err="1"/>
              <a:t>κατω</a:t>
            </a:r>
            <a:r>
              <a:rPr lang="el-GR" dirty="0"/>
              <a:t> από την ένδειξη </a:t>
            </a:r>
            <a:r>
              <a:rPr lang="el-GR" b="1" dirty="0"/>
              <a:t>Ώρα κλεισίματος πίνακα μηνυμάτων</a:t>
            </a:r>
            <a:r>
              <a:rPr lang="en-US" dirty="0"/>
              <a:t>;</a:t>
            </a:r>
          </a:p>
          <a:p>
            <a:pPr marL="342900" indent="-342900" algn="just">
              <a:buClr>
                <a:srgbClr val="F15822"/>
              </a:buClr>
              <a:buFont typeface="+mj-lt"/>
              <a:buAutoNum type="arabicPeriod"/>
            </a:pPr>
            <a:r>
              <a:rPr lang="el-GR" dirty="0"/>
              <a:t>Επιλέξτε </a:t>
            </a:r>
            <a:r>
              <a:rPr lang="el-GR" b="1" dirty="0"/>
              <a:t>Ώρα έναρξης για επιλογή σε εκκρεμότητα</a:t>
            </a:r>
          </a:p>
          <a:p>
            <a:pPr marL="342900" indent="-342900" algn="just">
              <a:buClr>
                <a:srgbClr val="F15822"/>
              </a:buClr>
              <a:buFont typeface="+mj-lt"/>
              <a:buAutoNum type="arabicPeriod"/>
            </a:pPr>
            <a:r>
              <a:rPr lang="el-GR" dirty="0"/>
              <a:t>Κάντε κλικ στην επιλογή </a:t>
            </a:r>
            <a:r>
              <a:rPr lang="el-GR" b="1" dirty="0"/>
              <a:t>Αποθήκευση </a:t>
            </a:r>
            <a:r>
              <a:rPr lang="el-GR" dirty="0"/>
              <a:t>στην επάνω δεξιά γωνία της σελίδας.</a:t>
            </a:r>
            <a:endParaRPr lang="en-US" b="1" dirty="0"/>
          </a:p>
        </p:txBody>
      </p:sp>
      <p:sp>
        <p:nvSpPr>
          <p:cNvPr id="10" name="Rectangle 5">
            <a:extLst>
              <a:ext uri="{FF2B5EF4-FFF2-40B4-BE49-F238E27FC236}">
                <a16:creationId xmlns:a16="http://schemas.microsoft.com/office/drawing/2014/main" id="{AF63E609-BE24-D365-0895-362909E9EC47}"/>
              </a:ext>
            </a:extLst>
          </p:cNvPr>
          <p:cNvSpPr/>
          <p:nvPr/>
        </p:nvSpPr>
        <p:spPr>
          <a:xfrm>
            <a:off x="586617" y="5012472"/>
            <a:ext cx="2559706"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529320" y="51807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60586DF6-10FB-FF68-435F-6D5272910761}"/>
              </a:ext>
            </a:extLst>
          </p:cNvPr>
          <p:cNvSpPr/>
          <p:nvPr/>
        </p:nvSpPr>
        <p:spPr>
          <a:xfrm>
            <a:off x="6235894" y="1212176"/>
            <a:ext cx="872829" cy="3609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168002" y="11442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F4095219-2294-DA50-ED54-A57285232E38}"/>
              </a:ext>
            </a:extLst>
          </p:cNvPr>
          <p:cNvSpPr/>
          <p:nvPr/>
        </p:nvSpPr>
        <p:spPr>
          <a:xfrm>
            <a:off x="564701" y="3849744"/>
            <a:ext cx="2581622"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501652" y="37774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683156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62FA9E-92A0-4BCF-7FB4-AEE740E46E36}"/>
              </a:ext>
            </a:extLst>
          </p:cNvPr>
          <p:cNvPicPr>
            <a:picLocks noChangeAspect="1"/>
          </p:cNvPicPr>
          <p:nvPr/>
        </p:nvPicPr>
        <p:blipFill>
          <a:blip r:embed="rId3"/>
          <a:stretch>
            <a:fillRect/>
          </a:stretch>
        </p:blipFill>
        <p:spPr>
          <a:xfrm>
            <a:off x="1066091" y="2533870"/>
            <a:ext cx="6070209" cy="3083135"/>
          </a:xfrm>
          <a:prstGeom prst="rect">
            <a:avLst/>
          </a:prstGeom>
          <a:ln>
            <a:solidFill>
              <a:srgbClr val="FF0000"/>
            </a:solidFill>
            <a:prstDash val="dash"/>
          </a:ln>
        </p:spPr>
      </p:pic>
      <p:pic>
        <p:nvPicPr>
          <p:cNvPr id="5" name="Picture 4">
            <a:extLst>
              <a:ext uri="{FF2B5EF4-FFF2-40B4-BE49-F238E27FC236}">
                <a16:creationId xmlns:a16="http://schemas.microsoft.com/office/drawing/2014/main" id="{38B0715D-526A-D183-746A-E6B5CE692BD1}"/>
              </a:ext>
            </a:extLst>
          </p:cNvPr>
          <p:cNvPicPr>
            <a:picLocks noChangeAspect="1"/>
          </p:cNvPicPr>
          <p:nvPr/>
        </p:nvPicPr>
        <p:blipFill>
          <a:blip r:embed="rId4"/>
          <a:stretch>
            <a:fillRect/>
          </a:stretch>
        </p:blipFill>
        <p:spPr>
          <a:xfrm>
            <a:off x="193251" y="1112112"/>
            <a:ext cx="8001515" cy="93121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Μόλις ο χρήστης ολοκληρώσει τις αλλαγές, κάνει κλικ στο κουμπί </a:t>
            </a:r>
            <a:r>
              <a:rPr lang="el-GR" b="1" dirty="0"/>
              <a:t>Υποβολή,</a:t>
            </a:r>
            <a:endParaRPr lang="en-US" b="1" dirty="0"/>
          </a:p>
          <a:p>
            <a:pPr marL="342900" indent="-342900" algn="just">
              <a:buClr>
                <a:srgbClr val="F15822"/>
              </a:buClr>
              <a:buFont typeface="+mj-lt"/>
              <a:buAutoNum type="arabicPeriod"/>
            </a:pPr>
            <a:r>
              <a:rPr lang="el-GR" dirty="0"/>
              <a:t>Κάντε κλικ στο κουμπί </a:t>
            </a:r>
            <a:r>
              <a:rPr lang="el-GR" b="1" dirty="0"/>
              <a:t>Ενημέρωση</a:t>
            </a:r>
            <a:endParaRPr lang="en-US" b="1" dirty="0"/>
          </a:p>
          <a:p>
            <a:pPr algn="just">
              <a:buClr>
                <a:srgbClr val="F15822"/>
              </a:buClr>
            </a:pPr>
            <a:r>
              <a:rPr lang="el-GR" dirty="0"/>
              <a:t>Οι αλλαγές χρειάζονται τώρα την έγκριση από </a:t>
            </a:r>
            <a:r>
              <a:rPr lang="el-GR" i="1" dirty="0"/>
              <a:t>τα μέλη της ομάδας </a:t>
            </a:r>
            <a:r>
              <a:rPr lang="en-US" i="1" dirty="0" err="1"/>
              <a:t>Εγκρίνοντες</a:t>
            </a:r>
            <a:r>
              <a:rPr lang="en-US" i="1" dirty="0"/>
              <a:t> </a:t>
            </a:r>
            <a:r>
              <a:rPr lang="en-US" i="1" dirty="0" err="1"/>
              <a:t>Δημοσίευσης</a:t>
            </a:r>
            <a:r>
              <a:rPr lang="en-US" i="1" dirty="0"/>
              <a:t> </a:t>
            </a:r>
            <a:r>
              <a:rPr lang="en-US" i="1" dirty="0" err="1"/>
              <a:t>Πρόσκλησης</a:t>
            </a:r>
            <a:r>
              <a:rPr lang="en-US" i="1" dirty="0"/>
              <a:t> - Approvers of Event Publishing and Changes​</a:t>
            </a:r>
            <a:r>
              <a:rPr lang="el-GR" i="1" dirty="0"/>
              <a:t>. </a:t>
            </a:r>
            <a:r>
              <a:rPr lang="el-GR" dirty="0"/>
              <a:t> Η διαδικασία έγκρισης παρουσιάζεται εδώ</a:t>
            </a:r>
            <a:r>
              <a:rPr lang="en-US" dirty="0"/>
              <a:t>: </a:t>
            </a:r>
            <a:r>
              <a:rPr lang="it-IT" b="1" dirty="0">
                <a:hlinkClick r:id="rId5" action="ppaction://hlinksldjump"/>
              </a:rPr>
              <a:t>4.3 </a:t>
            </a:r>
            <a:r>
              <a:rPr lang="el-GR" b="1" dirty="0">
                <a:hlinkClick r:id="rId5" action="ppaction://hlinksldjump"/>
              </a:rPr>
              <a:t>Έργο Προμήθευσης </a:t>
            </a:r>
            <a:r>
              <a:rPr lang="en-US" b="1" dirty="0">
                <a:hlinkClick r:id="rId5" action="ppaction://hlinksldjump"/>
              </a:rPr>
              <a:t>- </a:t>
            </a:r>
            <a:r>
              <a:rPr lang="el-GR" b="1" dirty="0">
                <a:hlinkClick r:id="rId5" action="ppaction://hlinksldjump"/>
              </a:rPr>
              <a:t>Μοναδικός Διαγωνισμός </a:t>
            </a:r>
            <a:r>
              <a:rPr lang="en-US" b="1" dirty="0">
                <a:hlinkClick r:id="rId5" action="ppaction://hlinksldjump"/>
              </a:rPr>
              <a:t>RFP | </a:t>
            </a:r>
            <a:r>
              <a:rPr lang="el-GR" sz="1400" b="1" dirty="0">
                <a:hlinkClick r:id="rId5" action="ppaction://hlinksldjump"/>
              </a:rPr>
              <a:t>Δημοσίευση Διαγωνισμού </a:t>
            </a:r>
            <a:r>
              <a:rPr lang="en-US" sz="1400" b="1" dirty="0">
                <a:hlinkClick r:id="rId5" action="ppaction://hlinksldjump"/>
              </a:rPr>
              <a:t>RFP</a:t>
            </a:r>
            <a:r>
              <a:rPr lang="el-GR" sz="1400" b="1" dirty="0">
                <a:hlinkClick r:id="rId5" action="ppaction://hlinksldjump"/>
              </a:rPr>
              <a:t> </a:t>
            </a:r>
            <a:r>
              <a:rPr lang="en-US" sz="1400" b="1" dirty="0">
                <a:hlinkClick r:id="rId5" action="ppaction://hlinksldjump"/>
              </a:rPr>
              <a:t>– </a:t>
            </a:r>
            <a:r>
              <a:rPr lang="el-GR" sz="1400" b="1" dirty="0">
                <a:hlinkClick r:id="rId5" action="ppaction://hlinksldjump"/>
              </a:rPr>
              <a:t>Έγκριση </a:t>
            </a:r>
            <a:r>
              <a:rPr lang="en-US" sz="1400" b="1" dirty="0">
                <a:hlinkClick r:id="rId5" action="ppaction://hlinksldjump"/>
              </a:rPr>
              <a:t>Email </a:t>
            </a:r>
            <a:endParaRPr lang="en-US" b="1" dirty="0"/>
          </a:p>
        </p:txBody>
      </p:sp>
      <p:sp>
        <p:nvSpPr>
          <p:cNvPr id="12" name="Rectangle 5">
            <a:extLst>
              <a:ext uri="{FF2B5EF4-FFF2-40B4-BE49-F238E27FC236}">
                <a16:creationId xmlns:a16="http://schemas.microsoft.com/office/drawing/2014/main" id="{60586DF6-10FB-FF68-435F-6D5272910761}"/>
              </a:ext>
            </a:extLst>
          </p:cNvPr>
          <p:cNvSpPr/>
          <p:nvPr/>
        </p:nvSpPr>
        <p:spPr>
          <a:xfrm>
            <a:off x="6881550" y="1134886"/>
            <a:ext cx="550277" cy="3222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813657" y="10669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6FB5EA5D-37BF-EB75-1955-B339285219F6}"/>
              </a:ext>
            </a:extLst>
          </p:cNvPr>
          <p:cNvSpPr/>
          <p:nvPr/>
        </p:nvSpPr>
        <p:spPr>
          <a:xfrm>
            <a:off x="5869572" y="5298175"/>
            <a:ext cx="687982" cy="3222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65E563B-5F18-50BC-8DFA-896974D6C710}"/>
              </a:ext>
            </a:extLst>
          </p:cNvPr>
          <p:cNvSpPr>
            <a:spLocks noChangeAspect="1"/>
          </p:cNvSpPr>
          <p:nvPr/>
        </p:nvSpPr>
        <p:spPr bwMode="gray">
          <a:xfrm>
            <a:off x="5801679" y="52302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16">
            <a:extLst>
              <a:ext uri="{FF2B5EF4-FFF2-40B4-BE49-F238E27FC236}">
                <a16:creationId xmlns:a16="http://schemas.microsoft.com/office/drawing/2014/main" id="{F86A8C8B-E7AD-521B-49C7-FDC9890774A5}"/>
              </a:ext>
            </a:extLst>
          </p:cNvPr>
          <p:cNvCxnSpPr>
            <a:cxnSpLocks/>
            <a:stCxn id="12" idx="2"/>
            <a:endCxn id="14" idx="0"/>
          </p:cNvCxnSpPr>
          <p:nvPr/>
        </p:nvCxnSpPr>
        <p:spPr>
          <a:xfrm rot="5400000">
            <a:off x="5090557" y="467737"/>
            <a:ext cx="1076773" cy="305549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805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Όταν</a:t>
            </a:r>
            <a:r>
              <a:rPr lang="it-IT" sz="1200"/>
              <a:t> ένας Προμηθευτής</a:t>
            </a:r>
            <a:r>
              <a:rPr lang="el-GR" sz="1200"/>
              <a:t> </a:t>
            </a:r>
            <a:r>
              <a:rPr lang="en-US" sz="1200"/>
              <a:t>υποβ</a:t>
            </a:r>
            <a:r>
              <a:rPr lang="en-US" sz="1200" err="1"/>
              <a:t>άλει</a:t>
            </a:r>
            <a:r>
              <a:rPr lang="el-GR" sz="1200"/>
              <a:t> </a:t>
            </a:r>
            <a:r>
              <a:rPr lang="it-IT" sz="1200"/>
              <a:t>την απάντησή του, ο </a:t>
            </a:r>
            <a:r>
              <a:rPr lang="el-GR" sz="1200"/>
              <a:t>Υπεύθυνος</a:t>
            </a:r>
            <a:r>
              <a:rPr lang="it-IT" sz="1200"/>
              <a:t> του Έργου λαμβάνει μια ειδοποίηση μέσω email, </a:t>
            </a:r>
            <a:r>
              <a:rPr lang="el-GR" sz="1200"/>
              <a:t>και ενημερώνεται ότι έχει υποβληθεί μια απάντηση από συμμετέχοντα.</a:t>
            </a:r>
            <a:endParaRPr lang="it-IT" sz="1200"/>
          </a:p>
          <a:p>
            <a:pPr algn="just">
              <a:buClr>
                <a:srgbClr val="F15822"/>
              </a:buClr>
            </a:pPr>
            <a:endParaRPr lang="it-IT" sz="1200"/>
          </a:p>
        </p:txBody>
      </p:sp>
      <p:pic>
        <p:nvPicPr>
          <p:cNvPr id="5" name="Picture 4">
            <a:extLst>
              <a:ext uri="{FF2B5EF4-FFF2-40B4-BE49-F238E27FC236}">
                <a16:creationId xmlns:a16="http://schemas.microsoft.com/office/drawing/2014/main" id="{461591CA-E5F1-8AAD-C63F-EEBFA718089B}"/>
              </a:ext>
            </a:extLst>
          </p:cNvPr>
          <p:cNvPicPr>
            <a:picLocks noChangeAspect="1"/>
          </p:cNvPicPr>
          <p:nvPr/>
        </p:nvPicPr>
        <p:blipFill>
          <a:blip r:embed="rId3"/>
          <a:stretch>
            <a:fillRect/>
          </a:stretch>
        </p:blipFill>
        <p:spPr>
          <a:xfrm>
            <a:off x="318835" y="1314451"/>
            <a:ext cx="7605966" cy="2542254"/>
          </a:xfrm>
          <a:prstGeom prst="rect">
            <a:avLst/>
          </a:prstGeom>
        </p:spPr>
      </p:pic>
    </p:spTree>
    <p:extLst>
      <p:ext uri="{BB962C8B-B14F-4D97-AF65-F5344CB8AC3E}">
        <p14:creationId xmlns:p14="http://schemas.microsoft.com/office/powerpoint/2010/main" val="3704705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6463F0-A0DD-35F3-A4AE-E6E36CFD7B0C}"/>
              </a:ext>
            </a:extLst>
          </p:cNvPr>
          <p:cNvGrpSpPr>
            <a:grpSpLocks noGrp="1" noUngrp="1" noRot="1" noMove="1" noResize="1"/>
          </p:cNvGrpSpPr>
          <p:nvPr/>
        </p:nvGrpSpPr>
        <p:grpSpPr>
          <a:xfrm>
            <a:off x="305152" y="1207007"/>
            <a:ext cx="7769000" cy="3631353"/>
            <a:chOff x="305152" y="1207007"/>
            <a:chExt cx="7769000" cy="3631353"/>
          </a:xfrm>
        </p:grpSpPr>
        <p:pic>
          <p:nvPicPr>
            <p:cNvPr id="6" name="Picture 5">
              <a:extLst>
                <a:ext uri="{FF2B5EF4-FFF2-40B4-BE49-F238E27FC236}">
                  <a16:creationId xmlns:a16="http://schemas.microsoft.com/office/drawing/2014/main" id="{1D60CE0F-F86A-95D8-D3E3-ED0FA4F66DE5}"/>
                </a:ext>
              </a:extLst>
            </p:cNvPr>
            <p:cNvPicPr>
              <a:picLocks noGrp="1" noRot="1" noChangeAspect="1" noMove="1" noResize="1" noEditPoints="1" noAdjustHandles="1" noChangeArrowheads="1" noChangeShapeType="1" noCrop="1"/>
            </p:cNvPicPr>
            <p:nvPr/>
          </p:nvPicPr>
          <p:blipFill>
            <a:blip r:embed="rId3"/>
            <a:stretch>
              <a:fillRect/>
            </a:stretch>
          </p:blipFill>
          <p:spPr>
            <a:xfrm>
              <a:off x="305152" y="1207007"/>
              <a:ext cx="7769000" cy="3631353"/>
            </a:xfrm>
            <a:prstGeom prst="rect">
              <a:avLst/>
            </a:prstGeom>
          </p:spPr>
        </p:pic>
        <p:sp>
          <p:nvSpPr>
            <p:cNvPr id="11" name="Rectangle 10">
              <a:extLst>
                <a:ext uri="{FF2B5EF4-FFF2-40B4-BE49-F238E27FC236}">
                  <a16:creationId xmlns:a16="http://schemas.microsoft.com/office/drawing/2014/main" id="{75387B1C-B5E0-60CC-081F-9887B63920B8}"/>
                </a:ext>
              </a:extLst>
            </p:cNvPr>
            <p:cNvSpPr>
              <a:spLocks noGrp="1" noRot="1" noMove="1" noResize="1" noEditPoints="1" noAdjustHandles="1" noChangeArrowheads="1" noChangeShapeType="1"/>
            </p:cNvSpPr>
            <p:nvPr/>
          </p:nvSpPr>
          <p:spPr>
            <a:xfrm>
              <a:off x="3182112" y="1682496"/>
              <a:ext cx="841248" cy="17373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4" action="ppaction://hlinksldjump"/>
              </a:rPr>
              <a:t>Έργο Προμήθευσης - Μοναδικός Διαγωνισμός RFP | Τροποποιήσεις Χρονοδιαγράμματος Διαγωνισμού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rtl="0">
              <a:buClr>
                <a:srgbClr val="F15822"/>
              </a:buClr>
            </a:pPr>
            <a:r>
              <a:rPr lang="en-US" sz="1200" dirty="0" err="1"/>
              <a:t>Γι</a:t>
            </a:r>
            <a:r>
              <a:rPr lang="en-US" sz="1200" dirty="0"/>
              <a:t>α να δείτε τις προσφορές προμηθευτών:</a:t>
            </a:r>
            <a:endParaRPr lang="it-IT" sz="1200" dirty="0"/>
          </a:p>
          <a:p>
            <a:pPr marL="228600" indent="-228600" algn="just" rtl="0">
              <a:buClr>
                <a:srgbClr val="F15822"/>
              </a:buClr>
              <a:buFont typeface="+mj-lt"/>
              <a:buAutoNum type="arabicPeriod"/>
            </a:pPr>
            <a:r>
              <a:rPr lang="el-GR" sz="1200" b="1" dirty="0">
                <a:highlight>
                  <a:srgbClr val="FFFF00"/>
                </a:highlight>
              </a:rPr>
              <a:t>Ορίστε σε ενεργοποιήθηκε </a:t>
            </a:r>
            <a:r>
              <a:rPr lang="el-GR" sz="1200" dirty="0">
                <a:highlight>
                  <a:srgbClr val="FFFF00"/>
                </a:highlight>
              </a:rPr>
              <a:t>την εργασία </a:t>
            </a:r>
            <a:r>
              <a:rPr lang="el-GR" sz="1200" i="1" dirty="0">
                <a:highlight>
                  <a:srgbClr val="FFFF00"/>
                </a:highlight>
              </a:rPr>
              <a:t>Άνοιγμα Φακέλων</a:t>
            </a:r>
          </a:p>
        </p:txBody>
      </p:sp>
      <p:sp>
        <p:nvSpPr>
          <p:cNvPr id="7" name="Rectangle 5">
            <a:extLst>
              <a:ext uri="{FF2B5EF4-FFF2-40B4-BE49-F238E27FC236}">
                <a16:creationId xmlns:a16="http://schemas.microsoft.com/office/drawing/2014/main" id="{225EA979-E043-9D40-14E1-CE15446F8F72}"/>
              </a:ext>
            </a:extLst>
          </p:cNvPr>
          <p:cNvSpPr/>
          <p:nvPr/>
        </p:nvSpPr>
        <p:spPr>
          <a:xfrm>
            <a:off x="6712270" y="4308754"/>
            <a:ext cx="1151569" cy="2815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C43E127-DD25-B6F6-B3B2-C7680525D90A}"/>
              </a:ext>
            </a:extLst>
          </p:cNvPr>
          <p:cNvSpPr>
            <a:spLocks noChangeAspect="1"/>
          </p:cNvSpPr>
          <p:nvPr/>
        </p:nvSpPr>
        <p:spPr bwMode="gray">
          <a:xfrm>
            <a:off x="6644378" y="4243297"/>
            <a:ext cx="159828" cy="159828"/>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48061064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91758513-3D07-4BBF-8943-BFF90EB546A6}" vid="{7A35A68F-5A5A-4DBF-B50E-9598AF594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Έγγραφο" ma:contentTypeID="0x010100DB30C0B6B4905D4FB48CAF5E02358B68" ma:contentTypeVersion="3" ma:contentTypeDescription="Δημιουργία νέου εγγράφου" ma:contentTypeScope="" ma:versionID="729073e47694715f1d37e36477f6f2ca">
  <xsd:schema xmlns:xsd="http://www.w3.org/2001/XMLSchema" xmlns:xs="http://www.w3.org/2001/XMLSchema" xmlns:p="http://schemas.microsoft.com/office/2006/metadata/properties" xmlns:ns2="71633741-fd6f-4423-b928-0ee9fd020fac" targetNamespace="http://schemas.microsoft.com/office/2006/metadata/properties" ma:root="true" ma:fieldsID="4a1eb98926d47f45d70c5e34c40e2c63" ns2:_="">
    <xsd:import namespace="71633741-fd6f-4423-b928-0ee9fd020fa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33741-fd6f-4423-b928-0ee9fd020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CB291-03D5-4E16-A7E5-80E74029CB4E}">
  <ds:schemaRefs>
    <ds:schemaRef ds:uri="http://schemas.microsoft.com/sharepoint/v3/contenttype/forms"/>
  </ds:schemaRefs>
</ds:datastoreItem>
</file>

<file path=customXml/itemProps2.xml><?xml version="1.0" encoding="utf-8"?>
<ds:datastoreItem xmlns:ds="http://schemas.openxmlformats.org/officeDocument/2006/customXml" ds:itemID="{5D290B84-FAF5-42D7-9FE1-E8CF60727210}">
  <ds:schemaRef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microsoft.com/office/2006/metadata/properties"/>
    <ds:schemaRef ds:uri="http://purl.org/dc/dcmitype/"/>
    <ds:schemaRef ds:uri="71633741-fd6f-4423-b928-0ee9fd020fac"/>
  </ds:schemaRefs>
</ds:datastoreItem>
</file>

<file path=customXml/itemProps3.xml><?xml version="1.0" encoding="utf-8"?>
<ds:datastoreItem xmlns:ds="http://schemas.openxmlformats.org/officeDocument/2006/customXml" ds:itemID="{0369B46A-B691-4207-8535-887D816B4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33741-fd6f-4423-b928-0ee9fd020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emplate>Theme1</Template>
  <TotalTime>2123</TotalTime>
  <Words>29597</Words>
  <Application>Microsoft Office PowerPoint</Application>
  <PresentationFormat>Ευρεία οθόνη</PresentationFormat>
  <Paragraphs>3046</Paragraphs>
  <Slides>334</Slides>
  <Notes>127</Notes>
  <HiddenSlides>0</HiddenSlides>
  <MMClips>0</MMClips>
  <ScaleCrop>false</ScaleCrop>
  <HeadingPairs>
    <vt:vector size="8" baseType="variant">
      <vt:variant>
        <vt:lpstr>Γραμματοσειρές που χρησιμοποιούνται</vt:lpstr>
      </vt:variant>
      <vt:variant>
        <vt:i4>15</vt:i4>
      </vt:variant>
      <vt:variant>
        <vt:lpstr>Θέμα</vt:lpstr>
      </vt:variant>
      <vt:variant>
        <vt:i4>4</vt:i4>
      </vt:variant>
      <vt:variant>
        <vt:lpstr>Ενσωματωμένοι διακομιστές OLE</vt:lpstr>
      </vt:variant>
      <vt:variant>
        <vt:i4>1</vt:i4>
      </vt:variant>
      <vt:variant>
        <vt:lpstr>Τίτλοι διαφανειών</vt:lpstr>
      </vt:variant>
      <vt:variant>
        <vt:i4>334</vt:i4>
      </vt:variant>
    </vt:vector>
  </HeadingPairs>
  <TitlesOfParts>
    <vt:vector size="354" baseType="lpstr">
      <vt:lpstr>Aptos</vt:lpstr>
      <vt:lpstr>Aptos Display</vt:lpstr>
      <vt:lpstr>Arial</vt:lpstr>
      <vt:lpstr>Calibri</vt:lpstr>
      <vt:lpstr>Calibri Light</vt:lpstr>
      <vt:lpstr>Nexa Black</vt:lpstr>
      <vt:lpstr>Open Sans</vt:lpstr>
      <vt:lpstr>Ping LCG Regular</vt:lpstr>
      <vt:lpstr>SAP 72 regular</vt:lpstr>
      <vt:lpstr>SAP-72-Regular</vt:lpstr>
      <vt:lpstr>Segoe UI</vt:lpstr>
      <vt:lpstr>Times New Roman</vt:lpstr>
      <vt:lpstr>Wingdings</vt:lpstr>
      <vt:lpstr>Wingdings 2</vt:lpstr>
      <vt:lpstr>Wingdings 3</vt:lpstr>
      <vt:lpstr>Theme1</vt:lpstr>
      <vt:lpstr>Office Theme</vt:lpstr>
      <vt:lpstr>1_Office Theme</vt:lpstr>
      <vt:lpstr>2_Office Theme</vt:lpstr>
      <vt:lpstr>Worksheet</vt:lpstr>
      <vt:lpstr>Παρουσίαση του PowerPoint</vt:lpstr>
      <vt:lpstr>Παρουσίαση του PowerPoint</vt:lpstr>
      <vt:lpstr>1. Διαδικασία Προμήθευσης</vt:lpstr>
      <vt:lpstr>Παρουσίαση του PowerPoint</vt:lpstr>
      <vt:lpstr>2.1 Αρχική σελίδα</vt:lpstr>
      <vt:lpstr>Παρουσίαση του PowerPoint</vt:lpstr>
      <vt:lpstr>2.2 Πώς να προσαρμόσετε τη σελίδα</vt:lpstr>
      <vt:lpstr>Παρουσίαση του PowerPoint</vt:lpstr>
      <vt:lpstr>2.3 Πώς να προσαρμόσετε τις προτιμήσεις των χρηστών</vt:lpstr>
      <vt:lpstr>Παρουσίαση του PowerPoint</vt:lpstr>
      <vt:lpstr>3.1 Έργο Προμήθευσης  μοναδικός διαγωνισμός RFI | Δημιουργία μοναδικού διαγωνισμού RFI (1/4)  </vt:lpstr>
      <vt:lpstr>3.1 Έργο Προμήθευσης - μοναδικός διαγωνισμός RFI | Δημιουργία μοναδικού διαγωνισμού RFI (2/4)  </vt:lpstr>
      <vt:lpstr>3.1 Έργο Προμήθευσης - μοναδικός διαγωνισμός RFI | Δημιουργία μοναδικού διαγωνισμού RFI (3/4)</vt:lpstr>
      <vt:lpstr>3.1 Έργο Προμήθευσης - μοναδικός διαγωνισμός RFI | Δημιουργία μοναδικού διαγωνισμού RFI (4/4)</vt:lpstr>
      <vt:lpstr>Παρουσίαση του PowerPoint</vt:lpstr>
      <vt:lpstr>3.2 Έργο Προμήθευσης – μοναδικός διαγωνισμός RFI |Ρύθμιση διαγωνισμού – Ορισμός Ομάδας Έργασίας (1/3)</vt:lpstr>
      <vt:lpstr>3.2 Έργο Προμήθευσης – μοναδικός διαγωνισμός RFI |Ρύθμιση διαγωνισμού – Ορισμός Ομάδας Εργασίας (2/3)</vt:lpstr>
      <vt:lpstr>3.2 Έργο Προμήθευσης – μοναδικός διαγωνισμός RFI |Ρύθμιση διαγωνισμού – Ορισμός Ομάδας Εργασίας (3/3)</vt:lpstr>
      <vt:lpstr>3.2 Έργο Προμήθευσης – μοναδικός διαγωνισμός RFI |Ρύθμιση διαγωνισμού – Διάρκεια</vt:lpstr>
      <vt:lpstr>3.2 Έργο Προμήθευσης – μοναδικός διαγωνισμός RFI |Ρύθμιση διαγωνισμού – Συγκεκριμένη Ημερομηνία</vt:lpstr>
      <vt:lpstr>3.2 Έργο Προμήθευσης – μοναδικός διαγωνισμός RFI |Ρύθμιση διαγωνισμού – Πρόσκληση Προμηθευτών</vt:lpstr>
      <vt:lpstr>3.2 Έργο Προμήθευσης – μοναδικός διαγωνισμός RFI |Ρύθμιση διαγωνισμού – Έλεγχος Πιστοποιήσεων Προμηθευτών</vt:lpstr>
      <vt:lpstr>3.2 Έργο Προμήθευσης – μοναδικός διαγωνισμός RFI | Ρύθμιση διαγωνισμού – Προσθήκη Συνημμένων αρχείων</vt:lpstr>
      <vt:lpstr>3.2 Έργο Προμήθευσης – μοναδικός διαγωνισμός RFI | Ρύθμιση διαγωνισμού – Προσθήκη Περιεχομένου</vt:lpstr>
      <vt:lpstr>3.2 Έργο Προμήθευσης – μοναδικός διαγωνισμός RFI | Ρύθμιση διαγωνισμού – Διαγραφή Περιεχομένου</vt:lpstr>
      <vt:lpstr>Παρουσίαση του PowerPoint</vt:lpstr>
      <vt:lpstr>3.3 Έργο Προμήθευσης – μοναδικός διαγωνισμός RFI |Δημοσίευση RFI – Υποβολή για Έγκριση</vt:lpstr>
      <vt:lpstr>3.3 Έργο Προμήθευσης – μοναδικός διαγωνισμός RFI |Δημοσίευση RFI – Απόσυρση Υποβολής για Έγκριση</vt:lpstr>
      <vt:lpstr>3.3 Έργο Προμήθευσης – μοναδικός διαγωνισμός RFI |Δημοσίευση RFI – Έγκριση Email</vt:lpstr>
      <vt:lpstr>3.3 Έργο Προμήθευσης – μοναδικός διαγωνισμός RFI |Δημοσίευση RFI – Έγκριση μέσω Ariba (1/2)</vt:lpstr>
      <vt:lpstr>3.3 Έργο Προμήθευσης – μοναδικός διαγωνισμός RFI |Δημοσίευση RFI – Έγκριση μέσω Ariba (2/2)</vt:lpstr>
      <vt:lpstr>Παρουσίαση του PowerPoint</vt:lpstr>
      <vt:lpstr>3.4 Έργο Προμήθευσης – μοναδικός διαγωνισμός RFI |Καρτέλα Παρακολούθησης διαγωνισμού</vt:lpstr>
      <vt:lpstr>3.4 Έργο Προμήθευσης – μοναδικός διαγωνισμός RFI |Αλλαγές Χρονοδιαγράμματος – Επεξεργασία Διάρκειας</vt:lpstr>
      <vt:lpstr>3.4 Έργο Προμήθευσης – μοναδικός διαγωνισμός RFI |Αλλαγές Χρονοδιαγράμματος – Παύση διαγωνισμού</vt:lpstr>
      <vt:lpstr>3.4 Έργο Προμήθευσης – μοναδικός διαγωνισμός RFI |Αλλαγές Χρονοδιαγράμματος – Διακοπή διαγωνισμού</vt:lpstr>
      <vt:lpstr>3.4 Έργο Προμήθευσης – μοναδικός διαγωνισμός RFI |Αλλαγές Χρονοδιαγράμματος – Επανέναρξη διαγωνισμού</vt:lpstr>
      <vt:lpstr>Παρουσίαση του PowerPoint</vt:lpstr>
      <vt:lpstr>3.5 Έργο Προμήθευσης – μοναδικός διαγωνισμός RFI | Αξιολόγηση Απαντήσεων – Ειδοποίηση Απαντήσεων Προμηθευτή</vt:lpstr>
      <vt:lpstr>3.5 Έργο Προμήθευσης – μοναδικός διαγωνισμός RFI | Αξιολόγηση Απαντήσεων – Άνοιγμα Φακέλων (1/2)</vt:lpstr>
      <vt:lpstr>3.5 Έργο Προμήθευσης – μοναδικός διαγωνισμός RFI | Αξιολόγηση Απαντήσεων –Άνοιγμα Φακέλων (2/2)</vt:lpstr>
      <vt:lpstr>3.5 Έργο Προμήθευσης – μοναδικός διαγωνισμός RFI | Αξιολόγηση Απαντήσεων – Έλεγχος Απαντήσεων Προμηθευτών</vt:lpstr>
      <vt:lpstr>3.5 Έργο Προμήθευσης – μοναδικός διαγωνισμός RFI | Αξιολόγηση Απαντήσεων – Λήψη των συνημμένων που υπέβαλαν οι προμηθευτές (1/2)</vt:lpstr>
      <vt:lpstr>3.5 Έργο Προμήθευσης – μοναδικός διαγωνισμός RFI | Αξιολόγηση Απαντήσεων – Λήψη των συνημμένων που υπέβαλαν οι προμηθευτές (2/2)</vt:lpstr>
      <vt:lpstr>Παρουσίαση του PowerPoint</vt:lpstr>
      <vt:lpstr>3.6 Έργο Προμήθευσης – μοναδικός διαγωνισμός RFI |Ολοκλήρωση RFI (1/2)</vt:lpstr>
      <vt:lpstr>3.6 Έργο Προμήθευσης – μοναδικός διαγωνισμός RFI |Ολοκλήρωση RFI (2/2)</vt:lpstr>
      <vt:lpstr>Παρουσίαση του PowerPoint</vt:lpstr>
      <vt:lpstr>4.1 Έργο Προμήθευσης - Μοναδικός Διαγωνισμός RFP| Δημιουργία Μοναδικού Διαγωνισμού RFP (1/6)</vt:lpstr>
      <vt:lpstr>4.1 Έργο Προμήθευσης - Μοναδικός Διαγωνισμός RFP| Δημιουργία Μοναδικού Διαγωνισμού RFP (2/6)</vt:lpstr>
      <vt:lpstr>4.1 Έργο Προμήθευσης - Μοναδικός Διαγωνισμός RFP| Δημιουργία Μοναδικού Διαγωνισμού RFP (3/6)</vt:lpstr>
      <vt:lpstr>4.1 Έργο Προμήθευσης - Μοναδικός Διαγωνισμός RFP| Δημιουργία Μοναδικού Διαγωνισμού RFP (4/6)</vt:lpstr>
      <vt:lpstr>4.1 Έργο Προμήθευσης - Μοναδικός Διαγωνισμός RFP| Δημιουργία Μοναδικού Διαγωνισμού RFP (5/6)</vt:lpstr>
      <vt:lpstr>4.1 Έργο Προμήθευσης - Μοναδικός Διαγωνισμός RFP| Δημιουργία Μοναδικού Διαγωνισμού RFP (6/6)</vt:lpstr>
      <vt:lpstr>Παρουσίαση του PowerPoint</vt:lpstr>
      <vt:lpstr>4.2 Έργο Προμήθευσης - Μοναδικός Διαγωνισμός RFP | Ρυθμίσεις Διαγωνισμού – Καθορισμός Ομάδας (1/3) </vt:lpstr>
      <vt:lpstr>4.2 Έργο Προμήθευσης - Μοναδικός Διαγωνισμός RFP | Ρυθμίσεις Διαγωνισμού – Καθορισμός Ομάδας (2/3) </vt:lpstr>
      <vt:lpstr>4.2 Έργο Προμήθευσης - Μοναδικός Διαγωνισμός RFP | Ρυθμίσεις Διαγωνισμού – Καθορισμός Ομάδας (3/3) </vt:lpstr>
      <vt:lpstr>4.2 Έργο Προμήθευσης - Μοναδικός Διαγωνισμός RFP | Ρυθμίσεις Διαγωνισμού – Διάρκεια</vt:lpstr>
      <vt:lpstr>4.2 Έργο Προμήθευσης - Μοναδικός Διαγωνισμός RFP | Ρυθμίσεις Διαγωνισμού – Ημερομηνία</vt:lpstr>
      <vt:lpstr>4.2 Έργο Προμήθευσης - Μοναδικός Διαγωνισμός RFP | Ρυθμίσεις Διαγωνισμού – Πρόσκληση Προμηθευτών</vt:lpstr>
      <vt:lpstr>4.2 Έργο Προμήθευσης - Μοναδικός Διαγωνισμός RFP | Ρυθμίσεις Διαγωνισμού– Έλεγχος Πιστοποιήσεων Προμηθευτών</vt:lpstr>
      <vt:lpstr>4.2 Έργο Προμήθευσης - Μοναδικός Διαγωνισμός RFP | Ρυθμίσεις Διαγωνισμού – Προσθήκη Συνημμένων αρχείων</vt:lpstr>
      <vt:lpstr>4.2 Έργο Προμήθευσης - Μοναδικός Διαγωνισμός RFP | Ρυθμίσεις Διαγωνισμού – Προσθήκη Περιεχομένου</vt:lpstr>
      <vt:lpstr>4.2 Έργο Προμήθευσης - Μοναδικός Διαγωνισμός RFP | Ρυθμίσεις Διαγωνισμού – Διαγραφή Περιεχομένου</vt:lpstr>
      <vt:lpstr>4.2 Έργο Προμήθευσης - Μοναδικός Διαγωνισμός RFP | Ρυθμίσεις Διαγωνισμού – Προσθήκη Αντικειμένων στον Οικονομικό Φάκελο (1/7)</vt:lpstr>
      <vt:lpstr>4.2 Έργο Προμήθευσης - Μοναδικός Διαγωνισμός RFP | Ρυθμίσεις Διαγωνισμού – Προσθήκη Αντικειμένων στον Οικονομικό Φάκελο (2/7)</vt:lpstr>
      <vt:lpstr>4.2 Έργο Προμήθευσης - Μοναδικός Διαγωνισμός RFP | Ρυθμίσεις Διαγωνισμού – Προσθήκη Αντικειμένων στον Οικονομικό Φάκελο (3/7)</vt:lpstr>
      <vt:lpstr>4.2 Έργο Προμήθευσης - Μοναδικός Διαγωνισμός RFP | Ρυθμίσεις Διαγωνισμού – Προσθήκη Αντικειμένων στον Οικονομικό Φάκελο (4/7)</vt:lpstr>
      <vt:lpstr>4.2 Έργο Προμήθευσης - Μοναδικός Διαγωνισμός RFP | Ρυθμίσεις Διαγωνισμού – Προσθήκη Αντικειμένων στον Οικονομικό Φάκελο (5/7)</vt:lpstr>
      <vt:lpstr>4.2 Έργο Προμήθευσης - Μοναδικός Διαγωνισμός RFP | Ρυθμίσεις Διαγωνισμού – Προσθήκη Αντικειμένων στον Οικονομικό Φάκελο (6/7)</vt:lpstr>
      <vt:lpstr>4.2 Έργο Προμήθευσης - Μοναδικός Διαγωνισμός RFP | Ρυθμίσεις Διαγωνισμού – Προσθήκη Αντικειμένων στον Οικονομικό Φάκελο (7/7)</vt:lpstr>
      <vt:lpstr>Παρουσίαση του PowerPoint</vt:lpstr>
      <vt:lpstr>4.2.1 Έργο Προμήθευσης - Μοναδικός Διαγωνισμός RFP | Ρυθμίσεις Διαγωνισμού – Εισαγωγή Συντελεστών Βάρους για το Περιεχόμενο του Διαγωνισμού (2/7)</vt:lpstr>
      <vt:lpstr>4.2.1 Έργο Προμήθευσης - Μοναδικός Διαγωνισμός RFP | Ρυθμίσεις Διαγωνισμού – Εισαγωγή Συντελεστών Βάρους για το Περιεχόμενο του Διαγωνισμού (3/7)</vt:lpstr>
      <vt:lpstr>4.2.1 Έργο Προμήθευσης - Μοναδικός Διαγωνισμός RFP | Ρυθμίσεις Διαγωνισμού – Εισαγωγή Συντελεστών Βάρους για το Περιεχόμενο του Διαγωνισμού (4/7)</vt:lpstr>
      <vt:lpstr>4.2.1 Έργο Προμήθευσης - Μοναδικός Διαγωνισμός RFP | Ρυθμίσεις Διαγωνισμού – Εισαγωγή Συντελεστών Βάρους για το Περιεχόμενο του Διαγωνισμού (5/7)</vt:lpstr>
      <vt:lpstr>4.2.1 Έργο Προμήθευσης - Μοναδικός Διαγωνισμός RFP | Ρυθμίσεις Διαγωνισμού – Εισαγωγή Συντελεστών Βάρους για το Περιεχόμενο του Διαγωνισμού (6/7)</vt:lpstr>
      <vt:lpstr>4.2.1 Έργο Προμήθευσης - Μοναδικός Διαγωνισμός RFP | Ρυθμίσεις Διαγωνισμού – Εισαγωγή Συντελεστών Βάρους για το Περιεχόμενο του Διαγωνισμού (7/7)</vt:lpstr>
      <vt:lpstr>Παρουσίαση του PowerPoint</vt:lpstr>
      <vt:lpstr>4.3 Έργο Προμήθευσης - Μοναδικός Διαγωνισμός RFP | Δημοσίευση Διαγωνισμού RFP (1/6)</vt:lpstr>
      <vt:lpstr>4.3 Έργο Προμήθευσης - Μοναδικός Διαγωνισμός RFP | Δημοσίευση Διαγωνισμού RFP – Έγκριση Email (2/6)</vt:lpstr>
      <vt:lpstr>4.3 Έργο Προμήθευσης - Μοναδικός Διαγωνισμός RFP | Δημοσίευση Διαγωνισμού RFP – Έγκριση Email Προβολή του σχολίου του Εγκριτή (3/6)</vt:lpstr>
      <vt:lpstr>4.3 Έργο Προμήθευσης - Μοναδικός Διαγωνισμός RFP | Δημοσίευση Διαγωνισμού RFP – Έγκριση Email Προβολή του σχολίου του Εγκριτή (4/6)</vt:lpstr>
      <vt:lpstr>4.3 Έργο Προμήθευσης - Μοναδικός Διαγωνισμός RFP | Δημοσίευση Διαγωνισμού RFP – Έγκριση μέσω Ariba (5/6)</vt:lpstr>
      <vt:lpstr>4.3 Έργο Προμήθευσης - Μοναδικός Διαγωνισμός RFP | Δημοσίευση Διαγωνισμού RFP – Έγκριση μέσω Ariba (6/6)</vt:lpstr>
      <vt:lpstr>Παρουσίαση του PowerPoint</vt:lpstr>
      <vt:lpstr>4.4 Έργο Προμήθευσης - Μοναδικός Διαγωνισμός RFP | Καρτέλα Παρακολούθησης Διαγωνισμού</vt:lpstr>
      <vt:lpstr>4.4 Έργο Προμήθευσης - Μοναδικός Διαγωνισμός RFP | Τροποποιήσεις Χρονοδιαγράμματος Διαγωνισμού – Επεξεργασία Διάρκειας</vt:lpstr>
      <vt:lpstr>4.4 Έργο Προμήθευσης - Μοναδικός Διαγωνισμός RFP | Τροποποιήσεις Χρονοδιαγράμματος Διαγωνισμού – Παύση Διαγωνισμού</vt:lpstr>
      <vt:lpstr>4.4 Έργο Προμήθευσης - Μοναδικός Διαγωνισμός RFP | Τροποποιήσεις Χρονοδιαγράμματος Διαγωνισμού – Διακοπή Διαγωνισμού</vt:lpstr>
      <vt:lpstr>4.4 Έργο Προμήθευσης - Μοναδικός Διαγωνισμός RFP | Τροποποιήσεις Χρονοδιαγράμματος Διαγωνισμού – Νέο Άνοιγμα Διαγωνισμού</vt:lpstr>
      <vt:lpstr>Παρουσίαση του PowerPoint</vt:lpstr>
      <vt:lpstr>4.5 Έργο Προμήθευσης - Μοναδικός Διαγωνισμός RFP | Επισκόπηση Απαντήσεων– Επεξεργασία κανόνων πίνακα μηνυμάτων (1/4)</vt:lpstr>
      <vt:lpstr>4.5 Έργο Προμήθευσης - Μοναδικός Διαγωνισμός RFP | Επισκόπηση Απαντήσεων– Επεξεργασία κανόνων πίνακα μηνυμάτων (2/4)</vt:lpstr>
      <vt:lpstr>4.5 Έργο Προμήθευσης - Μοναδικός Διαγωνισμός RFP | Επισκόπηση Απαντήσεων– Επεξεργασία κανόνων πίνακα μηνυμάτων (3/4)</vt:lpstr>
      <vt:lpstr>4.5 Έργο Προμήθευσης - Μοναδικός Διαγωνισμός RFP | Επισκόπηση Απαντήσεων– Επεξεργασία κανόνων πίνακα μηνυμάτων (4/4)</vt:lpstr>
      <vt:lpstr>4.5 Έργο Προμήθευσης - Μοναδικός Διαγωνισμός RFP | Επισκόπηση Απαντήσεων </vt:lpstr>
      <vt:lpstr>4.5 Έργο Προμήθευσης - Μοναδικός Διαγωνισμός RFP | Επισκόπηση Απαντήσεων </vt:lpstr>
      <vt:lpstr>4.5 Έργο Προμήθευσης - Μοναδικός Διαγωνισμός RFP | Επισκόπηση Απαντήσεων – Άνοιγμα Φακέλου (1/3)</vt:lpstr>
      <vt:lpstr>4.5 Έργο Προμήθευσης - Μοναδικός Διαγωνισμός RFP | Επισκόπηση Απαντήσεων – Άνοιγμα Φακέλου (2/3)</vt:lpstr>
      <vt:lpstr>4.5 Έργο Προμήθευσης - Μοναδικός Διαγωνισμός RFP | Επισκόπηση Απαντήσεων – Άνοιγμα Φακέλου (3/3)</vt:lpstr>
      <vt:lpstr>4.6 Έργο Προμήθευσης - Μοναδικός Διαγωνισμός RFP | Κλείδωμα μη συμμετέχοντος προμηθευτή (1/2)</vt:lpstr>
      <vt:lpstr>4.6 Έργο Προμήθευσης - Μοναδικός Διαγωνισμός RFP |  Κλείδωμα μη συμμετέχοντος προμηθευτή (2/2)</vt:lpstr>
      <vt:lpstr>4.5 Έργο Προμήθευσης - Μοναδικός Διαγωνισμός RFP | Επισκόπηση Απαντήσεων – Βαθμός (1/11)</vt:lpstr>
      <vt:lpstr>4.5 Έργο Προμήθευσης - Μοναδικός Διαγωνισμός RFP | Επισκόπηση Απαντήσεων – Βαθμός (2/11)</vt:lpstr>
      <vt:lpstr>4.5 Έργο Προμήθευσης - Μοναδικός Διαγωνισμός RFP | Επισκόπηση Απαντήσεων – Βαθμός (3/11)</vt:lpstr>
      <vt:lpstr>4.5 Έργο Προμήθευσης - Μοναδικός Διαγωνισμός RFP | Επισκόπηση Απαντήσεων – Βαθμός (4/11)</vt:lpstr>
      <vt:lpstr>4.5 Έργο Προμήθευσης - Μοναδικός Διαγωνισμός RFP | Επισκόπηση Απαντήσεων – Βαθμός: Σχόλια (5/11)</vt:lpstr>
      <vt:lpstr>4.5 Έργο Προμήθευσης - Μοναδικός Διαγωνισμός RFP | Επισκόπηση Απαντήσεων – Βαθμός (6/11)</vt:lpstr>
      <vt:lpstr>4.5 Έργο Προμήθευσης - Μοναδικός Διαγωνισμός RFP | Επισκόπηση Απαντήσεων – Βαθμός (7/11)</vt:lpstr>
      <vt:lpstr>4.5 Έργο Προμήθευσης - Μοναδικός Διαγωνισμός RFP | Επισκόπηση Απαντήσεων – Βαθμός (8/11)</vt:lpstr>
      <vt:lpstr>4.5 Έργο Προμήθευσης - Μοναδικός Διαγωνισμός RFP | Επισκόπηση Απαντήσεων – Βαθμός (9/11)</vt:lpstr>
      <vt:lpstr>4.5 Έργο Προμήθευσης - Μοναδικός Διαγωνισμός RFP | Επισκόπηση Απαντήσεων – Βαθμός (10/11)</vt:lpstr>
      <vt:lpstr>4.5 Έργο Προμήθευσης - Μοναδικός Διαγωνισμός RFP | Επισκόπηση Απαντήσεων – Βαθμός (11/11)</vt:lpstr>
      <vt:lpstr>4.5 Έργο Προμήθευσης - Μοναδικός Διαγωνισμός RFP | Επισκόπηση Απαντήσεων – Άνοιγμα Οικονομικού Φακέλου (1/2)</vt:lpstr>
      <vt:lpstr>4.5 Έργο Προμήθευσης - Μοναδικός Διαγωνισμός RFP | Επισκόπηση Απαντήσεων – Άνοιγμα Οικονομικού Φακέλου (2/2)</vt:lpstr>
      <vt:lpstr>4.5 Έργο Προμήθευσης - Μοναδικός Διαγωνισμός RFP | Επισκόπηση Απαντήσεων – Επισκόπηση Οικονομικών Προσφορών</vt:lpstr>
      <vt:lpstr>4.5 Έργο Προμήθευσης - Μοναδικός Διαγωνισμός RFP | Αξιολόγηση Απαντήσεων – Λήψη των συνημμένων που υπέβαλαν οι προμηθευτές (1/2)</vt:lpstr>
      <vt:lpstr>4.5 Έργο Προμήθευσης - Μοναδικός Διαγωνισμός RFP | Αξιολόγηση Απαντήσεων – Λήψη των συνημμένων που υπέβαλαν οι προμηθευτές (2/2)</vt:lpstr>
      <vt:lpstr>Παρουσίαση του PowerPoint</vt:lpstr>
      <vt:lpstr>4.6 Έργο Προμήθευσης - Μοναδικός Διαγωνισμός RFP | Δημιουργία Νέου Γύρου (1/4)</vt:lpstr>
      <vt:lpstr>4.6 Έργο Προμήθευσης - Μοναδικός Διαγωνισμός RFP | Δημιουργία Νέου Γύρου – Αφαίρεση Προμηθευτών και Τροποποίηση Διάρκειας (2/4)</vt:lpstr>
      <vt:lpstr>4.6 Έργο Προμήθευσης - Μοναδικός Διαγωνισμός RFP | Δημιουργία Νέου Γύρου (3/4)</vt:lpstr>
      <vt:lpstr>4.6 Έργο Προμήθευσης - Μοναδικός Διαγωνισμός RFP | Δημιουργία Νέου Γύρου (4/4)</vt:lpstr>
      <vt:lpstr>Παρουσίαση του PowerPoint</vt:lpstr>
      <vt:lpstr>4.6 Έργο Προμήθευσης - Μοναδικός Διαγωνισμός RFP | Ανάθεση Προμηθευτών - Αξιολόγηση Προσφοράς (1/2)</vt:lpstr>
      <vt:lpstr>4.6 Έργο Προμήθευσης - Μοναδικός Διαγωνισμός RFP | Ανάθεση Προμηθευτών - Αξιολόγηση Προσφοράς (2/2)</vt:lpstr>
      <vt:lpstr>4.7 Έργο Προμήθευσης - Μοναδικός Διαγωνισμός RFP | Ανάθεση Προμηθευτών – Επισύναψη Αρχείου για Εγκρίνοντες Ανάθεσης</vt:lpstr>
      <vt:lpstr>4.7 Έργο Προμήθευσης - Μοναδικός Διαγωνισμός RFP | Ανάθεση Προμηθευτών – Επιλογή Προκαθορισμένου Σεναρίου Αναθέσεων</vt:lpstr>
      <vt:lpstr>4.7 Έργο Προμήθευσης - Μοναδικός Διαγωνισμός RFP | Ανάθεση Προμηθευτών – Δημιουργία Τροποποιημένου Σεναρίου Αναθέσεων (1/3)</vt:lpstr>
      <vt:lpstr>4.7 Έργο Προμήθευσης - Μοναδικός Διαγωνισμός RFP | Ανάθεση Προμηθευτών – Δημιουργία Τροποποιημένου Σεναρίου Αναθέσεων (2/3)</vt:lpstr>
      <vt:lpstr>4.7 Έργο Προμήθευσης - Μοναδικός Διαγωνισμός RFP | Ανάθεση Προμηθευτών – Δημιουργία Τροποποιημένου Σεναρίου Αναθέσεων (3/3)</vt:lpstr>
      <vt:lpstr>4.7 Έργο Προμήθευσης - Μοναδικός Διαγωνισμός RFP | Ανάθεση Προμηθευτών</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Ariba (1/2)</vt:lpstr>
      <vt:lpstr>4.7 Έργο Προμήθευσης - Μοναδικός Διαγωνισμός RFP | Σενάριο Ανάθεσης – Έγκριση μέσω Ariba (2/2)</vt:lpstr>
      <vt:lpstr>Παρουσίαση του PowerPoint</vt:lpstr>
      <vt:lpstr>5.1 Έργο Προμήθευσης - Mοναδικός Διαγωνισμός Δημοπρασία |Δημιουργία Μοναδικού Διαγωνισμού Δημοπρασίας (1/5)</vt:lpstr>
      <vt:lpstr>5.1 Έργο Προμήθευσης - Mοναδικός Διαγωνισμός Δημοπρασία |Δημιουργία Μοναδικού Διαγωνισμού Δημοπρασίας(2/5)</vt:lpstr>
      <vt:lpstr>5.1 Έργο Προμήθευσης - Mοναδικός Διαγωνισμός Δημοπρασία |Δημιουργία Μοναδικού Διαγωνισμού Δημοπρασίας(3/5)</vt:lpstr>
      <vt:lpstr>5.1 Έργο Προμήθευσης - Mοναδικός Διαγωνισμός Δημοπρασία |Δημιουργία Μοναδικού Διαγωνισμού Δημοπρασίας(4/5)</vt:lpstr>
      <vt:lpstr>5.1 Έργο Προμήθευσης - Mοναδικός Διαγωνισμός Δημοπρασία |Δημιουργία Μοναδικού Διαγωνισμού Δημοπρασίας(5/5)</vt:lpstr>
      <vt:lpstr>Παρουσίαση του PowerPoint</vt:lpstr>
      <vt:lpstr>5.2 Έργο Προμήθευσης - Mοναδικός Διαγωνισμός Δημοπρασία|Ρυθμίσεις Δημοπρασίας – Καθορισμός Ομάδας (1/4)</vt:lpstr>
      <vt:lpstr>5.2 Έργο Προμήθευσης - Mοναδικός Διαγωνισμός Δημοπρασία|Ρυθμίσεις Δημοπρασίας – Καθορισμός Ομάδας (2/4)</vt:lpstr>
      <vt:lpstr>5.2 Έργο Προμήθευσης - Mοναδικός Διαγωνισμός Δημοπρασία|Ρυθμίσεις Δημοπρασίας – Καθορισμός Ομάδας (3/4)</vt:lpstr>
      <vt:lpstr>5.2 Έργο Προμήθευσης - Mοναδικός Διαγωνισμός Δημοπρασία|Ρυθμίσεις Δημοπρασίας – Καθορισμός Ομάδας (4/4)</vt:lpstr>
      <vt:lpstr>5.2 Έργο Προμήθευσης - Mοναδικός Διαγωνισμός Δημοπρασία|Ρυθμίσεις Δημοπρασίας –  Διάρκεια εκδήλωσης (1/2)</vt:lpstr>
      <vt:lpstr>5.2 Έργο Προμήθευσης - Mοναδικός Διαγωνισμός Δημοπρασία|Ρυθμίσεις Δημοπρασίας –  Διάρκεια εκδήλωσης (2/2)</vt:lpstr>
      <vt:lpstr>5.2 Έργο Προμήθευσης - Mοναδικός Διαγωνισμός Δημοπρασία|Ρυθμίσεις Δημοπρασίας – Διάρκεια Δημοπρασίας Αγγλικού τύπου (1/2)</vt:lpstr>
      <vt:lpstr>5.2 Έργο Προμήθευσης - Μοναδικός Διαγωνισμός Δημοπρασία|Ρυθμίσεις Δημοπρασίας – Διάρκεια Δημοπρασίας Αγγλικού τύπου (2/2)</vt:lpstr>
      <vt:lpstr>5.2 Έργο Προμήθευσης - Μοναδικός Διαγωνισμός Δημοπρασία|Ρυθμίσεις Δημοπρασίας – Διάρκεια Δημοπρασίας Ολλανδικού τύπου </vt:lpstr>
      <vt:lpstr>5.2 Έργο Προμήθευσης - Μοναδικός Διαγωνισμός Δημοπρασία|Ρυθμίσεις Δημοπρασίας – Πρόσκληση Προμηθευτών</vt:lpstr>
      <vt:lpstr>5.2 Έργο Προμήθευσης - Μοναδικός Διαγωνισμός Δημοπρασία|Ρυθμίσεις Δημοπρασίας – Έλεγχος Πιστοποίησης Προμηθευτών</vt:lpstr>
      <vt:lpstr>5.2 Έργο Προμήθευσης - Μοναδικός Διαγωνισμός Δημοπρασία|Ρυθμίσεις Δημοπρασίας – Προσθήκη Συνημμένων</vt:lpstr>
      <vt:lpstr>5.2 Έργο Προμήθευσης - Mοναδικός Διαγωνισμός Δημοπρασία|Ρυθμίσεις Δημοπρασίας – Προσθήκη Περιεχομένου</vt:lpstr>
      <vt:lpstr>5.2 Έργο Προμήθευσης - Mοναδικός Διαγωνισμός Δημοπρασία|Ρυθμίσεις Δημοπρασίας – Διαγραφή Περιεχομένου</vt:lpstr>
      <vt:lpstr>5.2 Έργο Προμήθευσης - Mοναδικός Διαγωνισμός Δημοπρασία|Ρυθμίσεις Δημοπρασίας – Προσθήκη Στοιχείων στην Οικονομική Προσφορά (1/4)</vt:lpstr>
      <vt:lpstr>5.2 Έργο Προμήθευσης - Mοναδικός Διαγωνισμός Δημοπρασία|Ρυθμίσεις Δημοπρασίας – Προσθήκη Στοιχείων στην Οικονομική Προσφορά (2/4)</vt:lpstr>
      <vt:lpstr>5.2 Έργο Προμήθευσης - Mοναδικός Διαγωνισμός Δημοπρασία|Ρυθμίσεις Δημοπρασίας – Προσθήκη Στοιχείων στην Οικονομική Προσφορά (3/4)</vt:lpstr>
      <vt:lpstr>5.2 Έργο Προμήθευσης - Mοναδικός Διαγωνισμός Δημοπρασία|Ρυθμίσεις Δημοπρασίας – Προσθήκη Στοιχείων στην Οικονομική Προσφορά (4/4)</vt:lpstr>
      <vt:lpstr>5.2 Έργο Προμήθευσης - Mοναδικός Διαγωνισμός Δημοπρασία|Ρυθμίσεις Δημοπρασίας – Πρόσθετα Κόστη (1/2)</vt:lpstr>
      <vt:lpstr>5.2 Έργο Προμήθευσης - Mοναδικός Διαγωνισμός Δημοπρασία|Ρυθμίσεις Δημοπρασίας – Πρόσθετα Κόστη (2/2)</vt:lpstr>
      <vt:lpstr>5.2 Έργο Προμήθευσης - Mοναδικός Διαγωνισμός Δημοπρασία|Ρυθμίσεις Δημοπρασίας – Ορισμός Κανόνων Διαγωνισμού (1/2)</vt:lpstr>
      <vt:lpstr>5.2 Έργο Προμήθευσης - Mοναδικός Διαγωνισμός Δημοπρασία|Ρυθμίσεις Δημοπρασίας – Ορισμός Κανόνων Διαγωνισμού (2/2)</vt:lpstr>
      <vt:lpstr>Παρουσίαση του PowerPoint</vt:lpstr>
      <vt:lpstr>5.3 Έργο Προμήθευσης - Μοναδικός Διαγωνισμός Δημοπρασία|Δημοσίευση Δημοπρασίας – Υποβολή Έγκρισης</vt:lpstr>
      <vt:lpstr>5.3 Έργο Προμήθευσης - Μοναδικός Διαγωνισμός Δημοπρασία|Δημοσίευση Δημοπρασίας – Ανάκληση της Υποβολής για Έγκριση</vt:lpstr>
      <vt:lpstr>5.3 Έργο Προμήθευσης - Μοναδικός Διαγωνισμός Δημοπρασία|Δημοσίευση Δημοπρασίας – Έγκριση μέσω Email</vt:lpstr>
      <vt:lpstr>5.3 Έργο Προμήθευσης - Μοναδικός Διαγωνισμός Δημοπρασία|Δημοσίευση Δημοπρασίας – Έγκριση μέσω Ariba (1/2)</vt:lpstr>
      <vt:lpstr>5.3 Έργο Προμήθευσης - Μοναδικός Διαγωνισμός Δημοπρασία|Δημοσίευση Δημοπρασίας – Έγκριση μέσω Ariba (2/2)</vt:lpstr>
      <vt:lpstr>Παρουσίαση του PowerPoint</vt:lpstr>
      <vt:lpstr>5.4 Έργο Προμήθευσης - Μοναδικός Διαγωνισμός Δημοπρασία|Παρακολούθηση Δημοπρασίας </vt:lpstr>
      <vt:lpstr>Παρουσίαση του PowerPoint</vt:lpstr>
      <vt:lpstr>5.5 Έργο Προμήθευσης - Μοναδικός Διαγωνισμός Δημοπρασία|Επισκόπηση Απαντήσεων – Ειδοποίηση Απαντήσεων Προμηθευτή</vt:lpstr>
      <vt:lpstr>5.5 Έργο Προμήθευσης - Μοναδικός Διαγωνισμός Δημοπρασία|Επισκόπηση Απαντήσεων – Άνοιγμα Φακέλων (1/2)</vt:lpstr>
      <vt:lpstr>5.5 Έργο Προμήθευσης - Μοναδικός Διαγωνισμός Δημοπρασία|Επισκόπηση Απαντήσεων – Άνοιγμα Φακέλων (2/2)</vt:lpstr>
      <vt:lpstr>5.5 Έργο Προμήθευσης - Μοναδικός Διαγωνισμός Δημοπρασία|Επισκόπηση Απαντήσεων – Έλεγχος Απαντήσεων Προμηθευτών</vt:lpstr>
      <vt:lpstr>5.5 Έργο Προμήθευσης - Μοναδικός Διαγωνισμός Δημοπρασία|Επισκόπηση Απαντήσεων – Λήψη Συνημμένων Αρχείων Προμηθευτή (1/2)</vt:lpstr>
      <vt:lpstr>5.5 Έργο Προμήθευσης - Μοναδικός Διαγωνισμός Δημοπρασία|Επισκόπηση Απαντήσεων – Λήψη Συνημμένων Αρχείων Προμηθευτή (2/2)</vt:lpstr>
      <vt:lpstr>Παρουσίαση του PowerPoint</vt:lpstr>
      <vt:lpstr>5.6 Έργο Προμήθευσης - Μοναδικός Διαγωνισμός Δημοπρασία|Ανάθεση Προμηθευτών – Επισύναψη εγγράφου για τους Προϋπογράφοντες Ανάθεσης &amp; τον Τελικό Εγκρίνων Ανάθεσης </vt:lpstr>
      <vt:lpstr>5.6 Έργο Προμήθευσης - Μοναδικός Διαγωνισμός Δημοπρασία|Ανάθεση Προμηθευτών – Ανάθεση Δημοπρασίας Αγγλικού Τύπου</vt:lpstr>
      <vt:lpstr>5.6 Έργο Προμήθευσης - Μοναδικός Διαγωνισμός Δημοπρασία|Ανάθεση Προμηθευτών – Δημιουργία Προσαρμοσμένου Σεναρίου Ανάθεσης (1/3)</vt:lpstr>
      <vt:lpstr>5.6 Έργο Προμήθευσης - Μοναδικός Διαγωνισμός Δημοπρασία|Ανάθεση Προμηθευτών – Δημιουργία Προσαρμοσμένου Σεναρίου Ανάθεσης (2/3)</vt:lpstr>
      <vt:lpstr>5.6 Έργο Προμήθευσης - Μοναδικός Διαγωνισμός Δημοπρασία|Ανάθεση Προμηθευτών – Δημιουργία Προσαρμοσμένου Σεναρίου Ανάθεσης (3/3)</vt:lpstr>
      <vt:lpstr>5.6 Έργο Προμήθευσης - Μοναδικός Διαγωνισμός Δημοπρασία|Ανάθεση Προμηθευτών</vt:lpstr>
      <vt:lpstr>5.6 Έργο Προμήθευσης - Μοναδικός Διαγωνισμός Δημοπρασία|Σενάριο Ανάθεσης – Έγκριση μέσω Email (1/3)</vt:lpstr>
      <vt:lpstr>5.6 Έργο Προμήθευσης - Μοναδικός Διαγωνισμός Δημοπρασία|Σενάριο Ανάθεσης – Έγκριση μέσω Email (2/3)  </vt:lpstr>
      <vt:lpstr>5.6 Έργο Προμήθευσης - Μοναδικός Διαγωνισμός Δημοπρασία|Σενάριο Ανάθεσης – Έγκριση μέσω Email (3/3)</vt:lpstr>
      <vt:lpstr>5.6 Έργο Προμήθευσης - Μοναδικός Διαγωνισμός Δημοπρασία|Σενάριο Ανάθεσης – Έγκριση μέσω Ariba (1/2)</vt:lpstr>
      <vt:lpstr>5.6 Έργο Προμήθευσης - Μοναδικός Διαγωνισμός Δημοπρασία|Σενάριο Ανάθεσης – Έγκριση μέσω Ariba (2/2)</vt:lpstr>
      <vt:lpstr>Παρουσίαση του PowerPoint</vt:lpstr>
      <vt:lpstr>6.1 Έργο Προμήθευσης - Mοναδικός Διαγωνισμός Πλειοδοτική Δημοπρασία|Δημιουργία Μοναδικού Διαγωνισμού Πλειοδοτικής Δημοπρασίας (1/5)</vt:lpstr>
      <vt:lpstr>6.1 Έργο Προμήθευσης - Mοναδικός Διαγωνισμός Πλειοδοτική Δημοπρασία|Δημιουργία Μοναδικού Διαγωνισμού Πλειοδοτικής Δημοπρασίας (2/5)</vt:lpstr>
      <vt:lpstr>6.1 Έργο Προμήθευσης - Mοναδικός Διαγωνισμός Πλειοδοτική Δημοπρασία|Δημιουργία Μοναδικού Διαγωνισμού Πλειοδοτικής Δημοπρασίας (3/5)</vt:lpstr>
      <vt:lpstr>6.1 Έργο Προμήθευσης - Mοναδικός Διαγωνισμός Πλειοδοτική Δημοπρασία|Δημιουργία Μοναδικού Διαγωνισμού Πλειοδοτικής Δημοπρασίας (4/5)</vt:lpstr>
      <vt:lpstr>6.1 Έργο Προμήθευσης - Mοναδικός Διαγωνισμός Πλειοδοτική Δημοπρασία|Δημιουργία Μοναδικού Διαγωνισμού Πλειοδοτικής Δημοπρασίας (5/5)</vt:lpstr>
      <vt:lpstr>Παρουσίαση του PowerPoint</vt:lpstr>
      <vt:lpstr>6.2 Έργο Προμήθευσης - Mοναδικός Διαγωνισμός Πλειοδοτική Δημοπρασία|Ρυθμίσεις Δημοπρασίας – Ορισμός Ομάδας Εργασίας (1/4)</vt:lpstr>
      <vt:lpstr>6.2 Έργο Προμήθευσης - Mοναδικός Διαγωνισμός Πλειοδοτική Δημοπρασία|Ρυθμίσεις Δημοπρασίας – Ορισμός Ομάδας Εργασίας (2/4)</vt:lpstr>
      <vt:lpstr>6.2 Έργο Προμήθευσης - Mοναδικός Διαγωνισμός Πλειοδοτική Δημοπρασία|Ρυθμίσεις Δημοπρασίας – Ορισμός Ομάδας Εργασίας (3/4)</vt:lpstr>
      <vt:lpstr>6.2 Έργο Προμήθευσης - Mοναδικός Διαγωνισμός Πλειοδοτική Δημοπρασία|Ρυθμίσεις Δημοπρασίας – Ορισμός Ομάδας Εργασίας (4/4)</vt:lpstr>
      <vt:lpstr>6.2 Έργο Προμήθευσης - Mοναδικός Διαγωνισμός Πλειοδοτική Δημοπρασία|Ρυθμίσεις Δημοπρασίας - Διάρκεια Διαγωνισμού (1/4)</vt:lpstr>
      <vt:lpstr>6.2 Έργο Προμήθευσης - Mοναδικός Διαγωνισμός Πλειοδοτική Δημοπρασία|Ρυθμίσεις Δημοπρασίας - Διάρκεια Διαγωνισμού (2/4)</vt:lpstr>
      <vt:lpstr>6.2 Έργο Προμήθευσης - Mοναδικός Διαγωνισμός Πλειοδοτική Δημοπρασία|Ρυθμίσεις Δημοπρασίας - Διάρκεια Διαγωνισμού (3/4)</vt:lpstr>
      <vt:lpstr>6.2 Έργο Προμήθευσης - Mοναδικός Διαγωνισμός Πλειοδοτική Δημοπρασία|Ρυθμίσεις Δημοπρασίας - Διάρκεια Διαγωνισμού (4/4)</vt:lpstr>
      <vt:lpstr>6.2 Έργο Προμήθευσης - Mοναδικός Διαγωνισμός Πλειοδοτική Δημοπρασία|Ρυθμίσεις Δημοπρασίας –  Πρόσκληση Πελατών</vt:lpstr>
      <vt:lpstr>6.2 Έργο Προμήθευσης - Mοναδικός Διαγωνισμός Πλειοδοτική Δημοπρασία|Ρυθμίσεις Δημοπρασίας – Έλεγχος Πιστοποιήσεων Πελατών</vt:lpstr>
      <vt:lpstr>6.2 Έργο Προμήθευσης - Mοναδικός Διαγωνισμός Πλειοδοτική Δημοπρασία|Ρυθμίσεις Δημοπρασίας – Προσθήκη Συνημμένων</vt:lpstr>
      <vt:lpstr>6.2 Έργο Προμήθευσης - Mοναδικός Διαγωνισμός Πλειοδοτική Δημοπρασία|Ρυθμίσεις Δημοπρασίας – Προσθήκη Περιεχομένου</vt:lpstr>
      <vt:lpstr>6.2 Έργο Προμήθευσης - Mοναδικός Διαγωνισμός Πλειοδοτική Δημοπρασία|Ρυθμίσεις Δημοπρασίας – Διαγραφή Περιεχομένου</vt:lpstr>
      <vt:lpstr>6.2 Έργο Προμήθευσης - Mοναδικός Διαγωνισμός Πλειοδοτική Δημοπρασία|Ρυθμίσεις Δημοπρασίας – Προσθήκη Στοιχείων στην Οικονομική Προσφορά (1/4)</vt:lpstr>
      <vt:lpstr>6.2 Έργο Προμήθευσης - Mοναδικός Διαγωνισμός Πλειοδοτική Δημοπρασία|Ρυθμίσεις Δημοπρασίας – Προσθήκη Στοιχείων στην Οικονομική Προσφορά (2/4)</vt:lpstr>
      <vt:lpstr>6.2 Έργο Προμήθευσης - Mοναδικός Διαγωνισμός Πλειοδοτική Δημοπρασία|Ρυθμίσεις Δημοπρασίας – Προσθήκη Στοιχείων στην Οικονομική Προσφορά (3/4)</vt:lpstr>
      <vt:lpstr>6.2 Έργο Προμήθευσης - Mοναδικός Διαγωνισμός Πλειοδοτική Δημοπρασία|Ρυθμίσεις Δημοπρασίας – Προσθήκη Στοιχείων στην Οικονομική Προσφορά (4/4)</vt:lpstr>
      <vt:lpstr>6.2 Έργο Προμήθευσης - Mοναδικός Διαγωνισμός Πλειοδοτική Δημοπρασία|Ρυθμίσεις Δημοπρασίας – Ορισμός Κανόνων Διαγωνισμού (1/2)</vt:lpstr>
      <vt:lpstr>6.2 Έργο Προμήθευσης - Mοναδικός Διαγωνισμός Πλειοδοτική Δημοπρασία|Ρυθμίσεις Δημοπρασίας – Ορισμός Κανόνων Διαγωνισμού (2/2)</vt:lpstr>
      <vt:lpstr>Παρουσίαση του PowerPoint</vt:lpstr>
      <vt:lpstr>6.3 Έργο Προμήθευσης - Mοναδικός Διαγωνισμός Πλειοδοτική Δημοπρασία|Δημοσίευση Πλειοδοτικής Δημοπρασίας – Υποβολή Έγκρισης</vt:lpstr>
      <vt:lpstr>6.3 Έργο Προμήθευσης - Mοναδικός Διαγωνισμός Πλειοδοτική Δημοπρασία|Δημοσίευση Πλειοδοτικής Δημοπρασίας – Ανάκληση της υποβολής για έγκριση</vt:lpstr>
      <vt:lpstr>6.3 Έργο Προμήθευσης - Mοναδικός Διαγωνισμός Πλειοδοτική Δημοπρασία|Δημοσίευση Πλειοδοτικής Δημοπρασίας – Έγκριση μέσω Email</vt:lpstr>
      <vt:lpstr>6.3 Έργο Προμήθευσης - Mοναδικός Διαγωνισμός Πλειοδοτική Δημοπρασία|Δημοσίευση Πλειοδοτικής Δημοπρασίας – Έγκριση μέσω Ariba (1/2)</vt:lpstr>
      <vt:lpstr>6.3 Έργο Προμήθευσης - Mοναδικός Διαγωνισμός Πλειοδοτική Δημοπρασία|Δημοσίευση Πλειοδοτικής Δημοπρασίας – Έγκριση μέσω Ariba (2/2)</vt:lpstr>
      <vt:lpstr>Παρουσίαση του PowerPoint</vt:lpstr>
      <vt:lpstr>6.4 Έργο Προμήθευσης - Mοναδικός Διαγωνισμός Πλειοδοτική Δημοπρασία|Παρακολούθηση Δημοπρασίας </vt:lpstr>
      <vt:lpstr>Παρουσίαση του PowerPoint</vt:lpstr>
      <vt:lpstr>6.5 Έργο Προμήθευσης - Mοναδικός Διαγωνισμός Πλειοδοτική Δημοπρασία|Επισκόπηση Απαντήσεων – Ειδοποίηση Απαντήσεων Πελάτη</vt:lpstr>
      <vt:lpstr>6.5 Έργο Προμήθευσης - Mοναδικός Διαγωνισμός Πλειοδοτική Δημοπρασία|Επισκόπηση Απαντήσεων – Άνοιγμα Φακέλων (1/2)</vt:lpstr>
      <vt:lpstr>6.5 Έργο Προμήθευσης - Mοναδικός Διαγωνισμός Πλειοδοτική Δημοπρασία|Επισκόπηση Απαντήσεων – Άνοιγμα Φακέλων (2/2)</vt:lpstr>
      <vt:lpstr>6.5 Έργο Προμήθευσης - Mοναδικός Διαγωνισμός Πλειοδοτική Δημοπρασία|Επισκόπηση Απαντήσεων – Έλεγχος Απαντήσεων Πελατών</vt:lpstr>
      <vt:lpstr>6.5 Έργο Προμήθευσης - Mοναδικός Διαγωνισμός Πλειοδοτική Δημοπρασία|Επισκόπηση Απαντήσεων – Λήψη Συνημμένων Πελάτη (1/2)</vt:lpstr>
      <vt:lpstr>6.5 Έργο Προμήθευσης - Mοναδικός Διαγωνισμός Πλειοδοτική Δημοπρασία|Επισκόπηση Απαντήσεων – Λήψη Συνημμένων Πελάτη (2/2)</vt:lpstr>
      <vt:lpstr>Παρουσίαση του PowerPoint</vt:lpstr>
      <vt:lpstr>6.6 Έργο Προμήθευσης - Mοναδικός Διαγωνισμός Πλειοδοτική Δημοπρασία|Ανάθεση Πελατών – Επισύναψη εγγράφου για τους Προσυπογράφοντες Ανάθεσης &amp; τον Τελικό Εγκρίνων Ανάθεσης </vt:lpstr>
      <vt:lpstr>6.6 Έργο Προμήθευσης - Mοναδικός Διαγωνισμός Πλειοδοτική Δημοπρασία|Ανάθεση Πελατών</vt:lpstr>
      <vt:lpstr>6.6 Έργο Προμήθευσης - Mοναδικός Διαγωνισμός Πλειοδοτική Δημοπρασία|Ανάθεση Πελατών - Δημιουργία Προσαρμοσμένου Σεναρίου Ανάθεσης (1/3)</vt:lpstr>
      <vt:lpstr>6.6 Έργο Προμήθευσης - Mοναδικός Διαγωνισμός Πλειοδοτική Δημοπρασία|Ανάθεση Πελατών – Δημιουργία Προσαρμοσμένου Σεναρίου Ανάθεσης (2/3)</vt:lpstr>
      <vt:lpstr>6.6 Έργο Προμήθευσης - Mοναδικός Διαγωνισμός Πλειοδοτική Δημοπρασία|Ανάθεση Πελατών – Δημιουργία Προσαρμοσμένου Σεναρίου Ανάθεσης (3/3)</vt:lpstr>
      <vt:lpstr>6.6 Έργο Προμήθευσης - Mοναδικός Διαγωνισμός Πλειοδοτική Δημοπρασία|Ανάθεση Πελατών</vt:lpstr>
      <vt:lpstr>6.6 Έργο Προμήθευσης - Mοναδικός Διαγωνισμός Πλειοδοτική Δημοπρασία|Σενάριο Ανάθεσης – Έγκριση μέσω Email</vt:lpstr>
      <vt:lpstr>6.6 Έργο Προμήθευσης - Mοναδικός Διαγωνισμός Πλειοδοτική Δημοπρασία|Σενάριο Ανάθεσης – Έγκριση μέσω Email </vt:lpstr>
      <vt:lpstr>6.6 Έργο Προμήθευσης - Mοναδικός Διαγωνισμός Πλειοδοτική Δημοπρασία|Σενάριο Ανάθεσης – Έγκριση μέσω Email </vt:lpstr>
      <vt:lpstr>6.6 Έργο Προμήθευσης - Mοναδικός Διαγωνισμός Πλειοδοτική Δημοπρασία|Σενάριο Ανάθεσης – Έγκριση μέσω Ariba (1/2)</vt:lpstr>
      <vt:lpstr>6.6 Έργο Προμήθευσης - Mοναδικός Διαγωνισμός Πλειοδοτική Δημοπρασία|Σενάριο Ανάθεσης – Έγκριση μέσω Ariba (2/2)</vt:lpstr>
      <vt:lpstr>Παρουσίαση του PowerPoint</vt:lpstr>
      <vt:lpstr>7.1 Έργο Προμήθευσης - Mοναδικός διαγωνισμός Mixed Divestment | Δημιουργία μοναδικού διαγωνισμού Mixed Divestment (1/5)</vt:lpstr>
      <vt:lpstr>7.1 Έργο Προμήθευσης - Mοναδικός διαγωνισμός Mixed Divestment | Δημιουργία μοναδικού διαγωνισμού Mixed Divestment (2/5)</vt:lpstr>
      <vt:lpstr>7.1 Έργο Προμήθευσης - Mοναδικός διαγωνισμός Mixed Divestment | Δημιουργία μοναδικού διαγωνισμού Mixed Divestment (3/5)</vt:lpstr>
      <vt:lpstr>7.1 Έργο Προμήθευσης - Mοναδικός διαγωνισμός Mixed Divestment | Δημιουργία μοναδικού διαγωνισμού Mixed Divestment (4/5)</vt:lpstr>
      <vt:lpstr>7.1 Έργο Προμήθευσης - Mοναδικός διαγωνισμός Mixed Divestment | Δημιουργία μοναδικού διαγωνισμού Mixed Divestment (5/5)</vt:lpstr>
      <vt:lpstr>Παρουσίαση του PowerPoint</vt:lpstr>
      <vt:lpstr>7.2 Έργο Προμήθευσης - Mοναδικός Διαγωνισμός Mixed Divestment | Ρυθμίσεις διαγωνισμού – Ορισμός Ομάδας Έργασίας (1/4)</vt:lpstr>
      <vt:lpstr>7.2 Έργο Προμήθευσης - Mοναδικός Διαγωνισμός Mixed Divestment | Ρυθμίσεις διαγωνισμού – Ορισμός Ομάδας Έργασίας (2/4)</vt:lpstr>
      <vt:lpstr>7.2 Έργο Προμήθευσης - Mοναδικός Διαγωνισμός Mixed Divestment | Ρυθμίσεις διαγωνισμού – Ορισμός Ομάδας Έργασίας (3/4)</vt:lpstr>
      <vt:lpstr>7.2 Έργο Προμήθευσης - Mοναδικός Διαγωνισμός Mixed Divestment | Ρυθμίσεις διαγωνισμού – Ορισμός Ομάδας Έργασίας (4/4)</vt:lpstr>
      <vt:lpstr>7.2 Έργο Προμήθευσης - Mοναδικός Διαγωνισμός Mixed Divestment | Ρυθμίσεις διαγωνισμού –  Διάρκεια </vt:lpstr>
      <vt:lpstr>7.2 Έργο Προμήθευσης - Μοναδικός Διαγωνισμός Mixed Divestment | Ρυθμίσεις Διαγωνισμού – Ημερομηνία </vt:lpstr>
      <vt:lpstr>7.2 Έργο Προμήθευσης - Μοναδικός Διαγωνισμός Mixed Divestment | Ρυθμίσεις Διαγωνισμού – Πρόσκληση Προμηθευτών</vt:lpstr>
      <vt:lpstr>7.2 Έργο Προμήθευσης - Μοναδικός Διαγωνισμός Mixed Divestment | Ρυθμίσεις Διαγωνισμού– Έλεγχος Πιστοποιήσεων Προμηθευτών</vt:lpstr>
      <vt:lpstr>7.2 Έργο Προμήθευσης - Μοναδικός Διαγωνισμός Mixed Divestment | Ρυθμίσεις Διαγωνισμού – Προσθήκη Συνημμένων αρχείων</vt:lpstr>
      <vt:lpstr>7.2 Έργο Προμήθευσης - Μοναδικός Διαγωνισμός Mixed Divestment | Ρυθμίσεις Διαγωνισμού – Προσθήκη Περιεχομένου</vt:lpstr>
      <vt:lpstr>7.2 Έργο Προμήθευσης - Μοναδικός Διαγωνισμός Mixed Divestment | Ρυθμίσεις Διαγωνισμού – Διαγραφή Περιεχομένου</vt:lpstr>
      <vt:lpstr>7.2 Έργο Προμήθευσης - Μοναδικός Διαγωνισμός Mixed Divestment | Ρυθμίσεις Διαγωνισμού – Προσθήκη Αντικειμένων στον Οικονομικό Φάκελο (1/3)</vt:lpstr>
      <vt:lpstr>7.2 Έργο Προμήθευσης - Μοναδικός Διαγωνισμός Mixed Divestment | Ρυθμίσεις Διαγωνισμού – Προσθήκη Αντικειμένων στον Οικονομικό Φάκελο (2/3)</vt:lpstr>
      <vt:lpstr>7.2 Έργο Προμήθευσης - Μοναδικός Διαγωνισμός Mixed Divestment | Ρυθμίσεις Διαγωνισμού – Προσθήκη Αντικειμένων στον Οικονομικό Φάκελο (3/3)</vt:lpstr>
      <vt:lpstr>Παρουσίαση του PowerPoint</vt:lpstr>
      <vt:lpstr>7.3 Έργο Προμήθευσης - Μοναδικός Διαγωνισμός Mixed Divestment | Δημοσίευση διαγωνισμού – Υποβολή προς Έγκριση</vt:lpstr>
      <vt:lpstr>7.3 Έργο Προμήθευσης - Μοναδικός Διαγωνισμός Mixed Divestment | Δημοσίευση διαγωνισμού – Ανάκληση της υποβολής για έγκριση</vt:lpstr>
      <vt:lpstr>7.3 Έργο Προμήθευσης - Μοναδικός Διαγωνισμός Mixed Divestment | Δημοσίευση διαγωνισμού – Έγκριση μέσω Email</vt:lpstr>
      <vt:lpstr>7.3 Έργο Προμήθευσης - Μοναδικός Διαγωνισμός Mixed Divestment | Δημοσίευση διαγωνισμού – Έγκριση μέσω Ariba (1/2)</vt:lpstr>
      <vt:lpstr>7.3 Έργο Προμήθευσης - Μοναδικός Διαγωνισμός Mixed Divestment | Δημοσίευση διαγωνισμού – Έγκριση μέσω Ariba (2/2)</vt:lpstr>
      <vt:lpstr>Παρουσίαση του PowerPoint</vt:lpstr>
      <vt:lpstr>7.4 Έργο Προμήθευσης - Μοναδικός Διαγωνισμός Mixed Divestment | Καρτέλα Παρακολούθησης Διαγωνισμού</vt:lpstr>
      <vt:lpstr>7.4 Έργο Προμήθευσης - Μοναδικός Διαγωνισμός Mixed Divestment | Αλλαγές Χρονοδιαγράμματος Διαγωνισμού – Επεξεργασία Διάρκειας</vt:lpstr>
      <vt:lpstr>7.4 Έργο Προμήθευσης - Μοναδικός Διαγωνισμός Mixed Divestment | Αλλαγές Χρονοδιαγράμματος Διαγωνισμού – Παύση Διαγωνισμού</vt:lpstr>
      <vt:lpstr>7.4 Έργο Προμήθευσης - Μοναδικός Διαγωνισμός Mixed Divestment | Αλλαγές Χρονοδιαγράμματος Διαγωνισμού – Διακοπή Διαγωνισμού</vt:lpstr>
      <vt:lpstr>7.4 Έργο Προμήθευσης - Μοναδικός Διαγωνισμός Mixed Divestment | Αλλαγές Χρονοδιαγράμματος Διαγωνισμού – Νέο Άνοιγμα Διαγωνισμού</vt:lpstr>
      <vt:lpstr>Παρουσίαση του PowerPoint</vt:lpstr>
      <vt:lpstr>7.5 Έργο Προμήθευσης - Μοναδικός Διαγωνισμός Mixed Divestment – Ειδοποίηση Απαντήσεων Προμηθευτή</vt:lpstr>
      <vt:lpstr>7.5 Έργο Προμήθευσης - Μοναδικός Διαγωνισμός Mixed Divestment | Αξιολόγηση Απαντήσεων – Άνοιγμα Φακέλων (1/2)</vt:lpstr>
      <vt:lpstr>7.5 Έργο Προμήθευσης - Μοναδικός Διαγωνισμός Mixed Divestment | Αξιολόγηση Απαντήσεων – Άνοιγμα Φακέλων (2/2)</vt:lpstr>
      <vt:lpstr>7.5 Έργο Προμήθευσης - Μοναδικός Διαγωνισμός Mixed Divestment | Αξιολόγηση Απαντήσεων – Έλεγχος Απαντήσεων Πελατών</vt:lpstr>
      <vt:lpstr>7.5 Έργο Προμήθευσης - Μοναδικός Διαγωνισμός Mixed Divestment | Αξιολόγηση Απαντήσεων – Άνοιγμα Οικονομικού Φακέλου (1/2)</vt:lpstr>
      <vt:lpstr>7.5 Έργο Προμήθευσης - Μοναδικός Διαγωνισμός Mixed Divestment | Αξιολόγηση Απαντήσεων – Άνοιγμα Οικονομικού Φακέλου (2/2)</vt:lpstr>
      <vt:lpstr>7.5 Έργο Προμήθευσης - Μοναδικός Διαγωνισμός Mixed Divestment | Αξιολόγηση Απαντήσεων – Επισκόπηση Οικονομικών Προσφορών (1/2)</vt:lpstr>
      <vt:lpstr>7.5 Έργο Προμήθευσης - Μοναδικός Διαγωνισμός Mixed Divestment | Αξιολόγηση Απαντήσεων – Επισκόπηση Οικονομικών Προσφορών (2/2)</vt:lpstr>
      <vt:lpstr>7.5 Έργο Προμήθευσης - Μοναδικός Διαγωνισμός Mixed Divestment | Αξιολόγηση Απαντήσεων – Λήψη των συνημμένων που υπέβαλαν οι προμηθευτές (1/2)</vt:lpstr>
      <vt:lpstr>7.5 Έργο Προμήθευσης - Μοναδικός Διαγωνισμός Mixed Divestment | Αξιολόγηση Απαντήσεων – Λήψη των συνημμένων που υπέβαλαν οι προμηθευτές (2/2)</vt:lpstr>
      <vt:lpstr>7.5 Έργο Προμήθευσης - Μοναδικός Διαγωνισμός Mixed Divestment | Αξιολόγηση Απαντήσεων – Εξαγωγή Προσφορών (1/3)</vt:lpstr>
      <vt:lpstr>7.5 Έργο Προμήθευσης - Μοναδικός Διαγωνισμός Mixed Divestment | Αξιολόγηση Απαντήσεων – Εξαγωγή Προσφορών (2/3)</vt:lpstr>
      <vt:lpstr>7.5 Έργο Προμήθευσης - Μοναδικός Διαγωνισμός Mixed Divestment | Αξιολόγηση Απαντήσεων – Εξαγωγή Προσφορών (3/3)</vt:lpstr>
      <vt:lpstr>Παρουσίαση του PowerPoint</vt:lpstr>
      <vt:lpstr>7.6 Έργο Προμήθευσης - Μοναδικός Διαγωνισμός Mixed Divestment | Ανάθεση Προμηθευτών (1/4)</vt:lpstr>
      <vt:lpstr>7.6 Έργο Προμήθευσης - Μοναδικός Διαγωνισμός Mixed Divestment | Ανάθεση Προμηθευτών (2/4)</vt:lpstr>
      <vt:lpstr>7.6 Έργο Προμήθευσης - Μοναδικός Διαγωνισμός Mixed Divestment | Ανάθεση Προμηθευτών (3/4)</vt:lpstr>
      <vt:lpstr>7.6 Έργο Προμήθευσης - Μοναδικός Διαγωνισμός Mixed Divestment | Ανάθεση Προμηθευτών (4/4)</vt:lpstr>
      <vt:lpstr>7.6 Έργο Προμήθευσης - Μοναδικός Διαγωνισμός Mixed Divestment | Σύγκριση Σεναρίων (1/2)</vt:lpstr>
      <vt:lpstr>7.6 Έργο Προμήθευσης - Μοναδικός Διαγωνισμός Mixed Divestment | Σύγκριση Σεναρίων (2/2)</vt:lpstr>
      <vt:lpstr>7.6 Έργο Προμήθευσης - Μοναδικός Διαγωνισμός Mixed Divestment | Ανάθεση Προμηθευτών</vt:lpstr>
      <vt:lpstr>7.6 Έργο Προμήθευσης - Μοναδικός Διαγωνισμός Mixed Divestment | Σενάριο Ανάθεσης – Έγκριση μέσω Email (1/3)</vt:lpstr>
      <vt:lpstr>7.6 Έργο Προμήθευσης - Μοναδικός Διαγωνισμός Mixed Divestment | Σενάριο Ανάθεσης – Έγκριση μέσω Email (2/3)</vt:lpstr>
      <vt:lpstr>7.6 Έργο Προμήθευσης - Μοναδικός Διαγωνισμός Mixed Divestment | Σενάριο Ανάθεσης – Έγκριση μέσω Email (3/3)</vt:lpstr>
      <vt:lpstr>7.6 Έργο Προμήθευσης - Μοναδικός Διαγωνισμός Mixed Divestment | Σενάριο Ανάθεσης – Έγκριση μέσω Ariba (1/2)</vt:lpstr>
      <vt:lpstr>7.6 Έργο Προμήθευσης - Μοναδικός Διαγωνισμός Mixed Divestment | Σενάριο Ανάθεσης – Έγκριση μέσω Ariba (2/2)</vt:lpstr>
      <vt:lpstr>Παρουσίαση του PowerPoint</vt:lpstr>
      <vt:lpstr>8.1 Πλήρες Έργο Προμήθευσης | Δημιουργία Πλήρους Έργου Προμήθευσης (1/4)</vt:lpstr>
      <vt:lpstr>8.1 Πλήρες Έργο Προμήθευσης | Δημιουργία Πλήρους Έργου Προμήθευσης (2/4)</vt:lpstr>
      <vt:lpstr>8.1 Πλήρες Έργο Προμήθευσης | Δημιουργία Πλήρους Έργου Προμήθευσης – Συμπλήρωση Πεδίων Κεφαλίδας (3/4)</vt:lpstr>
      <vt:lpstr>8.1 Πλήρες Έργο Προμήθευσης | Δημιουργία Πλήρους Έργου Προμήθευσης – Επιλογή Προτύπου (4/4)</vt:lpstr>
      <vt:lpstr>Παρουσίαση του PowerPoint</vt:lpstr>
      <vt:lpstr>8.2 Sourcing Full Project | Ταμπλό – Σύνοψη Έργου</vt:lpstr>
      <vt:lpstr>8.2 Sourcing Full Project | Ταμπλό – Σύνοψη Έργου - Επεξεργασία απαντήσεων της ερώτησης προτύπου (1/2) </vt:lpstr>
      <vt:lpstr>8.2 Sourcing Full Project | Ταμπλό – Σύνοψη Έργου - Επεξεργασία απαντήσεων της ερώτησης προτύπου (2/2) </vt:lpstr>
      <vt:lpstr>8.2 Sourcing Full Project | Ταμπλό – Διαδικασία και Πληροφορίες Έργου</vt:lpstr>
      <vt:lpstr>8.2 Sourcing Full Project | Ταμπλό – Εργασίες</vt:lpstr>
      <vt:lpstr>8.2 Sourcing Full Project | Ταμπλό – Διαγωνισμοί και άλλα έγγραφα, Πίνακας μηνυμάτων έργου</vt:lpstr>
      <vt:lpstr>Παρουσίαση του PowerPoint</vt:lpstr>
      <vt:lpstr>8.3 Πλήρες Έργο Προμήθευσης | Καθορισμός Ομάδας Έργου (1/5)</vt:lpstr>
      <vt:lpstr>8.3 Πλήρες Έργο Προμήθευσης | Καθορισμός Ομάδας Έργου (2/5) </vt:lpstr>
      <vt:lpstr>8.3 Πλήρες Έργο Προμήθευσης | Καθορισμός Ομάδας Έργου (3/5)  </vt:lpstr>
      <vt:lpstr>8.3 Πλήρες Έργο Προμήθευσης | Καθορισμός Ομάδας Έργου (4/5) </vt:lpstr>
      <vt:lpstr>8.3 Πλήρες Έργο Προμήθευσης | Καθορισμός Ομάδας Έργου (5/5)</vt:lpstr>
      <vt:lpstr>Παρουσίαση του PowerPoint</vt:lpstr>
      <vt:lpstr>8.4 Πλήρες Έργο Προμήθευσης| Δημιουργία Διαγωνισμού – RFP (1/2)</vt:lpstr>
      <vt:lpstr>8.4 Πλήρες Έργο Προμήθευσης| Δημιουργία Διαγωνισμού – RFP (2/2)</vt:lpstr>
      <vt:lpstr>Παρουσίαση του PowerPoint</vt:lpstr>
      <vt:lpstr>8.5 Πλήρες Έργο Προμήθευσης | Ανέβασμα Εγγράφων Διαγωνισμού </vt:lpstr>
      <vt:lpstr>Παρουσίαση του PowerPoint</vt:lpstr>
      <vt:lpstr>8.6 Πλήρες Έργο Προμήθευσης| Ολοκλήρωση Πλήρους Έργου Προμήθευσης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Andronis, Kyriakos</dc:creator>
  <cp:lastModifiedBy>Karolemeas Ioannis</cp:lastModifiedBy>
  <cp:revision>310</cp:revision>
  <dcterms:created xsi:type="dcterms:W3CDTF">2024-09-16T12:48:49Z</dcterms:created>
  <dcterms:modified xsi:type="dcterms:W3CDTF">2025-10-24T12:03:36Z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2024-09-16T13:03:39Z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820503bf-3c31-44cb-9f01-844b4f095861</vt:lpwstr>
  </property>
  <property fmtid="{D5CDD505-2E9C-101B-9397-08002B2CF9AE}" pid="8" name="MSIP_Label_ea60d57e-af5b-4752-ac57-3e4f28ca11dc_ContentBits">
    <vt:lpwstr>0</vt:lpwstr>
  </property>
  <property fmtid="{D5CDD505-2E9C-101B-9397-08002B2CF9AE}" pid="9" name="ContentTypeId">
    <vt:lpwstr>0x010100DB30C0B6B4905D4FB48CAF5E02358B68</vt:lpwstr>
  </property>
  <property fmtid="{D5CDD505-2E9C-101B-9397-08002B2CF9AE}" pid="10" name="MediaServiceImageTags">
    <vt:lpwstr/>
  </property>
</Properties>
</file>